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len Thurston" initials="G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p:scale>
          <a:sx n="180" d="100"/>
          <a:sy n="180" d="100"/>
        </p:scale>
        <p:origin x="224" y="-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64168098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dirty="0"/>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79550" y="502750"/>
            <a:ext cx="2731500" cy="4564500"/>
          </a:xfrm>
          <a:prstGeom prst="rect">
            <a:avLst/>
          </a:prstGeom>
        </p:spPr>
        <p:txBody>
          <a:bodyPr lIns="91425" tIns="91425" rIns="91425" bIns="91425" anchor="t" anchorCtr="0">
            <a:noAutofit/>
          </a:bodyPr>
          <a:lstStyle/>
          <a:p>
            <a:pPr lvl="0" rtl="0">
              <a:lnSpc>
                <a:spcPct val="120000"/>
              </a:lnSpc>
              <a:spcBef>
                <a:spcPts val="0"/>
              </a:spcBef>
              <a:spcAft>
                <a:spcPts val="300"/>
              </a:spcAft>
              <a:buNone/>
            </a:pPr>
            <a:r>
              <a:rPr lang="en" sz="750" b="1" i="1" dirty="0">
                <a:solidFill>
                  <a:schemeClr val="accent5"/>
                </a:solidFill>
                <a:latin typeface="Montserrat"/>
                <a:ea typeface="Montserrat"/>
                <a:cs typeface="Montserrat"/>
                <a:sym typeface="Montserrat"/>
              </a:rPr>
              <a:t>What is a Design Sprint?</a:t>
            </a:r>
          </a:p>
          <a:p>
            <a:pPr lvl="0" rtl="0">
              <a:lnSpc>
                <a:spcPct val="120000"/>
              </a:lnSpc>
              <a:spcBef>
                <a:spcPts val="0"/>
              </a:spcBef>
              <a:spcAft>
                <a:spcPts val="0"/>
              </a:spcAft>
              <a:buNone/>
            </a:pPr>
            <a:r>
              <a:rPr lang="en" sz="750" dirty="0">
                <a:solidFill>
                  <a:schemeClr val="dk1"/>
                </a:solidFill>
                <a:latin typeface="Montserrat"/>
                <a:ea typeface="Montserrat"/>
                <a:cs typeface="Montserrat"/>
                <a:sym typeface="Montserrat"/>
              </a:rPr>
              <a:t>A Design Sprint is a unique week-long process for answering critical questions through prototyping and testing ideas with customers.</a:t>
            </a:r>
          </a:p>
          <a:p>
            <a:pPr lvl="0" rtl="0">
              <a:lnSpc>
                <a:spcPct val="120000"/>
              </a:lnSpc>
              <a:spcBef>
                <a:spcPts val="0"/>
              </a:spcBef>
              <a:spcAft>
                <a:spcPts val="0"/>
              </a:spcAft>
              <a:buNone/>
            </a:pPr>
            <a:endParaRPr sz="750" dirty="0">
              <a:solidFill>
                <a:schemeClr val="dk1"/>
              </a:solidFill>
              <a:latin typeface="Montserrat"/>
              <a:ea typeface="Montserrat"/>
              <a:cs typeface="Montserrat"/>
              <a:sym typeface="Montserrat"/>
            </a:endParaRPr>
          </a:p>
          <a:p>
            <a:pPr lvl="0" rtl="0">
              <a:lnSpc>
                <a:spcPct val="120000"/>
              </a:lnSpc>
              <a:spcBef>
                <a:spcPts val="0"/>
              </a:spcBef>
              <a:spcAft>
                <a:spcPts val="0"/>
              </a:spcAft>
              <a:buNone/>
            </a:pPr>
            <a:r>
              <a:rPr lang="en" sz="750" b="1" i="1" dirty="0">
                <a:solidFill>
                  <a:schemeClr val="accent5"/>
                </a:solidFill>
                <a:latin typeface="Montserrat"/>
                <a:ea typeface="Montserrat"/>
                <a:cs typeface="Montserrat"/>
                <a:sym typeface="Montserrat"/>
              </a:rPr>
              <a:t>Sprint Problem </a:t>
            </a:r>
            <a:r>
              <a:rPr lang="en" sz="750" i="1" dirty="0">
                <a:solidFill>
                  <a:schemeClr val="accent5"/>
                </a:solidFill>
                <a:latin typeface="Montserrat"/>
                <a:ea typeface="Montserrat"/>
                <a:cs typeface="Montserrat"/>
                <a:sym typeface="Montserrat"/>
              </a:rPr>
              <a:t>(starting point)</a:t>
            </a:r>
          </a:p>
          <a:p>
            <a:pPr lvl="0" rtl="0">
              <a:lnSpc>
                <a:spcPct val="120000"/>
              </a:lnSpc>
              <a:spcBef>
                <a:spcPts val="0"/>
              </a:spcBef>
              <a:spcAft>
                <a:spcPts val="0"/>
              </a:spcAft>
              <a:buNone/>
            </a:pPr>
            <a:r>
              <a:rPr lang="en" sz="750" dirty="0">
                <a:solidFill>
                  <a:schemeClr val="dk1"/>
                </a:solidFill>
                <a:latin typeface="Montserrat"/>
                <a:ea typeface="Montserrat"/>
                <a:cs typeface="Montserrat"/>
                <a:sym typeface="Montserrat"/>
              </a:rPr>
              <a:t>Customers:</a:t>
            </a:r>
          </a:p>
          <a:p>
            <a:pPr marL="269875" lvl="0" indent="-85725"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Customers have difficulties understanding the factors that influence their loan balance.  Their decision to draw down on their loan to fund their study choice has long-term consequences</a:t>
            </a:r>
          </a:p>
          <a:p>
            <a:pPr lvl="0" rtl="0">
              <a:lnSpc>
                <a:spcPct val="120000"/>
              </a:lnSpc>
              <a:spcBef>
                <a:spcPts val="300"/>
              </a:spcBef>
              <a:spcAft>
                <a:spcPts val="0"/>
              </a:spcAft>
              <a:buNone/>
            </a:pPr>
            <a:r>
              <a:rPr lang="en" sz="750" dirty="0">
                <a:solidFill>
                  <a:schemeClr val="dk1"/>
                </a:solidFill>
                <a:latin typeface="Montserrat"/>
                <a:ea typeface="Montserrat"/>
                <a:cs typeface="Montserrat"/>
                <a:sym typeface="Montserrat"/>
              </a:rPr>
              <a:t>Government:</a:t>
            </a:r>
          </a:p>
          <a:p>
            <a:pPr marL="269875" lvl="0" indent="-85725" rtl="0">
              <a:lnSpc>
                <a:spcPct val="120000"/>
              </a:lnSpc>
              <a:spcBef>
                <a:spcPts val="30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As government, we want to improve study and borrowing choices to lift students’ prospects in their communities because there are consequences of people not finishing their studies</a:t>
            </a:r>
          </a:p>
          <a:p>
            <a:pPr lvl="0" rtl="0">
              <a:lnSpc>
                <a:spcPct val="120000"/>
              </a:lnSpc>
              <a:spcBef>
                <a:spcPts val="300"/>
              </a:spcBef>
              <a:spcAft>
                <a:spcPts val="0"/>
              </a:spcAft>
              <a:buNone/>
            </a:pPr>
            <a:r>
              <a:rPr lang="en" sz="750" b="1" i="1" dirty="0">
                <a:solidFill>
                  <a:schemeClr val="accent5"/>
                </a:solidFill>
                <a:latin typeface="Montserrat"/>
                <a:ea typeface="Montserrat"/>
                <a:cs typeface="Montserrat"/>
                <a:sym typeface="Montserrat"/>
              </a:rPr>
              <a:t>Sprint Outcome </a:t>
            </a:r>
            <a:r>
              <a:rPr lang="en" sz="750" i="1" dirty="0">
                <a:solidFill>
                  <a:schemeClr val="accent5"/>
                </a:solidFill>
                <a:latin typeface="Montserrat"/>
                <a:ea typeface="Montserrat"/>
                <a:cs typeface="Montserrat"/>
                <a:sym typeface="Montserrat"/>
              </a:rPr>
              <a:t>(desired)</a:t>
            </a:r>
          </a:p>
          <a:p>
            <a:pPr marL="269875" lvl="0" indent="-85725"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Customers are more capable to make better study and borrowing choices.  They show increased engagement, both at the moment they make their decision, and after the loan has been drawn down</a:t>
            </a:r>
          </a:p>
          <a:p>
            <a:pPr marL="269875" lvl="0" indent="-85725"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Customers feel more empowered with increased confidence with their loan and education choices</a:t>
            </a:r>
          </a:p>
          <a:p>
            <a:pPr lvl="0" rtl="0">
              <a:lnSpc>
                <a:spcPct val="120000"/>
              </a:lnSpc>
              <a:spcBef>
                <a:spcPts val="300"/>
              </a:spcBef>
              <a:spcAft>
                <a:spcPts val="0"/>
              </a:spcAft>
              <a:buNone/>
            </a:pPr>
            <a:r>
              <a:rPr lang="en" sz="750" b="1" i="1" dirty="0">
                <a:solidFill>
                  <a:schemeClr val="accent5"/>
                </a:solidFill>
                <a:latin typeface="Montserrat"/>
                <a:ea typeface="Montserrat"/>
                <a:cs typeface="Montserrat"/>
                <a:sym typeface="Montserrat"/>
              </a:rPr>
              <a:t>Customers </a:t>
            </a:r>
            <a:r>
              <a:rPr lang="en" sz="750" i="1" dirty="0">
                <a:solidFill>
                  <a:schemeClr val="accent5"/>
                </a:solidFill>
                <a:latin typeface="Montserrat"/>
                <a:ea typeface="Montserrat"/>
                <a:cs typeface="Montserrat"/>
                <a:sym typeface="Montserrat"/>
              </a:rPr>
              <a:t>(targeted)</a:t>
            </a:r>
          </a:p>
          <a:p>
            <a:pPr marL="273050" lvl="0" indent="-90488"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First-time studiers</a:t>
            </a:r>
          </a:p>
          <a:p>
            <a:pPr marL="273050" lvl="0" indent="-90488"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First year borrowers</a:t>
            </a:r>
          </a:p>
          <a:p>
            <a:pPr marL="273050" lvl="0" indent="-90488"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Last year secondary school students</a:t>
            </a:r>
          </a:p>
          <a:p>
            <a:pPr marL="273050" lvl="0" indent="-90488" rtl="0">
              <a:lnSpc>
                <a:spcPct val="120000"/>
              </a:lnSpc>
              <a:spcBef>
                <a:spcPts val="0"/>
              </a:spcBef>
              <a:spcAft>
                <a:spcPts val="0"/>
              </a:spcAft>
              <a:buClr>
                <a:schemeClr val="dk1"/>
              </a:buClr>
              <a:buSzPct val="100000"/>
              <a:buFont typeface="Arial" panose="020B0604020202020204" pitchFamily="34" charset="0"/>
              <a:buChar char="•"/>
            </a:pPr>
            <a:r>
              <a:rPr lang="en" sz="750" dirty="0">
                <a:solidFill>
                  <a:schemeClr val="dk1"/>
                </a:solidFill>
                <a:latin typeface="Montserrat"/>
                <a:ea typeface="Montserrat"/>
                <a:cs typeface="Montserrat"/>
                <a:sym typeface="Montserrat"/>
              </a:rPr>
              <a:t>Typical age group 16-25</a:t>
            </a:r>
          </a:p>
          <a:p>
            <a:pPr lvl="0" rtl="0">
              <a:lnSpc>
                <a:spcPct val="120000"/>
              </a:lnSpc>
              <a:spcBef>
                <a:spcPts val="300"/>
              </a:spcBef>
              <a:spcAft>
                <a:spcPts val="0"/>
              </a:spcAft>
              <a:buNone/>
            </a:pPr>
            <a:endParaRPr sz="750" dirty="0">
              <a:solidFill>
                <a:schemeClr val="dk1"/>
              </a:solidFill>
              <a:latin typeface="Montserrat"/>
              <a:ea typeface="Montserrat"/>
              <a:cs typeface="Montserrat"/>
              <a:sym typeface="Montserrat"/>
            </a:endParaRPr>
          </a:p>
          <a:p>
            <a:pPr lvl="0" rtl="0">
              <a:spcBef>
                <a:spcPts val="0"/>
              </a:spcBef>
              <a:spcAft>
                <a:spcPts val="0"/>
              </a:spcAft>
              <a:buNone/>
            </a:pPr>
            <a:endParaRPr sz="750" dirty="0">
              <a:solidFill>
                <a:schemeClr val="dk1"/>
              </a:solidFill>
              <a:latin typeface="Montserrat"/>
              <a:ea typeface="Montserrat"/>
              <a:cs typeface="Montserrat"/>
              <a:sym typeface="Montserrat"/>
            </a:endParaRPr>
          </a:p>
          <a:p>
            <a:pPr lvl="0" rtl="0">
              <a:spcBef>
                <a:spcPts val="0"/>
              </a:spcBef>
              <a:buNone/>
            </a:pPr>
            <a:endParaRPr sz="750" dirty="0">
              <a:latin typeface="Montserrat"/>
              <a:ea typeface="Montserrat"/>
              <a:cs typeface="Montserrat"/>
              <a:sym typeface="Montserrat"/>
            </a:endParaRPr>
          </a:p>
        </p:txBody>
      </p:sp>
      <p:sp>
        <p:nvSpPr>
          <p:cNvPr id="55" name="Shape 55"/>
          <p:cNvSpPr txBox="1">
            <a:spLocks noGrp="1"/>
          </p:cNvSpPr>
          <p:nvPr>
            <p:ph type="subTitle" idx="4294967295"/>
          </p:nvPr>
        </p:nvSpPr>
        <p:spPr>
          <a:xfrm>
            <a:off x="88950" y="77700"/>
            <a:ext cx="8520600" cy="792600"/>
          </a:xfrm>
          <a:prstGeom prst="rect">
            <a:avLst/>
          </a:prstGeom>
        </p:spPr>
        <p:txBody>
          <a:bodyPr lIns="91425" tIns="91425" rIns="91425" bIns="91425" anchor="t" anchorCtr="0">
            <a:noAutofit/>
          </a:bodyPr>
          <a:lstStyle/>
          <a:p>
            <a:pPr lvl="0" rtl="0">
              <a:spcBef>
                <a:spcPts val="0"/>
              </a:spcBef>
              <a:buNone/>
            </a:pPr>
            <a:r>
              <a:rPr lang="en" b="1">
                <a:solidFill>
                  <a:schemeClr val="accent5"/>
                </a:solidFill>
                <a:latin typeface="Montserrat"/>
                <a:ea typeface="Montserrat"/>
                <a:cs typeface="Montserrat"/>
                <a:sym typeface="Montserrat"/>
              </a:rPr>
              <a:t>Better Choices Design Sprint - Summary</a:t>
            </a:r>
          </a:p>
        </p:txBody>
      </p:sp>
      <p:sp>
        <p:nvSpPr>
          <p:cNvPr id="56" name="Shape 56"/>
          <p:cNvSpPr txBox="1">
            <a:spLocks noGrp="1"/>
          </p:cNvSpPr>
          <p:nvPr>
            <p:ph type="body" idx="1"/>
          </p:nvPr>
        </p:nvSpPr>
        <p:spPr>
          <a:xfrm>
            <a:off x="2893775" y="502750"/>
            <a:ext cx="6250200" cy="3198000"/>
          </a:xfrm>
          <a:prstGeom prst="rect">
            <a:avLst/>
          </a:prstGeom>
        </p:spPr>
        <p:txBody>
          <a:bodyPr lIns="91425" tIns="91425" rIns="91425" bIns="91425" anchor="t" anchorCtr="0">
            <a:noAutofit/>
          </a:bodyPr>
          <a:lstStyle/>
          <a:p>
            <a:pPr lvl="0" rtl="0">
              <a:lnSpc>
                <a:spcPct val="120000"/>
              </a:lnSpc>
              <a:spcBef>
                <a:spcPts val="0"/>
              </a:spcBef>
              <a:spcAft>
                <a:spcPts val="300"/>
              </a:spcAft>
              <a:buNone/>
            </a:pPr>
            <a:r>
              <a:rPr lang="en" sz="700" b="1" i="1" dirty="0">
                <a:solidFill>
                  <a:schemeClr val="accent5"/>
                </a:solidFill>
                <a:latin typeface="Montserrat"/>
                <a:ea typeface="Montserrat"/>
                <a:cs typeface="Montserrat"/>
                <a:sym typeface="Montserrat"/>
              </a:rPr>
              <a:t>Prototype</a:t>
            </a:r>
          </a:p>
          <a:p>
            <a:pPr lvl="0" rtl="0">
              <a:lnSpc>
                <a:spcPct val="120000"/>
              </a:lnSpc>
              <a:spcBef>
                <a:spcPts val="0"/>
              </a:spcBef>
              <a:spcAft>
                <a:spcPts val="300"/>
              </a:spcAft>
              <a:buNone/>
            </a:pPr>
            <a:r>
              <a:rPr lang="en" sz="700" dirty="0">
                <a:solidFill>
                  <a:schemeClr val="dk1"/>
                </a:solidFill>
                <a:latin typeface="Montserrat"/>
                <a:ea typeface="Montserrat"/>
                <a:cs typeface="Montserrat"/>
                <a:sym typeface="Montserrat"/>
              </a:rPr>
              <a:t>Over the course of the week the Team storyboarded a prototype intended to help customers make their study and funding choices: </a:t>
            </a: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Showing key information (education level, income, outlook and related occupations) of a specific career (media &amp; advertising)</a:t>
            </a: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Introducing the concept of the “Team</a:t>
            </a:r>
            <a:r>
              <a:rPr lang="en" sz="700" dirty="0" smtClean="0">
                <a:solidFill>
                  <a:schemeClr val="dk1"/>
                </a:solidFill>
                <a:latin typeface="Montserrat"/>
                <a:ea typeface="Montserrat"/>
                <a:cs typeface="Montserrat"/>
                <a:sym typeface="Montserrat"/>
              </a:rPr>
              <a:t>”- a </a:t>
            </a:r>
            <a:r>
              <a:rPr lang="en" sz="700" dirty="0">
                <a:solidFill>
                  <a:schemeClr val="dk1"/>
                </a:solidFill>
                <a:latin typeface="Montserrat"/>
                <a:ea typeface="Montserrat"/>
                <a:cs typeface="Montserrat"/>
                <a:sym typeface="Montserrat"/>
              </a:rPr>
              <a:t>support network to help customers navigate and make better study choices.  The five elements in the “Team” are family, future occupational outlook, sources for career and education advice, employment and financial tools+resources.</a:t>
            </a: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Comparing student loan amount and loan terms based on  several scenarios ( education providers, funding sources, etc</a:t>
            </a:r>
            <a:r>
              <a:rPr lang="en" sz="700" dirty="0" smtClean="0">
                <a:solidFill>
                  <a:schemeClr val="dk1"/>
                </a:solidFill>
                <a:latin typeface="Montserrat"/>
                <a:ea typeface="Montserrat"/>
                <a:cs typeface="Montserrat"/>
                <a:sym typeface="Montserrat"/>
              </a:rPr>
              <a:t>.).  </a:t>
            </a:r>
            <a:endParaRPr lang="en" sz="700" dirty="0">
              <a:solidFill>
                <a:schemeClr val="dk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Using a graphic visualization tool (a half wheel “gauge”) to show the </a:t>
            </a:r>
            <a:r>
              <a:rPr lang="en" sz="700" dirty="0" smtClean="0">
                <a:solidFill>
                  <a:schemeClr val="tx1"/>
                </a:solidFill>
                <a:latin typeface="Montserrat"/>
                <a:ea typeface="Montserrat"/>
                <a:cs typeface="Montserrat"/>
                <a:sym typeface="Montserrat"/>
              </a:rPr>
              <a:t>Return on Investment (ROI )of </a:t>
            </a:r>
            <a:r>
              <a:rPr lang="en" sz="700" dirty="0">
                <a:solidFill>
                  <a:schemeClr val="dk1"/>
                </a:solidFill>
                <a:latin typeface="Montserrat"/>
                <a:ea typeface="Montserrat"/>
                <a:cs typeface="Montserrat"/>
                <a:sym typeface="Montserrat"/>
              </a:rPr>
              <a:t>a particular scenario.  ROI is based on the loan term calculated from loan amount and projected income of a specific </a:t>
            </a:r>
            <a:r>
              <a:rPr lang="en" sz="700" dirty="0" smtClean="0">
                <a:solidFill>
                  <a:schemeClr val="dk1"/>
                </a:solidFill>
                <a:latin typeface="Montserrat"/>
                <a:ea typeface="Montserrat"/>
                <a:cs typeface="Montserrat"/>
                <a:sym typeface="Montserrat"/>
              </a:rPr>
              <a:t>scenario.</a:t>
            </a:r>
            <a:endParaRPr lang="en" sz="700" dirty="0">
              <a:solidFill>
                <a:schemeClr val="dk1"/>
              </a:solidFill>
              <a:latin typeface="Montserrat"/>
              <a:ea typeface="Montserrat"/>
              <a:cs typeface="Montserrat"/>
              <a:sym typeface="Montserrat"/>
            </a:endParaRPr>
          </a:p>
          <a:p>
            <a:pPr lvl="0" rtl="0">
              <a:spcBef>
                <a:spcPts val="300"/>
              </a:spcBef>
              <a:spcAft>
                <a:spcPts val="300"/>
              </a:spcAft>
              <a:buNone/>
            </a:pPr>
            <a:r>
              <a:rPr lang="en" sz="700" b="1" i="1" dirty="0">
                <a:solidFill>
                  <a:schemeClr val="accent5"/>
                </a:solidFill>
                <a:latin typeface="Montserrat"/>
                <a:ea typeface="Montserrat"/>
                <a:cs typeface="Montserrat"/>
                <a:sym typeface="Montserrat"/>
              </a:rPr>
              <a:t>Customer testing</a:t>
            </a:r>
          </a:p>
          <a:p>
            <a:pPr lvl="0" rtl="0">
              <a:lnSpc>
                <a:spcPct val="120000"/>
              </a:lnSpc>
              <a:spcBef>
                <a:spcPts val="0"/>
              </a:spcBef>
              <a:spcAft>
                <a:spcPts val="0"/>
              </a:spcAft>
              <a:buNone/>
            </a:pPr>
            <a:r>
              <a:rPr lang="en" sz="700" dirty="0">
                <a:solidFill>
                  <a:schemeClr val="dk1"/>
                </a:solidFill>
                <a:latin typeface="Montserrat"/>
                <a:ea typeface="Montserrat"/>
                <a:cs typeface="Montserrat"/>
                <a:sym typeface="Montserrat"/>
              </a:rPr>
              <a:t>The Team tested the prototype with four customers on Friday with the following highlights:</a:t>
            </a: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Customers understood the tool.  While they found the layout clean and simple, they would like to see definitions and additional information by hovering over text and </a:t>
            </a:r>
            <a:r>
              <a:rPr lang="en" sz="700" dirty="0" smtClean="0">
                <a:solidFill>
                  <a:schemeClr val="dk1"/>
                </a:solidFill>
                <a:latin typeface="Montserrat"/>
                <a:ea typeface="Montserrat"/>
                <a:cs typeface="Montserrat"/>
                <a:sym typeface="Montserrat"/>
              </a:rPr>
              <a:t>images.</a:t>
            </a:r>
            <a:endParaRPr lang="en" sz="700" dirty="0">
              <a:solidFill>
                <a:schemeClr val="dk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Customers appreciated the concept of the “team”, but they seek studying/career advice from different sources based on their individual circumstances.  It is important to design a tool that appeals to a broad group of customers, and encourages them to build their own team based on their individual </a:t>
            </a:r>
            <a:r>
              <a:rPr lang="en" sz="700" dirty="0" smtClean="0">
                <a:solidFill>
                  <a:schemeClr val="dk1"/>
                </a:solidFill>
                <a:latin typeface="Montserrat"/>
                <a:ea typeface="Montserrat"/>
                <a:cs typeface="Montserrat"/>
                <a:sym typeface="Montserrat"/>
              </a:rPr>
              <a:t>circumstances.</a:t>
            </a:r>
            <a:endParaRPr lang="en" sz="700" dirty="0">
              <a:solidFill>
                <a:schemeClr val="dk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Customers liked the feature allowing them to evaluate different scenarios.  They would like the ability to see a side-by-side comparison, and the ability to personalise the </a:t>
            </a:r>
            <a:r>
              <a:rPr lang="en" sz="700" dirty="0" smtClean="0">
                <a:solidFill>
                  <a:schemeClr val="dk1"/>
                </a:solidFill>
                <a:latin typeface="Montserrat"/>
                <a:ea typeface="Montserrat"/>
                <a:cs typeface="Montserrat"/>
                <a:sym typeface="Montserrat"/>
              </a:rPr>
              <a:t>options.</a:t>
            </a:r>
            <a:endParaRPr lang="en" sz="700" dirty="0">
              <a:solidFill>
                <a:schemeClr val="dk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dk1"/>
                </a:solidFill>
                <a:latin typeface="Montserrat"/>
                <a:ea typeface="Montserrat"/>
                <a:cs typeface="Montserrat"/>
                <a:sym typeface="Montserrat"/>
              </a:rPr>
              <a:t>One customer suggested using this tool as a personal one-stop-shop for study/finance/career decisions instead of going to multiple websites to accomplish </a:t>
            </a:r>
            <a:r>
              <a:rPr lang="en" sz="700" dirty="0">
                <a:solidFill>
                  <a:schemeClr val="tx1"/>
                </a:solidFill>
                <a:latin typeface="Montserrat"/>
                <a:ea typeface="Montserrat"/>
                <a:cs typeface="Montserrat"/>
                <a:sym typeface="Montserrat"/>
              </a:rPr>
              <a:t>multiple </a:t>
            </a:r>
            <a:r>
              <a:rPr lang="en" sz="700" dirty="0" smtClean="0">
                <a:solidFill>
                  <a:schemeClr val="tx1"/>
                </a:solidFill>
                <a:latin typeface="Montserrat"/>
                <a:ea typeface="Montserrat"/>
                <a:cs typeface="Montserrat"/>
                <a:sym typeface="Montserrat"/>
              </a:rPr>
              <a:t>tasks.</a:t>
            </a:r>
            <a:endParaRPr lang="en" sz="700" dirty="0">
              <a:solidFill>
                <a:schemeClr val="tx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smtClean="0">
                <a:solidFill>
                  <a:schemeClr val="tx1"/>
                </a:solidFill>
                <a:latin typeface="Montserrat"/>
                <a:ea typeface="Montserrat"/>
                <a:cs typeface="Montserrat"/>
                <a:sym typeface="Montserrat"/>
              </a:rPr>
              <a:t>All customers said they’d reconsider their choices after seeing how long it may take to repay their loan based on their figures.</a:t>
            </a:r>
            <a:endParaRPr lang="en" sz="700" dirty="0">
              <a:solidFill>
                <a:schemeClr val="tx1"/>
              </a:solidFill>
              <a:latin typeface="Montserrat"/>
              <a:ea typeface="Montserrat"/>
              <a:cs typeface="Montserrat"/>
              <a:sym typeface="Montserrat"/>
            </a:endParaRPr>
          </a:p>
          <a:p>
            <a:pPr marL="358775" lvl="0" indent="-174625" rtl="0">
              <a:lnSpc>
                <a:spcPct val="120000"/>
              </a:lnSpc>
              <a:spcBef>
                <a:spcPts val="0"/>
              </a:spcBef>
              <a:spcAft>
                <a:spcPts val="0"/>
              </a:spcAft>
              <a:buClr>
                <a:schemeClr val="dk1"/>
              </a:buClr>
              <a:buSzPct val="100000"/>
              <a:buFont typeface="Arial" panose="020B0604020202020204" pitchFamily="34" charset="0"/>
              <a:buChar char="•"/>
            </a:pPr>
            <a:r>
              <a:rPr lang="en" sz="700" dirty="0">
                <a:solidFill>
                  <a:schemeClr val="tx1"/>
                </a:solidFill>
                <a:latin typeface="Montserrat"/>
                <a:ea typeface="Montserrat"/>
                <a:cs typeface="Montserrat"/>
                <a:sym typeface="Montserrat"/>
              </a:rPr>
              <a:t>All customers </a:t>
            </a:r>
            <a:r>
              <a:rPr lang="en" sz="700" dirty="0">
                <a:solidFill>
                  <a:schemeClr val="dk1"/>
                </a:solidFill>
                <a:latin typeface="Montserrat"/>
                <a:ea typeface="Montserrat"/>
                <a:cs typeface="Montserrat"/>
                <a:sym typeface="Montserrat"/>
              </a:rPr>
              <a:t>had difficulties understanding the </a:t>
            </a:r>
            <a:r>
              <a:rPr lang="en" sz="700" dirty="0" smtClean="0">
                <a:solidFill>
                  <a:schemeClr val="tx1"/>
                </a:solidFill>
                <a:latin typeface="Montserrat"/>
                <a:ea typeface="Montserrat"/>
                <a:cs typeface="Montserrat"/>
                <a:sym typeface="Montserrat"/>
              </a:rPr>
              <a:t>ROI</a:t>
            </a:r>
            <a:r>
              <a:rPr lang="en" sz="700" dirty="0" smtClean="0">
                <a:solidFill>
                  <a:srgbClr val="FF0000"/>
                </a:solidFill>
                <a:latin typeface="Montserrat"/>
                <a:ea typeface="Montserrat"/>
                <a:cs typeface="Montserrat"/>
                <a:sym typeface="Montserrat"/>
              </a:rPr>
              <a:t> </a:t>
            </a:r>
            <a:r>
              <a:rPr lang="en" sz="700" dirty="0" smtClean="0">
                <a:solidFill>
                  <a:schemeClr val="dk1"/>
                </a:solidFill>
                <a:latin typeface="Montserrat"/>
                <a:ea typeface="Montserrat"/>
                <a:cs typeface="Montserrat"/>
                <a:sym typeface="Montserrat"/>
              </a:rPr>
              <a:t>graphic</a:t>
            </a:r>
            <a:r>
              <a:rPr lang="en" sz="700" dirty="0">
                <a:solidFill>
                  <a:schemeClr val="dk1"/>
                </a:solidFill>
                <a:latin typeface="Montserrat"/>
                <a:ea typeface="Montserrat"/>
                <a:cs typeface="Montserrat"/>
                <a:sym typeface="Montserrat"/>
              </a:rPr>
              <a:t>.  They associated the score as a test or a game, rather than a qualitative measure of the ROI calculated from loan amount and projected </a:t>
            </a:r>
            <a:r>
              <a:rPr lang="en" sz="700" dirty="0" smtClean="0">
                <a:solidFill>
                  <a:schemeClr val="dk1"/>
                </a:solidFill>
                <a:latin typeface="Montserrat"/>
                <a:ea typeface="Montserrat"/>
                <a:cs typeface="Montserrat"/>
                <a:sym typeface="Montserrat"/>
              </a:rPr>
              <a:t>income.</a:t>
            </a:r>
            <a:endParaRPr lang="en" sz="700" dirty="0">
              <a:solidFill>
                <a:schemeClr val="dk1"/>
              </a:solidFill>
              <a:latin typeface="Montserrat"/>
              <a:ea typeface="Montserrat"/>
              <a:cs typeface="Montserrat"/>
              <a:sym typeface="Montserrat"/>
            </a:endParaRPr>
          </a:p>
          <a:p>
            <a:pPr lvl="0" rtl="0">
              <a:lnSpc>
                <a:spcPct val="120000"/>
              </a:lnSpc>
              <a:spcBef>
                <a:spcPts val="0"/>
              </a:spcBef>
              <a:spcAft>
                <a:spcPts val="0"/>
              </a:spcAft>
              <a:buNone/>
            </a:pPr>
            <a:endParaRPr sz="800" b="1" dirty="0">
              <a:solidFill>
                <a:schemeClr val="dk1"/>
              </a:solidFill>
              <a:latin typeface="Montserrat"/>
              <a:ea typeface="Montserrat"/>
              <a:cs typeface="Montserrat"/>
              <a:sym typeface="Montserrat"/>
            </a:endParaRPr>
          </a:p>
          <a:p>
            <a:pPr lvl="0" rtl="0">
              <a:lnSpc>
                <a:spcPct val="120000"/>
              </a:lnSpc>
              <a:spcBef>
                <a:spcPts val="0"/>
              </a:spcBef>
              <a:spcAft>
                <a:spcPts val="0"/>
              </a:spcAft>
              <a:buNone/>
            </a:pPr>
            <a:endParaRPr sz="800" b="1" i="1" dirty="0">
              <a:solidFill>
                <a:schemeClr val="accent5"/>
              </a:solidFill>
              <a:latin typeface="Montserrat"/>
              <a:ea typeface="Montserrat"/>
              <a:cs typeface="Montserrat"/>
              <a:sym typeface="Montserrat"/>
            </a:endParaRPr>
          </a:p>
          <a:p>
            <a:pPr lvl="0" rtl="0">
              <a:lnSpc>
                <a:spcPct val="120000"/>
              </a:lnSpc>
              <a:spcBef>
                <a:spcPts val="0"/>
              </a:spcBef>
              <a:spcAft>
                <a:spcPts val="0"/>
              </a:spcAft>
              <a:buNone/>
            </a:pPr>
            <a:endParaRPr sz="800" dirty="0">
              <a:solidFill>
                <a:schemeClr val="dk1"/>
              </a:solidFill>
              <a:latin typeface="Montserrat"/>
              <a:ea typeface="Montserrat"/>
              <a:cs typeface="Montserrat"/>
              <a:sym typeface="Montserrat"/>
            </a:endParaRPr>
          </a:p>
          <a:p>
            <a:pPr lvl="0" rtl="0">
              <a:lnSpc>
                <a:spcPct val="120000"/>
              </a:lnSpc>
              <a:spcBef>
                <a:spcPts val="0"/>
              </a:spcBef>
              <a:spcAft>
                <a:spcPts val="0"/>
              </a:spcAft>
              <a:buNone/>
            </a:pPr>
            <a:endParaRPr sz="800" dirty="0">
              <a:solidFill>
                <a:schemeClr val="dk1"/>
              </a:solidFill>
              <a:latin typeface="Montserrat"/>
              <a:ea typeface="Montserrat"/>
              <a:cs typeface="Montserrat"/>
              <a:sym typeface="Montserrat"/>
            </a:endParaRPr>
          </a:p>
          <a:p>
            <a:pPr lvl="0" rtl="0">
              <a:lnSpc>
                <a:spcPct val="120000"/>
              </a:lnSpc>
              <a:spcBef>
                <a:spcPts val="0"/>
              </a:spcBef>
              <a:spcAft>
                <a:spcPts val="300"/>
              </a:spcAft>
              <a:buNone/>
            </a:pPr>
            <a:endParaRPr sz="800" dirty="0">
              <a:solidFill>
                <a:schemeClr val="dk1"/>
              </a:solidFill>
              <a:latin typeface="Montserrat"/>
              <a:ea typeface="Montserrat"/>
              <a:cs typeface="Montserrat"/>
              <a:sym typeface="Montserrat"/>
            </a:endParaRPr>
          </a:p>
        </p:txBody>
      </p:sp>
      <p:cxnSp>
        <p:nvCxnSpPr>
          <p:cNvPr id="57" name="Shape 57"/>
          <p:cNvCxnSpPr/>
          <p:nvPr/>
        </p:nvCxnSpPr>
        <p:spPr>
          <a:xfrm>
            <a:off x="2893775" y="652875"/>
            <a:ext cx="29700" cy="4473600"/>
          </a:xfrm>
          <a:prstGeom prst="straightConnector1">
            <a:avLst/>
          </a:prstGeom>
          <a:noFill/>
          <a:ln w="9525" cap="flat" cmpd="sng">
            <a:solidFill>
              <a:schemeClr val="dk2"/>
            </a:solidFill>
            <a:prstDash val="solid"/>
            <a:round/>
            <a:headEnd type="none" w="lg" len="lg"/>
            <a:tailEnd type="none" w="lg" len="lg"/>
          </a:ln>
        </p:spPr>
      </p:cxnSp>
      <p:pic>
        <p:nvPicPr>
          <p:cNvPr id="59" name="Shape 59"/>
          <p:cNvPicPr preferRelativeResize="0"/>
          <p:nvPr/>
        </p:nvPicPr>
        <p:blipFill rotWithShape="1">
          <a:blip r:embed="rId3">
            <a:alphaModFix/>
          </a:blip>
          <a:srcRect l="9423" t="9774" r="9203" b="19674"/>
          <a:stretch/>
        </p:blipFill>
        <p:spPr>
          <a:xfrm>
            <a:off x="6190450" y="3781664"/>
            <a:ext cx="2801150" cy="1366051"/>
          </a:xfrm>
          <a:prstGeom prst="rect">
            <a:avLst/>
          </a:prstGeom>
          <a:noFill/>
          <a:ln>
            <a:noFill/>
          </a:ln>
        </p:spPr>
      </p:pic>
      <p:pic>
        <p:nvPicPr>
          <p:cNvPr id="60" name="Shape 60"/>
          <p:cNvPicPr preferRelativeResize="0"/>
          <p:nvPr/>
        </p:nvPicPr>
        <p:blipFill rotWithShape="1">
          <a:blip r:embed="rId4">
            <a:alphaModFix/>
          </a:blip>
          <a:srcRect l="9397" t="9728" r="9234" b="19704"/>
          <a:stretch/>
        </p:blipFill>
        <p:spPr>
          <a:xfrm>
            <a:off x="3177275" y="3781240"/>
            <a:ext cx="2801150" cy="1366476"/>
          </a:xfrm>
          <a:prstGeom prst="rect">
            <a:avLst/>
          </a:prstGeom>
          <a:noFill/>
          <a:ln>
            <a:noFill/>
          </a:ln>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541</Words>
  <Application>Microsoft Macintosh PowerPoint</Application>
  <PresentationFormat>On-screen Show (16:9)</PresentationFormat>
  <Paragraphs>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Montserrat</vt:lpstr>
      <vt:lpstr>Arial</vt:lpstr>
      <vt:lpstr>simple-light-2</vt:lpstr>
      <vt:lpstr>PowerPoint Presentation</vt:lpstr>
    </vt:vector>
  </TitlesOfParts>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Glen Thurston</dc:creator>
  <cp:lastModifiedBy>Phoebe Kwan</cp:lastModifiedBy>
  <cp:revision>7</cp:revision>
  <dcterms:modified xsi:type="dcterms:W3CDTF">2017-06-27T19:46:34Z</dcterms:modified>
</cp:coreProperties>
</file>