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1.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heme/themeOverride2.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heme/themeOverride3.xml" ContentType="application/vnd.openxmlformats-officedocument.themeOverr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heme/themeOverride4.xml" ContentType="application/vnd.openxmlformats-officedocument.themeOverride+xml"/>
  <Override PartName="/ppt/notesSlides/notesSlide17.xml" ContentType="application/vnd.openxmlformats-officedocument.presentationml.notesSlide+xml"/>
  <Override PartName="/ppt/theme/themeOverride5.xml" ContentType="application/vnd.openxmlformats-officedocument.themeOverride+xml"/>
  <Override PartName="/ppt/notesSlides/notesSlide18.xml" ContentType="application/vnd.openxmlformats-officedocument.presentationml.notesSlide+xml"/>
  <Override PartName="/ppt/theme/themeOverride6.xml" ContentType="application/vnd.openxmlformats-officedocument.themeOverride+xml"/>
  <Override PartName="/ppt/theme/themeOverride7.xml" ContentType="application/vnd.openxmlformats-officedocument.themeOverride+xml"/>
  <Override PartName="/ppt/notesSlides/notesSlide19.xml" ContentType="application/vnd.openxmlformats-officedocument.presentationml.notesSl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5"/>
  </p:sldMasterIdLst>
  <p:notesMasterIdLst>
    <p:notesMasterId r:id="rId35"/>
  </p:notesMasterIdLst>
  <p:sldIdLst>
    <p:sldId id="256" r:id="rId6"/>
    <p:sldId id="308" r:id="rId7"/>
    <p:sldId id="307" r:id="rId8"/>
    <p:sldId id="264" r:id="rId9"/>
    <p:sldId id="269" r:id="rId10"/>
    <p:sldId id="309" r:id="rId11"/>
    <p:sldId id="260" r:id="rId12"/>
    <p:sldId id="261" r:id="rId13"/>
    <p:sldId id="306" r:id="rId14"/>
    <p:sldId id="310" r:id="rId15"/>
    <p:sldId id="270" r:id="rId16"/>
    <p:sldId id="311" r:id="rId17"/>
    <p:sldId id="265" r:id="rId18"/>
    <p:sldId id="273" r:id="rId19"/>
    <p:sldId id="274" r:id="rId20"/>
    <p:sldId id="267" r:id="rId21"/>
    <p:sldId id="297" r:id="rId22"/>
    <p:sldId id="276" r:id="rId23"/>
    <p:sldId id="277" r:id="rId24"/>
    <p:sldId id="313" r:id="rId25"/>
    <p:sldId id="314" r:id="rId26"/>
    <p:sldId id="315" r:id="rId27"/>
    <p:sldId id="316" r:id="rId28"/>
    <p:sldId id="317" r:id="rId29"/>
    <p:sldId id="318" r:id="rId30"/>
    <p:sldId id="319" r:id="rId31"/>
    <p:sldId id="320" r:id="rId32"/>
    <p:sldId id="321" r:id="rId33"/>
    <p:sldId id="282" r:id="rId34"/>
  </p:sldIdLst>
  <p:sldSz cx="10691813" cy="755967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dy Strydom" initials="JS" lastIdx="4" clrIdx="0">
    <p:extLst>
      <p:ext uri="{19B8F6BF-5375-455C-9EA6-DF929625EA0E}">
        <p15:presenceInfo xmlns:p15="http://schemas.microsoft.com/office/powerpoint/2012/main" userId="S::Judy.Strydom@swa.govt.nz::d8d45ca6-0789-4e55-9a8f-5b13883f5da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7C07"/>
    <a:srgbClr val="FF9933"/>
    <a:srgbClr val="F2863C"/>
    <a:srgbClr val="EF731B"/>
    <a:srgbClr val="26567F"/>
    <a:srgbClr val="E8731B"/>
    <a:srgbClr val="4B919F"/>
    <a:srgbClr val="96466E"/>
    <a:srgbClr val="8C965A"/>
    <a:srgbClr val="FDE5C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352" autoAdjust="0"/>
    <p:restoredTop sz="73009" autoAdjust="0"/>
  </p:normalViewPr>
  <p:slideViewPr>
    <p:cSldViewPr snapToGrid="0">
      <p:cViewPr varScale="1">
        <p:scale>
          <a:sx n="77" d="100"/>
          <a:sy n="77" d="100"/>
        </p:scale>
        <p:origin x="2588" y="4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402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9B4578-3FD4-41C2-916A-C5065FF41FAC}" type="doc">
      <dgm:prSet loTypeId="urn:microsoft.com/office/officeart/2005/8/layout/target2" loCatId="relationship" qsTypeId="urn:microsoft.com/office/officeart/2005/8/quickstyle/simple1" qsCatId="simple" csTypeId="urn:microsoft.com/office/officeart/2005/8/colors/colorful1" csCatId="colorful" phldr="1"/>
      <dgm:spPr/>
      <dgm:t>
        <a:bodyPr/>
        <a:lstStyle/>
        <a:p>
          <a:endParaRPr lang="en-NZ"/>
        </a:p>
      </dgm:t>
    </dgm:pt>
    <dgm:pt modelId="{2F5E4F17-8D38-4F80-8AF0-3A8557D3C2F6}">
      <dgm:prSet phldrT="[Text]"/>
      <dgm:spPr>
        <a:solidFill>
          <a:srgbClr val="4B919F"/>
        </a:solidFill>
      </dgm:spPr>
      <dgm:t>
        <a:bodyPr/>
        <a:lstStyle/>
        <a:p>
          <a:r>
            <a:rPr lang="en-NZ" dirty="0"/>
            <a:t>Principles</a:t>
          </a:r>
        </a:p>
      </dgm:t>
    </dgm:pt>
    <dgm:pt modelId="{619C6B0F-891E-415A-8FA6-E2FB8D54725D}" type="parTrans" cxnId="{22A11729-E387-46D1-846E-91CC942CE831}">
      <dgm:prSet/>
      <dgm:spPr/>
      <dgm:t>
        <a:bodyPr/>
        <a:lstStyle/>
        <a:p>
          <a:endParaRPr lang="en-NZ"/>
        </a:p>
      </dgm:t>
    </dgm:pt>
    <dgm:pt modelId="{FE5DF195-A272-47DA-B710-354D65A1769A}" type="sibTrans" cxnId="{22A11729-E387-46D1-846E-91CC942CE831}">
      <dgm:prSet/>
      <dgm:spPr/>
      <dgm:t>
        <a:bodyPr/>
        <a:lstStyle/>
        <a:p>
          <a:endParaRPr lang="en-NZ"/>
        </a:p>
      </dgm:t>
    </dgm:pt>
    <dgm:pt modelId="{0E2D2074-E317-471C-AD56-49AE68E870A5}">
      <dgm:prSet phldrT="[Text]"/>
      <dgm:spPr>
        <a:solidFill>
          <a:srgbClr val="26567F"/>
        </a:solidFill>
        <a:ln>
          <a:noFill/>
        </a:ln>
      </dgm:spPr>
      <dgm:t>
        <a:bodyPr/>
        <a:lstStyle/>
        <a:p>
          <a:r>
            <a:rPr lang="en-NZ" dirty="0"/>
            <a:t>Guidelines</a:t>
          </a:r>
        </a:p>
      </dgm:t>
    </dgm:pt>
    <dgm:pt modelId="{77A785C2-7BAD-436F-AFA0-1FF11F4726D0}" type="parTrans" cxnId="{B98AD5E1-7E69-4CEA-B3B8-D02282930D91}">
      <dgm:prSet/>
      <dgm:spPr/>
      <dgm:t>
        <a:bodyPr/>
        <a:lstStyle/>
        <a:p>
          <a:endParaRPr lang="en-NZ"/>
        </a:p>
      </dgm:t>
    </dgm:pt>
    <dgm:pt modelId="{5D26F736-E1A2-42E9-B3E1-7A9A241E48B2}" type="sibTrans" cxnId="{B98AD5E1-7E69-4CEA-B3B8-D02282930D91}">
      <dgm:prSet/>
      <dgm:spPr/>
      <dgm:t>
        <a:bodyPr/>
        <a:lstStyle/>
        <a:p>
          <a:endParaRPr lang="en-NZ"/>
        </a:p>
      </dgm:t>
    </dgm:pt>
    <dgm:pt modelId="{1F9495DD-C7A5-464B-B1BB-502098AE8BDC}" type="pres">
      <dgm:prSet presAssocID="{5C9B4578-3FD4-41C2-916A-C5065FF41FAC}" presName="Name0" presStyleCnt="0">
        <dgm:presLayoutVars>
          <dgm:chMax val="3"/>
          <dgm:chPref val="1"/>
          <dgm:dir/>
          <dgm:animLvl val="lvl"/>
          <dgm:resizeHandles/>
        </dgm:presLayoutVars>
      </dgm:prSet>
      <dgm:spPr/>
    </dgm:pt>
    <dgm:pt modelId="{F90543D5-3362-42F6-B50D-D10328F5A8D3}" type="pres">
      <dgm:prSet presAssocID="{5C9B4578-3FD4-41C2-916A-C5065FF41FAC}" presName="outerBox" presStyleCnt="0"/>
      <dgm:spPr/>
    </dgm:pt>
    <dgm:pt modelId="{106BF9F1-49F3-4C53-993E-B67A15A253F2}" type="pres">
      <dgm:prSet presAssocID="{5C9B4578-3FD4-41C2-916A-C5065FF41FAC}" presName="outerBoxParent" presStyleLbl="node1" presStyleIdx="0" presStyleCnt="2"/>
      <dgm:spPr/>
    </dgm:pt>
    <dgm:pt modelId="{E8ED431F-680A-4745-8F4F-741EE9294F13}" type="pres">
      <dgm:prSet presAssocID="{5C9B4578-3FD4-41C2-916A-C5065FF41FAC}" presName="outerBoxChildren" presStyleCnt="0"/>
      <dgm:spPr/>
    </dgm:pt>
    <dgm:pt modelId="{EC273065-29F5-4DAC-A22B-E04E3FB90924}" type="pres">
      <dgm:prSet presAssocID="{5C9B4578-3FD4-41C2-916A-C5065FF41FAC}" presName="middleBox" presStyleCnt="0"/>
      <dgm:spPr/>
    </dgm:pt>
    <dgm:pt modelId="{D71F3635-825F-4A65-925E-C5F1E51F9CB7}" type="pres">
      <dgm:prSet presAssocID="{5C9B4578-3FD4-41C2-916A-C5065FF41FAC}" presName="middleBoxParent" presStyleLbl="node1" presStyleIdx="1" presStyleCnt="2" custScaleX="79462" custLinFactNeighborX="5364" custLinFactNeighborY="-2261"/>
      <dgm:spPr/>
    </dgm:pt>
    <dgm:pt modelId="{4C0845F4-BFFC-4754-8EDE-8A51898E642E}" type="pres">
      <dgm:prSet presAssocID="{5C9B4578-3FD4-41C2-916A-C5065FF41FAC}" presName="middleBoxChildren" presStyleCnt="0"/>
      <dgm:spPr/>
    </dgm:pt>
  </dgm:ptLst>
  <dgm:cxnLst>
    <dgm:cxn modelId="{22A11729-E387-46D1-846E-91CC942CE831}" srcId="{5C9B4578-3FD4-41C2-916A-C5065FF41FAC}" destId="{2F5E4F17-8D38-4F80-8AF0-3A8557D3C2F6}" srcOrd="0" destOrd="0" parTransId="{619C6B0F-891E-415A-8FA6-E2FB8D54725D}" sibTransId="{FE5DF195-A272-47DA-B710-354D65A1769A}"/>
    <dgm:cxn modelId="{9761D06F-82F5-40DE-A938-5B46157FAEA5}" type="presOf" srcId="{5C9B4578-3FD4-41C2-916A-C5065FF41FAC}" destId="{1F9495DD-C7A5-464B-B1BB-502098AE8BDC}" srcOrd="0" destOrd="0" presId="urn:microsoft.com/office/officeart/2005/8/layout/target2"/>
    <dgm:cxn modelId="{9D0FB7BB-B68F-4EF3-8A8B-4636D67065FF}" type="presOf" srcId="{2F5E4F17-8D38-4F80-8AF0-3A8557D3C2F6}" destId="{106BF9F1-49F3-4C53-993E-B67A15A253F2}" srcOrd="0" destOrd="0" presId="urn:microsoft.com/office/officeart/2005/8/layout/target2"/>
    <dgm:cxn modelId="{B98AD5E1-7E69-4CEA-B3B8-D02282930D91}" srcId="{5C9B4578-3FD4-41C2-916A-C5065FF41FAC}" destId="{0E2D2074-E317-471C-AD56-49AE68E870A5}" srcOrd="1" destOrd="0" parTransId="{77A785C2-7BAD-436F-AFA0-1FF11F4726D0}" sibTransId="{5D26F736-E1A2-42E9-B3E1-7A9A241E48B2}"/>
    <dgm:cxn modelId="{6F0D48EC-1536-48E0-A1D9-0C4B4F35A75B}" type="presOf" srcId="{0E2D2074-E317-471C-AD56-49AE68E870A5}" destId="{D71F3635-825F-4A65-925E-C5F1E51F9CB7}" srcOrd="0" destOrd="0" presId="urn:microsoft.com/office/officeart/2005/8/layout/target2"/>
    <dgm:cxn modelId="{06481373-9E71-44FA-9AA8-5EE05A508545}" type="presParOf" srcId="{1F9495DD-C7A5-464B-B1BB-502098AE8BDC}" destId="{F90543D5-3362-42F6-B50D-D10328F5A8D3}" srcOrd="0" destOrd="0" presId="urn:microsoft.com/office/officeart/2005/8/layout/target2"/>
    <dgm:cxn modelId="{B379355D-5F0E-40F6-9FA6-3710586EB39B}" type="presParOf" srcId="{F90543D5-3362-42F6-B50D-D10328F5A8D3}" destId="{106BF9F1-49F3-4C53-993E-B67A15A253F2}" srcOrd="0" destOrd="0" presId="urn:microsoft.com/office/officeart/2005/8/layout/target2"/>
    <dgm:cxn modelId="{882D1D0C-E0EE-46D7-B146-2FAE381399EB}" type="presParOf" srcId="{F90543D5-3362-42F6-B50D-D10328F5A8D3}" destId="{E8ED431F-680A-4745-8F4F-741EE9294F13}" srcOrd="1" destOrd="0" presId="urn:microsoft.com/office/officeart/2005/8/layout/target2"/>
    <dgm:cxn modelId="{77548FFD-D413-412C-9A68-83F407A0192E}" type="presParOf" srcId="{1F9495DD-C7A5-464B-B1BB-502098AE8BDC}" destId="{EC273065-29F5-4DAC-A22B-E04E3FB90924}" srcOrd="1" destOrd="0" presId="urn:microsoft.com/office/officeart/2005/8/layout/target2"/>
    <dgm:cxn modelId="{8E6F5069-B20C-4111-B604-2D00887AA83F}" type="presParOf" srcId="{EC273065-29F5-4DAC-A22B-E04E3FB90924}" destId="{D71F3635-825F-4A65-925E-C5F1E51F9CB7}" srcOrd="0" destOrd="0" presId="urn:microsoft.com/office/officeart/2005/8/layout/target2"/>
    <dgm:cxn modelId="{1B19D344-D996-438E-BA94-2658EF111F97}" type="presParOf" srcId="{EC273065-29F5-4DAC-A22B-E04E3FB90924}" destId="{4C0845F4-BFFC-4754-8EDE-8A51898E642E}" srcOrd="1" destOrd="0" presId="urn:microsoft.com/office/officeart/2005/8/layout/targe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8A5059D-4C5E-4B86-B23D-2F9BCE05C0CD}" type="doc">
      <dgm:prSet loTypeId="urn:microsoft.com/office/officeart/2005/8/layout/cycle8" loCatId="cycle" qsTypeId="urn:microsoft.com/office/officeart/2005/8/quickstyle/simple1" qsCatId="simple" csTypeId="urn:microsoft.com/office/officeart/2005/8/colors/accent1_2" csCatId="accent1" phldr="1"/>
      <dgm:spPr/>
      <dgm:t>
        <a:bodyPr/>
        <a:lstStyle/>
        <a:p>
          <a:endParaRPr lang="en-NZ"/>
        </a:p>
      </dgm:t>
    </dgm:pt>
    <dgm:pt modelId="{362ADA8C-3AAC-4554-A796-59236E502553}">
      <dgm:prSet phldrT="[Text]" custT="1"/>
      <dgm:spPr>
        <a:solidFill>
          <a:srgbClr val="4B919F"/>
        </a:solidFill>
      </dgm:spPr>
      <dgm:t>
        <a:bodyPr/>
        <a:lstStyle/>
        <a:p>
          <a:r>
            <a:rPr lang="en-NZ" sz="2800" dirty="0"/>
            <a:t>1</a:t>
          </a:r>
        </a:p>
      </dgm:t>
    </dgm:pt>
    <dgm:pt modelId="{7A5E4614-82C5-4D3C-95A3-882BD343118E}" type="parTrans" cxnId="{6D1DC53F-28E9-4BA7-8233-09BB2FBDC5B0}">
      <dgm:prSet/>
      <dgm:spPr/>
      <dgm:t>
        <a:bodyPr/>
        <a:lstStyle/>
        <a:p>
          <a:endParaRPr lang="en-NZ" sz="2800"/>
        </a:p>
      </dgm:t>
    </dgm:pt>
    <dgm:pt modelId="{E348D6CB-8256-49AF-8FFA-8C96F8E566F0}" type="sibTrans" cxnId="{6D1DC53F-28E9-4BA7-8233-09BB2FBDC5B0}">
      <dgm:prSet/>
      <dgm:spPr/>
      <dgm:t>
        <a:bodyPr/>
        <a:lstStyle/>
        <a:p>
          <a:endParaRPr lang="en-NZ" sz="2800"/>
        </a:p>
      </dgm:t>
    </dgm:pt>
    <dgm:pt modelId="{179BE3BD-1E0A-4CF7-B4FF-E02E73075260}">
      <dgm:prSet phldrT="[Text]" custT="1"/>
      <dgm:spPr>
        <a:solidFill>
          <a:srgbClr val="4B919F"/>
        </a:solidFill>
        <a:ln w="12700" cap="flat" cmpd="sng" algn="ctr">
          <a:solidFill>
            <a:prstClr val="white">
              <a:hueOff val="0"/>
              <a:satOff val="0"/>
              <a:lumOff val="0"/>
              <a:alphaOff val="0"/>
            </a:prstClr>
          </a:solidFill>
          <a:prstDash val="solid"/>
          <a:miter lim="800000"/>
        </a:ln>
        <a:effectLst/>
      </dgm:spPr>
      <dgm:t>
        <a:bodyPr spcFirstLastPara="0" vert="horz" wrap="square" lIns="106680" tIns="106680" rIns="106680" bIns="106680" numCol="1" spcCol="1270" anchor="ctr" anchorCtr="0"/>
        <a:lstStyle/>
        <a:p>
          <a:pPr marL="0" lvl="0" indent="0" algn="ctr" defTabSz="666750">
            <a:lnSpc>
              <a:spcPct val="90000"/>
            </a:lnSpc>
            <a:spcBef>
              <a:spcPct val="0"/>
            </a:spcBef>
            <a:spcAft>
              <a:spcPct val="35000"/>
            </a:spcAft>
            <a:buNone/>
          </a:pPr>
          <a:r>
            <a:rPr lang="en-NZ" sz="2800" kern="1200" dirty="0">
              <a:solidFill>
                <a:prstClr val="white"/>
              </a:solidFill>
              <a:latin typeface="Calibri" panose="020F0502020204030204"/>
              <a:ea typeface="+mn-ea"/>
              <a:cs typeface="+mn-cs"/>
            </a:rPr>
            <a:t>2</a:t>
          </a:r>
        </a:p>
      </dgm:t>
    </dgm:pt>
    <dgm:pt modelId="{6C6AC6FB-A69E-4B81-8B2D-5E8C259C0AD6}" type="parTrans" cxnId="{598CDB99-4B7C-43FB-AFE4-C645989F23AB}">
      <dgm:prSet/>
      <dgm:spPr/>
      <dgm:t>
        <a:bodyPr/>
        <a:lstStyle/>
        <a:p>
          <a:endParaRPr lang="en-NZ" sz="2800"/>
        </a:p>
      </dgm:t>
    </dgm:pt>
    <dgm:pt modelId="{CC89C511-F973-4547-9885-4283856FBB3A}" type="sibTrans" cxnId="{598CDB99-4B7C-43FB-AFE4-C645989F23AB}">
      <dgm:prSet/>
      <dgm:spPr/>
      <dgm:t>
        <a:bodyPr/>
        <a:lstStyle/>
        <a:p>
          <a:endParaRPr lang="en-NZ" sz="2800"/>
        </a:p>
      </dgm:t>
    </dgm:pt>
    <dgm:pt modelId="{2A55F668-A878-4A7E-8968-88A96DFCA90A}">
      <dgm:prSet phldrT="[Text]" custT="1"/>
      <dgm:spPr>
        <a:solidFill>
          <a:srgbClr val="4B919F"/>
        </a:solidFill>
        <a:ln w="12700" cap="flat" cmpd="sng" algn="ctr">
          <a:solidFill>
            <a:prstClr val="white">
              <a:hueOff val="0"/>
              <a:satOff val="0"/>
              <a:lumOff val="0"/>
              <a:alphaOff val="0"/>
            </a:prstClr>
          </a:solidFill>
          <a:prstDash val="solid"/>
          <a:miter lim="800000"/>
        </a:ln>
        <a:effectLst/>
      </dgm:spPr>
      <dgm:t>
        <a:bodyPr spcFirstLastPara="0" vert="horz" wrap="square" lIns="106680" tIns="106680" rIns="106680" bIns="106680" numCol="1" spcCol="1270" anchor="ctr" anchorCtr="0"/>
        <a:lstStyle/>
        <a:p>
          <a:pPr marL="0" lvl="0" indent="0" algn="ctr" defTabSz="666750">
            <a:lnSpc>
              <a:spcPct val="90000"/>
            </a:lnSpc>
            <a:spcBef>
              <a:spcPct val="0"/>
            </a:spcBef>
            <a:spcAft>
              <a:spcPct val="35000"/>
            </a:spcAft>
            <a:buNone/>
          </a:pPr>
          <a:r>
            <a:rPr lang="en-NZ" sz="2800" kern="1200" dirty="0">
              <a:solidFill>
                <a:prstClr val="white"/>
              </a:solidFill>
              <a:latin typeface="Calibri" panose="020F0502020204030204"/>
              <a:ea typeface="+mn-ea"/>
              <a:cs typeface="+mn-cs"/>
            </a:rPr>
            <a:t>3</a:t>
          </a:r>
        </a:p>
      </dgm:t>
    </dgm:pt>
    <dgm:pt modelId="{6800FE4A-00D0-4779-B940-14D908F51878}" type="parTrans" cxnId="{E6EFAD37-FDFD-4E42-BDBA-E795801E4941}">
      <dgm:prSet/>
      <dgm:spPr/>
      <dgm:t>
        <a:bodyPr/>
        <a:lstStyle/>
        <a:p>
          <a:endParaRPr lang="en-NZ" sz="2800"/>
        </a:p>
      </dgm:t>
    </dgm:pt>
    <dgm:pt modelId="{C8851969-3A33-40EC-834A-6E94346C4334}" type="sibTrans" cxnId="{E6EFAD37-FDFD-4E42-BDBA-E795801E4941}">
      <dgm:prSet/>
      <dgm:spPr/>
      <dgm:t>
        <a:bodyPr/>
        <a:lstStyle/>
        <a:p>
          <a:endParaRPr lang="en-NZ" sz="2800"/>
        </a:p>
      </dgm:t>
    </dgm:pt>
    <dgm:pt modelId="{2D6EB06C-6615-4B7A-AD1B-E6CC65D4EBC0}">
      <dgm:prSet phldrT="[Text]" custT="1"/>
      <dgm:spPr>
        <a:solidFill>
          <a:srgbClr val="4B919F"/>
        </a:solidFill>
        <a:ln w="12700" cap="flat" cmpd="sng" algn="ctr">
          <a:solidFill>
            <a:prstClr val="white">
              <a:hueOff val="0"/>
              <a:satOff val="0"/>
              <a:lumOff val="0"/>
              <a:alphaOff val="0"/>
            </a:prstClr>
          </a:solidFill>
          <a:prstDash val="solid"/>
          <a:miter lim="800000"/>
        </a:ln>
        <a:effectLst/>
      </dgm:spPr>
      <dgm:t>
        <a:bodyPr spcFirstLastPara="0" vert="horz" wrap="square" lIns="106680" tIns="106680" rIns="106680" bIns="106680" numCol="1" spcCol="1270" anchor="ctr" anchorCtr="0"/>
        <a:lstStyle/>
        <a:p>
          <a:pPr marL="0" lvl="0" indent="0" algn="ctr" defTabSz="666750">
            <a:lnSpc>
              <a:spcPct val="90000"/>
            </a:lnSpc>
            <a:spcBef>
              <a:spcPct val="0"/>
            </a:spcBef>
            <a:spcAft>
              <a:spcPct val="35000"/>
            </a:spcAft>
            <a:buNone/>
          </a:pPr>
          <a:r>
            <a:rPr lang="en-NZ" sz="2800" kern="1200" dirty="0">
              <a:solidFill>
                <a:prstClr val="white"/>
              </a:solidFill>
              <a:latin typeface="Calibri" panose="020F0502020204030204"/>
              <a:ea typeface="+mn-ea"/>
              <a:cs typeface="+mn-cs"/>
            </a:rPr>
            <a:t>4</a:t>
          </a:r>
        </a:p>
      </dgm:t>
    </dgm:pt>
    <dgm:pt modelId="{10E30767-7211-4D90-AF8A-2F478F136D84}" type="parTrans" cxnId="{747B143B-13B2-4870-8A49-9D78812A21E7}">
      <dgm:prSet/>
      <dgm:spPr/>
      <dgm:t>
        <a:bodyPr/>
        <a:lstStyle/>
        <a:p>
          <a:endParaRPr lang="en-NZ" sz="2800"/>
        </a:p>
      </dgm:t>
    </dgm:pt>
    <dgm:pt modelId="{C844EB3A-97BE-4D49-9979-468D86F82ECB}" type="sibTrans" cxnId="{747B143B-13B2-4870-8A49-9D78812A21E7}">
      <dgm:prSet/>
      <dgm:spPr/>
      <dgm:t>
        <a:bodyPr/>
        <a:lstStyle/>
        <a:p>
          <a:endParaRPr lang="en-NZ" sz="2800"/>
        </a:p>
      </dgm:t>
    </dgm:pt>
    <dgm:pt modelId="{B55B7AED-C94B-4DEF-AD3B-496F40B51267}" type="pres">
      <dgm:prSet presAssocID="{38A5059D-4C5E-4B86-B23D-2F9BCE05C0CD}" presName="compositeShape" presStyleCnt="0">
        <dgm:presLayoutVars>
          <dgm:chMax val="7"/>
          <dgm:dir/>
          <dgm:resizeHandles val="exact"/>
        </dgm:presLayoutVars>
      </dgm:prSet>
      <dgm:spPr/>
    </dgm:pt>
    <dgm:pt modelId="{8020F71C-63E3-4C63-90C7-6E17B36E64E6}" type="pres">
      <dgm:prSet presAssocID="{38A5059D-4C5E-4B86-B23D-2F9BCE05C0CD}" presName="wedge1" presStyleLbl="node1" presStyleIdx="0" presStyleCnt="4"/>
      <dgm:spPr/>
    </dgm:pt>
    <dgm:pt modelId="{90C7EB3F-34DC-417F-AD7D-96403F255022}" type="pres">
      <dgm:prSet presAssocID="{38A5059D-4C5E-4B86-B23D-2F9BCE05C0CD}" presName="dummy1a" presStyleCnt="0"/>
      <dgm:spPr/>
    </dgm:pt>
    <dgm:pt modelId="{194E4C39-3B5C-4180-9A32-6352D9456D3C}" type="pres">
      <dgm:prSet presAssocID="{38A5059D-4C5E-4B86-B23D-2F9BCE05C0CD}" presName="dummy1b" presStyleCnt="0"/>
      <dgm:spPr/>
    </dgm:pt>
    <dgm:pt modelId="{237FB5DF-45F2-434E-9AA0-9D4ED82BA8C3}" type="pres">
      <dgm:prSet presAssocID="{38A5059D-4C5E-4B86-B23D-2F9BCE05C0CD}" presName="wedge1Tx" presStyleLbl="node1" presStyleIdx="0" presStyleCnt="4">
        <dgm:presLayoutVars>
          <dgm:chMax val="0"/>
          <dgm:chPref val="0"/>
          <dgm:bulletEnabled val="1"/>
        </dgm:presLayoutVars>
      </dgm:prSet>
      <dgm:spPr/>
    </dgm:pt>
    <dgm:pt modelId="{67453B66-93F1-477C-87A2-369E0925905F}" type="pres">
      <dgm:prSet presAssocID="{38A5059D-4C5E-4B86-B23D-2F9BCE05C0CD}" presName="wedge2" presStyleLbl="node1" presStyleIdx="1" presStyleCnt="4"/>
      <dgm:spPr/>
    </dgm:pt>
    <dgm:pt modelId="{73CA0DFD-3EDB-41F4-8FB3-2C15AD9C7399}" type="pres">
      <dgm:prSet presAssocID="{38A5059D-4C5E-4B86-B23D-2F9BCE05C0CD}" presName="dummy2a" presStyleCnt="0"/>
      <dgm:spPr/>
    </dgm:pt>
    <dgm:pt modelId="{F66AE9B3-23A3-4D05-A647-C68E60AC6B3E}" type="pres">
      <dgm:prSet presAssocID="{38A5059D-4C5E-4B86-B23D-2F9BCE05C0CD}" presName="dummy2b" presStyleCnt="0"/>
      <dgm:spPr/>
    </dgm:pt>
    <dgm:pt modelId="{6F9E0CA9-F86F-4E8E-8118-8358D162F00F}" type="pres">
      <dgm:prSet presAssocID="{38A5059D-4C5E-4B86-B23D-2F9BCE05C0CD}" presName="wedge2Tx" presStyleLbl="node1" presStyleIdx="1" presStyleCnt="4">
        <dgm:presLayoutVars>
          <dgm:chMax val="0"/>
          <dgm:chPref val="0"/>
          <dgm:bulletEnabled val="1"/>
        </dgm:presLayoutVars>
      </dgm:prSet>
      <dgm:spPr/>
    </dgm:pt>
    <dgm:pt modelId="{DEFDCC7C-B8F4-49BA-ADF7-5F12D8BCB318}" type="pres">
      <dgm:prSet presAssocID="{38A5059D-4C5E-4B86-B23D-2F9BCE05C0CD}" presName="wedge3" presStyleLbl="node1" presStyleIdx="2" presStyleCnt="4"/>
      <dgm:spPr/>
    </dgm:pt>
    <dgm:pt modelId="{163E5F5D-6C7C-4F9C-B3C2-A9C55C363A44}" type="pres">
      <dgm:prSet presAssocID="{38A5059D-4C5E-4B86-B23D-2F9BCE05C0CD}" presName="dummy3a" presStyleCnt="0"/>
      <dgm:spPr/>
    </dgm:pt>
    <dgm:pt modelId="{D4AF300B-2BD5-4FA8-BE86-C5EB3F6960A6}" type="pres">
      <dgm:prSet presAssocID="{38A5059D-4C5E-4B86-B23D-2F9BCE05C0CD}" presName="dummy3b" presStyleCnt="0"/>
      <dgm:spPr/>
    </dgm:pt>
    <dgm:pt modelId="{11789188-5806-4740-9C36-1C8079DBE399}" type="pres">
      <dgm:prSet presAssocID="{38A5059D-4C5E-4B86-B23D-2F9BCE05C0CD}" presName="wedge3Tx" presStyleLbl="node1" presStyleIdx="2" presStyleCnt="4">
        <dgm:presLayoutVars>
          <dgm:chMax val="0"/>
          <dgm:chPref val="0"/>
          <dgm:bulletEnabled val="1"/>
        </dgm:presLayoutVars>
      </dgm:prSet>
      <dgm:spPr/>
    </dgm:pt>
    <dgm:pt modelId="{0C08A012-0148-4735-93B2-5B6FA4BB979F}" type="pres">
      <dgm:prSet presAssocID="{38A5059D-4C5E-4B86-B23D-2F9BCE05C0CD}" presName="wedge4" presStyleLbl="node1" presStyleIdx="3" presStyleCnt="4"/>
      <dgm:spPr/>
    </dgm:pt>
    <dgm:pt modelId="{CAEF5D8A-86A9-4253-9F13-59C94172486F}" type="pres">
      <dgm:prSet presAssocID="{38A5059D-4C5E-4B86-B23D-2F9BCE05C0CD}" presName="dummy4a" presStyleCnt="0"/>
      <dgm:spPr/>
    </dgm:pt>
    <dgm:pt modelId="{B9613F02-A3FE-478C-B64B-CFAAFEFECD01}" type="pres">
      <dgm:prSet presAssocID="{38A5059D-4C5E-4B86-B23D-2F9BCE05C0CD}" presName="dummy4b" presStyleCnt="0"/>
      <dgm:spPr/>
    </dgm:pt>
    <dgm:pt modelId="{CA7DE478-DDF5-4069-B0E3-92C4401A0E75}" type="pres">
      <dgm:prSet presAssocID="{38A5059D-4C5E-4B86-B23D-2F9BCE05C0CD}" presName="wedge4Tx" presStyleLbl="node1" presStyleIdx="3" presStyleCnt="4">
        <dgm:presLayoutVars>
          <dgm:chMax val="0"/>
          <dgm:chPref val="0"/>
          <dgm:bulletEnabled val="1"/>
        </dgm:presLayoutVars>
      </dgm:prSet>
      <dgm:spPr/>
    </dgm:pt>
    <dgm:pt modelId="{40612355-BE53-427C-A2D5-D79D6B9B31E8}" type="pres">
      <dgm:prSet presAssocID="{E348D6CB-8256-49AF-8FFA-8C96F8E566F0}" presName="arrowWedge1" presStyleLbl="fgSibTrans2D1" presStyleIdx="0" presStyleCnt="4"/>
      <dgm:spPr/>
    </dgm:pt>
    <dgm:pt modelId="{B7F4C11C-22C8-4289-82E9-5C655CEEF067}" type="pres">
      <dgm:prSet presAssocID="{CC89C511-F973-4547-9885-4283856FBB3A}" presName="arrowWedge2" presStyleLbl="fgSibTrans2D1" presStyleIdx="1" presStyleCnt="4"/>
      <dgm:spPr/>
    </dgm:pt>
    <dgm:pt modelId="{61517E9B-92BD-41BC-B016-1CB3F8FD643F}" type="pres">
      <dgm:prSet presAssocID="{C8851969-3A33-40EC-834A-6E94346C4334}" presName="arrowWedge3" presStyleLbl="fgSibTrans2D1" presStyleIdx="2" presStyleCnt="4"/>
      <dgm:spPr/>
    </dgm:pt>
    <dgm:pt modelId="{D4F154BE-833D-4A5C-A570-EC50C5A54FFE}" type="pres">
      <dgm:prSet presAssocID="{C844EB3A-97BE-4D49-9979-468D86F82ECB}" presName="arrowWedge4" presStyleLbl="fgSibTrans2D1" presStyleIdx="3" presStyleCnt="4"/>
      <dgm:spPr/>
    </dgm:pt>
  </dgm:ptLst>
  <dgm:cxnLst>
    <dgm:cxn modelId="{EBE3CF01-3128-4468-8304-E94245D7BA88}" type="presOf" srcId="{2A55F668-A878-4A7E-8968-88A96DFCA90A}" destId="{DEFDCC7C-B8F4-49BA-ADF7-5F12D8BCB318}" srcOrd="0" destOrd="0" presId="urn:microsoft.com/office/officeart/2005/8/layout/cycle8"/>
    <dgm:cxn modelId="{5C7C0603-6448-46EB-99E3-12C80BF27032}" type="presOf" srcId="{2D6EB06C-6615-4B7A-AD1B-E6CC65D4EBC0}" destId="{0C08A012-0148-4735-93B2-5B6FA4BB979F}" srcOrd="0" destOrd="0" presId="urn:microsoft.com/office/officeart/2005/8/layout/cycle8"/>
    <dgm:cxn modelId="{E6EFAD37-FDFD-4E42-BDBA-E795801E4941}" srcId="{38A5059D-4C5E-4B86-B23D-2F9BCE05C0CD}" destId="{2A55F668-A878-4A7E-8968-88A96DFCA90A}" srcOrd="2" destOrd="0" parTransId="{6800FE4A-00D0-4779-B940-14D908F51878}" sibTransId="{C8851969-3A33-40EC-834A-6E94346C4334}"/>
    <dgm:cxn modelId="{F65EC038-19A2-41CF-B2AE-06B6C68415F1}" type="presOf" srcId="{2D6EB06C-6615-4B7A-AD1B-E6CC65D4EBC0}" destId="{CA7DE478-DDF5-4069-B0E3-92C4401A0E75}" srcOrd="1" destOrd="0" presId="urn:microsoft.com/office/officeart/2005/8/layout/cycle8"/>
    <dgm:cxn modelId="{747B143B-13B2-4870-8A49-9D78812A21E7}" srcId="{38A5059D-4C5E-4B86-B23D-2F9BCE05C0CD}" destId="{2D6EB06C-6615-4B7A-AD1B-E6CC65D4EBC0}" srcOrd="3" destOrd="0" parTransId="{10E30767-7211-4D90-AF8A-2F478F136D84}" sibTransId="{C844EB3A-97BE-4D49-9979-468D86F82ECB}"/>
    <dgm:cxn modelId="{9716283E-659F-4EE6-B54F-BEF5F48DE516}" type="presOf" srcId="{2A55F668-A878-4A7E-8968-88A96DFCA90A}" destId="{11789188-5806-4740-9C36-1C8079DBE399}" srcOrd="1" destOrd="0" presId="urn:microsoft.com/office/officeart/2005/8/layout/cycle8"/>
    <dgm:cxn modelId="{6D1DC53F-28E9-4BA7-8233-09BB2FBDC5B0}" srcId="{38A5059D-4C5E-4B86-B23D-2F9BCE05C0CD}" destId="{362ADA8C-3AAC-4554-A796-59236E502553}" srcOrd="0" destOrd="0" parTransId="{7A5E4614-82C5-4D3C-95A3-882BD343118E}" sibTransId="{E348D6CB-8256-49AF-8FFA-8C96F8E566F0}"/>
    <dgm:cxn modelId="{47806379-239B-439F-9179-136BDE997C7B}" type="presOf" srcId="{179BE3BD-1E0A-4CF7-B4FF-E02E73075260}" destId="{67453B66-93F1-477C-87A2-369E0925905F}" srcOrd="0" destOrd="0" presId="urn:microsoft.com/office/officeart/2005/8/layout/cycle8"/>
    <dgm:cxn modelId="{598CDB99-4B7C-43FB-AFE4-C645989F23AB}" srcId="{38A5059D-4C5E-4B86-B23D-2F9BCE05C0CD}" destId="{179BE3BD-1E0A-4CF7-B4FF-E02E73075260}" srcOrd="1" destOrd="0" parTransId="{6C6AC6FB-A69E-4B81-8B2D-5E8C259C0AD6}" sibTransId="{CC89C511-F973-4547-9885-4283856FBB3A}"/>
    <dgm:cxn modelId="{64E378A6-7E0F-4978-91C2-D9B75AE5D027}" type="presOf" srcId="{38A5059D-4C5E-4B86-B23D-2F9BCE05C0CD}" destId="{B55B7AED-C94B-4DEF-AD3B-496F40B51267}" srcOrd="0" destOrd="0" presId="urn:microsoft.com/office/officeart/2005/8/layout/cycle8"/>
    <dgm:cxn modelId="{BD305CC1-1E4B-46ED-A5A8-7BF09D509500}" type="presOf" srcId="{362ADA8C-3AAC-4554-A796-59236E502553}" destId="{8020F71C-63E3-4C63-90C7-6E17B36E64E6}" srcOrd="0" destOrd="0" presId="urn:microsoft.com/office/officeart/2005/8/layout/cycle8"/>
    <dgm:cxn modelId="{BB3B01C3-F946-498C-89EA-2ADD53AFCA74}" type="presOf" srcId="{179BE3BD-1E0A-4CF7-B4FF-E02E73075260}" destId="{6F9E0CA9-F86F-4E8E-8118-8358D162F00F}" srcOrd="1" destOrd="0" presId="urn:microsoft.com/office/officeart/2005/8/layout/cycle8"/>
    <dgm:cxn modelId="{0174BDFA-BA14-4AC3-9158-D06DB986A7CA}" type="presOf" srcId="{362ADA8C-3AAC-4554-A796-59236E502553}" destId="{237FB5DF-45F2-434E-9AA0-9D4ED82BA8C3}" srcOrd="1" destOrd="0" presId="urn:microsoft.com/office/officeart/2005/8/layout/cycle8"/>
    <dgm:cxn modelId="{A6543052-A387-4CE1-93CE-8DC06F0EE502}" type="presParOf" srcId="{B55B7AED-C94B-4DEF-AD3B-496F40B51267}" destId="{8020F71C-63E3-4C63-90C7-6E17B36E64E6}" srcOrd="0" destOrd="0" presId="urn:microsoft.com/office/officeart/2005/8/layout/cycle8"/>
    <dgm:cxn modelId="{CFC90412-F442-4645-B094-3E11960242C4}" type="presParOf" srcId="{B55B7AED-C94B-4DEF-AD3B-496F40B51267}" destId="{90C7EB3F-34DC-417F-AD7D-96403F255022}" srcOrd="1" destOrd="0" presId="urn:microsoft.com/office/officeart/2005/8/layout/cycle8"/>
    <dgm:cxn modelId="{25C5DA77-1DE4-4457-96D3-1D8A691AC1DB}" type="presParOf" srcId="{B55B7AED-C94B-4DEF-AD3B-496F40B51267}" destId="{194E4C39-3B5C-4180-9A32-6352D9456D3C}" srcOrd="2" destOrd="0" presId="urn:microsoft.com/office/officeart/2005/8/layout/cycle8"/>
    <dgm:cxn modelId="{3EE08DBC-9241-4842-A998-8127D2CA7847}" type="presParOf" srcId="{B55B7AED-C94B-4DEF-AD3B-496F40B51267}" destId="{237FB5DF-45F2-434E-9AA0-9D4ED82BA8C3}" srcOrd="3" destOrd="0" presId="urn:microsoft.com/office/officeart/2005/8/layout/cycle8"/>
    <dgm:cxn modelId="{912CF4FA-2CEF-4549-898B-9C7D20047A29}" type="presParOf" srcId="{B55B7AED-C94B-4DEF-AD3B-496F40B51267}" destId="{67453B66-93F1-477C-87A2-369E0925905F}" srcOrd="4" destOrd="0" presId="urn:microsoft.com/office/officeart/2005/8/layout/cycle8"/>
    <dgm:cxn modelId="{CD912F43-9573-4B79-A196-2ADD887C9972}" type="presParOf" srcId="{B55B7AED-C94B-4DEF-AD3B-496F40B51267}" destId="{73CA0DFD-3EDB-41F4-8FB3-2C15AD9C7399}" srcOrd="5" destOrd="0" presId="urn:microsoft.com/office/officeart/2005/8/layout/cycle8"/>
    <dgm:cxn modelId="{1767AF79-16B0-4CCA-AB9D-D33594519CC7}" type="presParOf" srcId="{B55B7AED-C94B-4DEF-AD3B-496F40B51267}" destId="{F66AE9B3-23A3-4D05-A647-C68E60AC6B3E}" srcOrd="6" destOrd="0" presId="urn:microsoft.com/office/officeart/2005/8/layout/cycle8"/>
    <dgm:cxn modelId="{2F3E7D46-551C-4C0D-8B4F-DFB49E1B1D3E}" type="presParOf" srcId="{B55B7AED-C94B-4DEF-AD3B-496F40B51267}" destId="{6F9E0CA9-F86F-4E8E-8118-8358D162F00F}" srcOrd="7" destOrd="0" presId="urn:microsoft.com/office/officeart/2005/8/layout/cycle8"/>
    <dgm:cxn modelId="{93A3CEEC-9D00-442B-BF19-61F61411B815}" type="presParOf" srcId="{B55B7AED-C94B-4DEF-AD3B-496F40B51267}" destId="{DEFDCC7C-B8F4-49BA-ADF7-5F12D8BCB318}" srcOrd="8" destOrd="0" presId="urn:microsoft.com/office/officeart/2005/8/layout/cycle8"/>
    <dgm:cxn modelId="{7C92A5E9-0F19-4910-87C1-8590A544F6AC}" type="presParOf" srcId="{B55B7AED-C94B-4DEF-AD3B-496F40B51267}" destId="{163E5F5D-6C7C-4F9C-B3C2-A9C55C363A44}" srcOrd="9" destOrd="0" presId="urn:microsoft.com/office/officeart/2005/8/layout/cycle8"/>
    <dgm:cxn modelId="{4F81DA88-A3AD-4961-8754-1364645D75C8}" type="presParOf" srcId="{B55B7AED-C94B-4DEF-AD3B-496F40B51267}" destId="{D4AF300B-2BD5-4FA8-BE86-C5EB3F6960A6}" srcOrd="10" destOrd="0" presId="urn:microsoft.com/office/officeart/2005/8/layout/cycle8"/>
    <dgm:cxn modelId="{D261BF4A-309D-499E-B905-DC7FCEF09D8C}" type="presParOf" srcId="{B55B7AED-C94B-4DEF-AD3B-496F40B51267}" destId="{11789188-5806-4740-9C36-1C8079DBE399}" srcOrd="11" destOrd="0" presId="urn:microsoft.com/office/officeart/2005/8/layout/cycle8"/>
    <dgm:cxn modelId="{0CA5D8BE-2467-4ECF-B9C9-73D524ACB97D}" type="presParOf" srcId="{B55B7AED-C94B-4DEF-AD3B-496F40B51267}" destId="{0C08A012-0148-4735-93B2-5B6FA4BB979F}" srcOrd="12" destOrd="0" presId="urn:microsoft.com/office/officeart/2005/8/layout/cycle8"/>
    <dgm:cxn modelId="{B79C1B4E-E6C4-44E1-96FF-689A82C9A39B}" type="presParOf" srcId="{B55B7AED-C94B-4DEF-AD3B-496F40B51267}" destId="{CAEF5D8A-86A9-4253-9F13-59C94172486F}" srcOrd="13" destOrd="0" presId="urn:microsoft.com/office/officeart/2005/8/layout/cycle8"/>
    <dgm:cxn modelId="{51292321-25B1-448A-994D-D326BB3D8738}" type="presParOf" srcId="{B55B7AED-C94B-4DEF-AD3B-496F40B51267}" destId="{B9613F02-A3FE-478C-B64B-CFAAFEFECD01}" srcOrd="14" destOrd="0" presId="urn:microsoft.com/office/officeart/2005/8/layout/cycle8"/>
    <dgm:cxn modelId="{CC562684-0797-424B-803D-C9A76197EB8E}" type="presParOf" srcId="{B55B7AED-C94B-4DEF-AD3B-496F40B51267}" destId="{CA7DE478-DDF5-4069-B0E3-92C4401A0E75}" srcOrd="15" destOrd="0" presId="urn:microsoft.com/office/officeart/2005/8/layout/cycle8"/>
    <dgm:cxn modelId="{09AF2B1A-9A00-4CC1-B6E8-CE34AC0E20BE}" type="presParOf" srcId="{B55B7AED-C94B-4DEF-AD3B-496F40B51267}" destId="{40612355-BE53-427C-A2D5-D79D6B9B31E8}" srcOrd="16" destOrd="0" presId="urn:microsoft.com/office/officeart/2005/8/layout/cycle8"/>
    <dgm:cxn modelId="{2881C1D5-B586-4F15-A28D-842FA9529E08}" type="presParOf" srcId="{B55B7AED-C94B-4DEF-AD3B-496F40B51267}" destId="{B7F4C11C-22C8-4289-82E9-5C655CEEF067}" srcOrd="17" destOrd="0" presId="urn:microsoft.com/office/officeart/2005/8/layout/cycle8"/>
    <dgm:cxn modelId="{80FB2431-E7EF-4B05-BC7B-1DAEE79B9CFC}" type="presParOf" srcId="{B55B7AED-C94B-4DEF-AD3B-496F40B51267}" destId="{61517E9B-92BD-41BC-B016-1CB3F8FD643F}" srcOrd="18" destOrd="0" presId="urn:microsoft.com/office/officeart/2005/8/layout/cycle8"/>
    <dgm:cxn modelId="{680AD64A-3977-413E-9E1B-C9312987604B}" type="presParOf" srcId="{B55B7AED-C94B-4DEF-AD3B-496F40B51267}" destId="{D4F154BE-833D-4A5C-A570-EC50C5A54FFE}" srcOrd="19" destOrd="0" presId="urn:microsoft.com/office/officeart/2005/8/layout/cycle8"/>
  </dgm:cxnLst>
  <dgm:bg/>
  <dgm:whole/>
  <dgm:extLst>
    <a:ext uri="http://schemas.microsoft.com/office/drawing/2008/diagram">
      <dsp:dataModelExt xmlns:dsp="http://schemas.microsoft.com/office/drawing/2008/diagram" relId="rId13"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6BF9F1-49F3-4C53-993E-B67A15A253F2}">
      <dsp:nvSpPr>
        <dsp:cNvPr id="0" name=""/>
        <dsp:cNvSpPr/>
      </dsp:nvSpPr>
      <dsp:spPr>
        <a:xfrm>
          <a:off x="0" y="0"/>
          <a:ext cx="7127875" cy="4751917"/>
        </a:xfrm>
        <a:prstGeom prst="roundRect">
          <a:avLst>
            <a:gd name="adj" fmla="val 8500"/>
          </a:avLst>
        </a:prstGeom>
        <a:solidFill>
          <a:srgbClr val="4B919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3688016" numCol="1" spcCol="1270" anchor="t" anchorCtr="0">
          <a:noAutofit/>
        </a:bodyPr>
        <a:lstStyle/>
        <a:p>
          <a:pPr marL="0" lvl="0" indent="0" algn="l" defTabSz="2044700">
            <a:lnSpc>
              <a:spcPct val="90000"/>
            </a:lnSpc>
            <a:spcBef>
              <a:spcPct val="0"/>
            </a:spcBef>
            <a:spcAft>
              <a:spcPct val="35000"/>
            </a:spcAft>
            <a:buNone/>
          </a:pPr>
          <a:r>
            <a:rPr lang="en-NZ" sz="4600" kern="1200" dirty="0"/>
            <a:t>Principles</a:t>
          </a:r>
        </a:p>
      </dsp:txBody>
      <dsp:txXfrm>
        <a:off x="118302" y="118302"/>
        <a:ext cx="6891271" cy="4515313"/>
      </dsp:txXfrm>
    </dsp:sp>
    <dsp:sp modelId="{D71F3635-825F-4A65-925E-C5F1E51F9CB7}">
      <dsp:nvSpPr>
        <dsp:cNvPr id="0" name=""/>
        <dsp:cNvSpPr/>
      </dsp:nvSpPr>
      <dsp:spPr>
        <a:xfrm>
          <a:off x="1236782" y="1112770"/>
          <a:ext cx="5380754" cy="3326341"/>
        </a:xfrm>
        <a:prstGeom prst="roundRect">
          <a:avLst>
            <a:gd name="adj" fmla="val 10500"/>
          </a:avLst>
        </a:prstGeom>
        <a:solidFill>
          <a:srgbClr val="26567F"/>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2112227" numCol="1" spcCol="1270" anchor="t" anchorCtr="0">
          <a:noAutofit/>
        </a:bodyPr>
        <a:lstStyle/>
        <a:p>
          <a:pPr marL="0" lvl="0" indent="0" algn="l" defTabSz="2044700">
            <a:lnSpc>
              <a:spcPct val="90000"/>
            </a:lnSpc>
            <a:spcBef>
              <a:spcPct val="0"/>
            </a:spcBef>
            <a:spcAft>
              <a:spcPct val="35000"/>
            </a:spcAft>
            <a:buNone/>
          </a:pPr>
          <a:r>
            <a:rPr lang="en-NZ" sz="4600" kern="1200" dirty="0"/>
            <a:t>Guidelines</a:t>
          </a:r>
        </a:p>
      </dsp:txBody>
      <dsp:txXfrm>
        <a:off x="1339078" y="1215066"/>
        <a:ext cx="5176162" cy="31217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20F71C-63E3-4C63-90C7-6E17B36E64E6}">
      <dsp:nvSpPr>
        <dsp:cNvPr id="0" name=""/>
        <dsp:cNvSpPr/>
      </dsp:nvSpPr>
      <dsp:spPr>
        <a:xfrm>
          <a:off x="697823" y="117691"/>
          <a:ext cx="1729597" cy="1729597"/>
        </a:xfrm>
        <a:prstGeom prst="pie">
          <a:avLst>
            <a:gd name="adj1" fmla="val 16200000"/>
            <a:gd name="adj2" fmla="val 0"/>
          </a:avLst>
        </a:prstGeom>
        <a:solidFill>
          <a:srgbClr val="4B919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NZ" sz="2800" kern="1200" dirty="0"/>
            <a:t>1</a:t>
          </a:r>
        </a:p>
      </dsp:txBody>
      <dsp:txXfrm>
        <a:off x="1615951" y="476170"/>
        <a:ext cx="638303" cy="473580"/>
      </dsp:txXfrm>
    </dsp:sp>
    <dsp:sp modelId="{67453B66-93F1-477C-87A2-369E0925905F}">
      <dsp:nvSpPr>
        <dsp:cNvPr id="0" name=""/>
        <dsp:cNvSpPr/>
      </dsp:nvSpPr>
      <dsp:spPr>
        <a:xfrm>
          <a:off x="697823" y="175756"/>
          <a:ext cx="1729597" cy="1729597"/>
        </a:xfrm>
        <a:prstGeom prst="pie">
          <a:avLst>
            <a:gd name="adj1" fmla="val 0"/>
            <a:gd name="adj2" fmla="val 5400000"/>
          </a:avLst>
        </a:prstGeom>
        <a:solidFill>
          <a:srgbClr val="4B919F"/>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NZ" sz="2800" kern="1200" dirty="0">
              <a:solidFill>
                <a:prstClr val="white"/>
              </a:solidFill>
              <a:latin typeface="Calibri" panose="020F0502020204030204"/>
              <a:ea typeface="+mn-ea"/>
              <a:cs typeface="+mn-cs"/>
            </a:rPr>
            <a:t>2</a:t>
          </a:r>
        </a:p>
      </dsp:txBody>
      <dsp:txXfrm>
        <a:off x="1615951" y="1073293"/>
        <a:ext cx="638303" cy="473580"/>
      </dsp:txXfrm>
    </dsp:sp>
    <dsp:sp modelId="{DEFDCC7C-B8F4-49BA-ADF7-5F12D8BCB318}">
      <dsp:nvSpPr>
        <dsp:cNvPr id="0" name=""/>
        <dsp:cNvSpPr/>
      </dsp:nvSpPr>
      <dsp:spPr>
        <a:xfrm>
          <a:off x="639758" y="175756"/>
          <a:ext cx="1729597" cy="1729597"/>
        </a:xfrm>
        <a:prstGeom prst="pie">
          <a:avLst>
            <a:gd name="adj1" fmla="val 5400000"/>
            <a:gd name="adj2" fmla="val 10800000"/>
          </a:avLst>
        </a:prstGeom>
        <a:solidFill>
          <a:srgbClr val="4B919F"/>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NZ" sz="2800" kern="1200" dirty="0">
              <a:solidFill>
                <a:prstClr val="white"/>
              </a:solidFill>
              <a:latin typeface="Calibri" panose="020F0502020204030204"/>
              <a:ea typeface="+mn-ea"/>
              <a:cs typeface="+mn-cs"/>
            </a:rPr>
            <a:t>3</a:t>
          </a:r>
        </a:p>
      </dsp:txBody>
      <dsp:txXfrm>
        <a:off x="812924" y="1073293"/>
        <a:ext cx="638303" cy="473580"/>
      </dsp:txXfrm>
    </dsp:sp>
    <dsp:sp modelId="{0C08A012-0148-4735-93B2-5B6FA4BB979F}">
      <dsp:nvSpPr>
        <dsp:cNvPr id="0" name=""/>
        <dsp:cNvSpPr/>
      </dsp:nvSpPr>
      <dsp:spPr>
        <a:xfrm>
          <a:off x="639758" y="117691"/>
          <a:ext cx="1729597" cy="1729597"/>
        </a:xfrm>
        <a:prstGeom prst="pie">
          <a:avLst>
            <a:gd name="adj1" fmla="val 10800000"/>
            <a:gd name="adj2" fmla="val 16200000"/>
          </a:avLst>
        </a:prstGeom>
        <a:solidFill>
          <a:srgbClr val="4B919F"/>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NZ" sz="2800" kern="1200" dirty="0">
              <a:solidFill>
                <a:prstClr val="white"/>
              </a:solidFill>
              <a:latin typeface="Calibri" panose="020F0502020204030204"/>
              <a:ea typeface="+mn-ea"/>
              <a:cs typeface="+mn-cs"/>
            </a:rPr>
            <a:t>4</a:t>
          </a:r>
        </a:p>
      </dsp:txBody>
      <dsp:txXfrm>
        <a:off x="812924" y="476170"/>
        <a:ext cx="638303" cy="473580"/>
      </dsp:txXfrm>
    </dsp:sp>
    <dsp:sp modelId="{40612355-BE53-427C-A2D5-D79D6B9B31E8}">
      <dsp:nvSpPr>
        <dsp:cNvPr id="0" name=""/>
        <dsp:cNvSpPr/>
      </dsp:nvSpPr>
      <dsp:spPr>
        <a:xfrm>
          <a:off x="590753" y="10620"/>
          <a:ext cx="1943738" cy="1943738"/>
        </a:xfrm>
        <a:prstGeom prst="circularArrow">
          <a:avLst>
            <a:gd name="adj1" fmla="val 5085"/>
            <a:gd name="adj2" fmla="val 327528"/>
            <a:gd name="adj3" fmla="val 21272472"/>
            <a:gd name="adj4" fmla="val 162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7F4C11C-22C8-4289-82E9-5C655CEEF067}">
      <dsp:nvSpPr>
        <dsp:cNvPr id="0" name=""/>
        <dsp:cNvSpPr/>
      </dsp:nvSpPr>
      <dsp:spPr>
        <a:xfrm>
          <a:off x="590753" y="68685"/>
          <a:ext cx="1943738" cy="1943738"/>
        </a:xfrm>
        <a:prstGeom prst="circularArrow">
          <a:avLst>
            <a:gd name="adj1" fmla="val 5085"/>
            <a:gd name="adj2" fmla="val 327528"/>
            <a:gd name="adj3" fmla="val 5072472"/>
            <a:gd name="adj4" fmla="val 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1517E9B-92BD-41BC-B016-1CB3F8FD643F}">
      <dsp:nvSpPr>
        <dsp:cNvPr id="0" name=""/>
        <dsp:cNvSpPr/>
      </dsp:nvSpPr>
      <dsp:spPr>
        <a:xfrm>
          <a:off x="532688" y="68685"/>
          <a:ext cx="1943738" cy="1943738"/>
        </a:xfrm>
        <a:prstGeom prst="circularArrow">
          <a:avLst>
            <a:gd name="adj1" fmla="val 5085"/>
            <a:gd name="adj2" fmla="val 327528"/>
            <a:gd name="adj3" fmla="val 10472472"/>
            <a:gd name="adj4" fmla="val 54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4F154BE-833D-4A5C-A570-EC50C5A54FFE}">
      <dsp:nvSpPr>
        <dsp:cNvPr id="0" name=""/>
        <dsp:cNvSpPr/>
      </dsp:nvSpPr>
      <dsp:spPr>
        <a:xfrm>
          <a:off x="532688" y="10620"/>
          <a:ext cx="1943738" cy="1943738"/>
        </a:xfrm>
        <a:prstGeom prst="circularArrow">
          <a:avLst>
            <a:gd name="adj1" fmla="val 5085"/>
            <a:gd name="adj2" fmla="val 327528"/>
            <a:gd name="adj3" fmla="val 15872472"/>
            <a:gd name="adj4" fmla="val 108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DC85DA-E416-41FE-B43A-24E166C1FBE1}" type="datetimeFigureOut">
              <a:rPr lang="en-NZ" smtClean="0"/>
              <a:t>22/11/2021</a:t>
            </a:fld>
            <a:endParaRPr lang="en-NZ" dirty="0"/>
          </a:p>
        </p:txBody>
      </p:sp>
      <p:sp>
        <p:nvSpPr>
          <p:cNvPr id="4" name="Slide Image Placeholder 3"/>
          <p:cNvSpPr>
            <a:spLocks noGrp="1" noRot="1" noChangeAspect="1"/>
          </p:cNvSpPr>
          <p:nvPr>
            <p:ph type="sldImg" idx="2"/>
          </p:nvPr>
        </p:nvSpPr>
        <p:spPr>
          <a:xfrm>
            <a:off x="1246188" y="1143000"/>
            <a:ext cx="4365625" cy="3086100"/>
          </a:xfrm>
          <a:prstGeom prst="rect">
            <a:avLst/>
          </a:prstGeom>
          <a:noFill/>
          <a:ln w="12700">
            <a:solidFill>
              <a:prstClr val="black"/>
            </a:solidFill>
          </a:ln>
        </p:spPr>
        <p:txBody>
          <a:bodyPr vert="horz" lIns="91440" tIns="45720" rIns="91440" bIns="45720" rtlCol="0" anchor="ctr"/>
          <a:lstStyle/>
          <a:p>
            <a:endParaRPr lang="en-NZ"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155FBF-0667-4ED3-9C36-61FFBB9D5B7B}" type="slidenum">
              <a:rPr lang="en-NZ" smtClean="0"/>
              <a:t>‹#›</a:t>
            </a:fld>
            <a:endParaRPr lang="en-NZ" dirty="0"/>
          </a:p>
        </p:txBody>
      </p:sp>
    </p:spTree>
    <p:extLst>
      <p:ext uri="{BB962C8B-B14F-4D97-AF65-F5344CB8AC3E}">
        <p14:creationId xmlns:p14="http://schemas.microsoft.com/office/powerpoint/2010/main" val="21960277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dpup.swa.govt.nz/principles/overview-of-principles/"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vimeo.com/467202204"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s://vimeo.com/467202429" TargetMode="External"/><Relationship Id="rId5" Type="http://schemas.openxmlformats.org/officeDocument/2006/relationships/hyperlink" Target="https://vimeo.com/467202387" TargetMode="External"/><Relationship Id="rId4" Type="http://schemas.openxmlformats.org/officeDocument/2006/relationships/hyperlink" Target="https://vimeo.com/467202344"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temanararaunga.maori.nz/"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vimeo.com/467201870"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b="1" kern="1200" dirty="0">
                <a:solidFill>
                  <a:schemeClr val="tx1"/>
                </a:solidFill>
                <a:effectLst/>
                <a:latin typeface="+mn-lt"/>
                <a:ea typeface="+mn-ea"/>
                <a:cs typeface="+mn-cs"/>
              </a:rPr>
              <a:t>Welcome and introductions</a:t>
            </a:r>
          </a:p>
          <a:p>
            <a:r>
              <a:rPr lang="en-NZ" sz="1200" kern="1200" dirty="0">
                <a:solidFill>
                  <a:schemeClr val="tx1"/>
                </a:solidFill>
                <a:effectLst/>
                <a:latin typeface="+mn-lt"/>
                <a:ea typeface="+mn-ea"/>
                <a:cs typeface="+mn-cs"/>
              </a:rPr>
              <a:t>Open workshop in an appropriate way for the environment allowing presenter and participants to </a:t>
            </a:r>
            <a:r>
              <a:rPr lang="en-NZ" sz="1200" i="1" kern="1200" dirty="0">
                <a:solidFill>
                  <a:schemeClr val="tx1"/>
                </a:solidFill>
                <a:effectLst/>
                <a:latin typeface="+mn-lt"/>
                <a:ea typeface="+mn-ea"/>
                <a:cs typeface="+mn-cs"/>
              </a:rPr>
              <a:t>introduce themselves,</a:t>
            </a:r>
            <a:r>
              <a:rPr lang="en-NZ" sz="1200" kern="1200" dirty="0">
                <a:solidFill>
                  <a:schemeClr val="tx1"/>
                </a:solidFill>
                <a:effectLst/>
                <a:latin typeface="+mn-lt"/>
                <a:ea typeface="+mn-ea"/>
                <a:cs typeface="+mn-cs"/>
              </a:rPr>
              <a:t> </a:t>
            </a:r>
            <a:r>
              <a:rPr lang="en-NZ" sz="1200" i="1" kern="1200" dirty="0">
                <a:solidFill>
                  <a:schemeClr val="tx1"/>
                </a:solidFill>
                <a:effectLst/>
                <a:latin typeface="+mn-lt"/>
                <a:ea typeface="+mn-ea"/>
                <a:cs typeface="+mn-cs"/>
              </a:rPr>
              <a:t>where they’re from, their role and what they know about DPUP</a:t>
            </a:r>
            <a:r>
              <a:rPr lang="en-NZ" sz="1200" kern="1200" dirty="0">
                <a:solidFill>
                  <a:schemeClr val="tx1"/>
                </a:solidFill>
                <a:effectLst/>
                <a:latin typeface="+mn-lt"/>
                <a:ea typeface="+mn-ea"/>
                <a:cs typeface="+mn-cs"/>
              </a:rPr>
              <a:t>.</a:t>
            </a:r>
          </a:p>
          <a:p>
            <a:endParaRPr lang="en-NZ" sz="1200" kern="1200" dirty="0">
              <a:solidFill>
                <a:schemeClr val="tx1"/>
              </a:solidFill>
              <a:effectLst/>
              <a:latin typeface="+mn-lt"/>
              <a:ea typeface="+mn-ea"/>
              <a:cs typeface="+mn-cs"/>
            </a:endParaRPr>
          </a:p>
          <a:p>
            <a:r>
              <a:rPr lang="en-NZ" sz="1200" b="1" kern="1200" dirty="0">
                <a:solidFill>
                  <a:schemeClr val="tx1"/>
                </a:solidFill>
                <a:effectLst/>
                <a:latin typeface="+mn-lt"/>
                <a:ea typeface="+mn-ea"/>
                <a:cs typeface="+mn-cs"/>
              </a:rPr>
              <a:t>What we will cover today</a:t>
            </a:r>
          </a:p>
          <a:p>
            <a:r>
              <a:rPr lang="en-NZ" sz="1200" kern="1200" dirty="0">
                <a:solidFill>
                  <a:schemeClr val="tx1"/>
                </a:solidFill>
                <a:effectLst/>
                <a:latin typeface="+mn-lt"/>
                <a:ea typeface="+mn-ea"/>
                <a:cs typeface="+mn-cs"/>
              </a:rPr>
              <a:t>Go through the Agenda at a high-level:</a:t>
            </a:r>
          </a:p>
          <a:p>
            <a:pPr marL="171450" lvl="0" indent="-171450">
              <a:buFont typeface="Arial" panose="020B0604020202020204" pitchFamily="34" charset="0"/>
              <a:buChar char="•"/>
            </a:pPr>
            <a:r>
              <a:rPr lang="en-NZ" sz="1200" kern="1200" dirty="0">
                <a:solidFill>
                  <a:schemeClr val="tx1"/>
                </a:solidFill>
                <a:effectLst/>
                <a:latin typeface="+mn-lt"/>
                <a:ea typeface="+mn-ea"/>
                <a:cs typeface="+mn-cs"/>
              </a:rPr>
              <a:t>Talk about the “why” </a:t>
            </a:r>
          </a:p>
          <a:p>
            <a:pPr marL="171450" lvl="0" indent="-171450">
              <a:buFont typeface="Arial" panose="020B0604020202020204" pitchFamily="34" charset="0"/>
              <a:buChar char="•"/>
            </a:pPr>
            <a:r>
              <a:rPr lang="en-NZ" sz="1200" kern="1200" dirty="0">
                <a:solidFill>
                  <a:schemeClr val="tx1"/>
                </a:solidFill>
                <a:effectLst/>
                <a:latin typeface="+mn-lt"/>
                <a:ea typeface="+mn-ea"/>
                <a:cs typeface="+mn-cs"/>
              </a:rPr>
              <a:t>Touch on the background behind DPUP and its creation</a:t>
            </a:r>
          </a:p>
          <a:p>
            <a:pPr marL="171450" lvl="0" indent="-171450">
              <a:buFont typeface="Arial" panose="020B0604020202020204" pitchFamily="34" charset="0"/>
              <a:buChar char="•"/>
            </a:pPr>
            <a:r>
              <a:rPr lang="en-NZ" sz="1200" kern="1200" dirty="0">
                <a:solidFill>
                  <a:schemeClr val="tx1"/>
                </a:solidFill>
                <a:effectLst/>
                <a:latin typeface="+mn-lt"/>
                <a:ea typeface="+mn-ea"/>
                <a:cs typeface="+mn-cs"/>
              </a:rPr>
              <a:t>Look at what it means for this organisation</a:t>
            </a:r>
          </a:p>
          <a:p>
            <a:pPr marL="171450" lvl="0" indent="-171450">
              <a:buFont typeface="Arial" panose="020B0604020202020204" pitchFamily="34" charset="0"/>
              <a:buChar char="•"/>
            </a:pPr>
            <a:r>
              <a:rPr lang="en-NZ" sz="1200" kern="1200" dirty="0">
                <a:solidFill>
                  <a:schemeClr val="tx1"/>
                </a:solidFill>
                <a:effectLst/>
                <a:latin typeface="+mn-lt"/>
                <a:ea typeface="+mn-ea"/>
                <a:cs typeface="+mn-cs"/>
              </a:rPr>
              <a:t>Go through the Policy detail and adoption approach</a:t>
            </a:r>
          </a:p>
          <a:p>
            <a:pPr marL="171450" lvl="0" indent="-171450">
              <a:buFont typeface="Arial" panose="020B0604020202020204" pitchFamily="34" charset="0"/>
              <a:buChar char="•"/>
            </a:pPr>
            <a:r>
              <a:rPr lang="en-NZ" sz="1200" kern="1200" dirty="0">
                <a:solidFill>
                  <a:schemeClr val="tx1"/>
                </a:solidFill>
                <a:effectLst/>
                <a:latin typeface="+mn-lt"/>
                <a:ea typeface="+mn-ea"/>
                <a:cs typeface="+mn-cs"/>
              </a:rPr>
              <a:t>Finish with a short quiz, followed by time for questions.</a:t>
            </a:r>
          </a:p>
          <a:p>
            <a:endParaRPr lang="en-NZ" sz="1200" kern="1200" dirty="0">
              <a:solidFill>
                <a:schemeClr val="tx1"/>
              </a:solidFill>
              <a:effectLst/>
              <a:latin typeface="+mn-lt"/>
              <a:ea typeface="+mn-ea"/>
              <a:cs typeface="+mn-cs"/>
            </a:endParaRPr>
          </a:p>
          <a:p>
            <a:r>
              <a:rPr lang="en-NZ" sz="1200" kern="1200" dirty="0">
                <a:solidFill>
                  <a:schemeClr val="tx1"/>
                </a:solidFill>
                <a:effectLst/>
                <a:latin typeface="+mn-lt"/>
                <a:ea typeface="+mn-ea"/>
                <a:cs typeface="+mn-cs"/>
              </a:rPr>
              <a:t>Outline the workshop approach:</a:t>
            </a:r>
          </a:p>
          <a:p>
            <a:pPr marL="171450" lvl="0" indent="-171450">
              <a:buFont typeface="Arial" panose="020B0604020202020204" pitchFamily="34" charset="0"/>
              <a:buChar char="•"/>
            </a:pPr>
            <a:r>
              <a:rPr lang="en-NZ" sz="1200" kern="1200" dirty="0">
                <a:solidFill>
                  <a:schemeClr val="tx1"/>
                </a:solidFill>
                <a:effectLst/>
                <a:latin typeface="+mn-lt"/>
                <a:ea typeface="+mn-ea"/>
                <a:cs typeface="+mn-cs"/>
              </a:rPr>
              <a:t>Goal is to introduce participants to the Policy and its relevance to them but not designed to be an in-depth or practical application workshop (but it will talk about where to go for this)</a:t>
            </a:r>
          </a:p>
          <a:p>
            <a:pPr marL="171450" lvl="0" indent="-171450">
              <a:buFont typeface="Arial" panose="020B0604020202020204" pitchFamily="34" charset="0"/>
              <a:buChar char="•"/>
            </a:pPr>
            <a:r>
              <a:rPr lang="en-NZ" sz="1200" kern="1200" dirty="0">
                <a:solidFill>
                  <a:schemeClr val="tx1"/>
                </a:solidFill>
                <a:effectLst/>
                <a:latin typeface="+mn-lt"/>
                <a:ea typeface="+mn-ea"/>
                <a:cs typeface="+mn-cs"/>
              </a:rPr>
              <a:t>Interactive – questions can be asked along the way verbally or by </a:t>
            </a:r>
            <a:r>
              <a:rPr lang="en-NZ" sz="1200" b="1" kern="1200" dirty="0">
                <a:solidFill>
                  <a:schemeClr val="tx1"/>
                </a:solidFill>
                <a:effectLst/>
                <a:latin typeface="+mn-lt"/>
                <a:ea typeface="+mn-ea"/>
                <a:cs typeface="+mn-cs"/>
              </a:rPr>
              <a:t>Chat</a:t>
            </a:r>
            <a:r>
              <a:rPr lang="en-NZ" sz="1200" kern="1200" dirty="0">
                <a:solidFill>
                  <a:schemeClr val="tx1"/>
                </a:solidFill>
                <a:effectLst/>
                <a:latin typeface="+mn-lt"/>
                <a:ea typeface="+mn-ea"/>
                <a:cs typeface="+mn-cs"/>
              </a:rPr>
              <a:t> (if functionality available)</a:t>
            </a:r>
          </a:p>
          <a:p>
            <a:pPr marL="171450" lvl="0" indent="-171450">
              <a:buFont typeface="Arial" panose="020B0604020202020204" pitchFamily="34" charset="0"/>
              <a:buChar char="•"/>
            </a:pPr>
            <a:r>
              <a:rPr lang="en-NZ" sz="1200" kern="1200" dirty="0">
                <a:solidFill>
                  <a:schemeClr val="tx1"/>
                </a:solidFill>
                <a:effectLst/>
                <a:latin typeface="+mn-lt"/>
                <a:ea typeface="+mn-ea"/>
                <a:cs typeface="+mn-cs"/>
              </a:rPr>
              <a:t>Advise whether any notes, photos, screenshots or recordings will be taken and if so, who will see or use them, and if they do not wish to be in them how to let the facilitator know.</a:t>
            </a:r>
          </a:p>
          <a:p>
            <a:endParaRPr lang="en-NZ"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69155FBF-0667-4ED3-9C36-61FFBB9D5B7B}" type="slidenum">
              <a:rPr lang="en-NZ" smtClean="0"/>
              <a:t>1</a:t>
            </a:fld>
            <a:endParaRPr lang="en-NZ" dirty="0"/>
          </a:p>
        </p:txBody>
      </p:sp>
    </p:spTree>
    <p:extLst>
      <p:ext uri="{BB962C8B-B14F-4D97-AF65-F5344CB8AC3E}">
        <p14:creationId xmlns:p14="http://schemas.microsoft.com/office/powerpoint/2010/main" val="25100067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b="1" i="1" u="sng" kern="1200" dirty="0">
                <a:solidFill>
                  <a:schemeClr val="tx1"/>
                </a:solidFill>
                <a:effectLst/>
                <a:latin typeface="+mn-lt"/>
                <a:ea typeface="+mn-ea"/>
                <a:cs typeface="+mn-cs"/>
              </a:rPr>
              <a:t>From voices to policy (slide 10)</a:t>
            </a:r>
            <a:endParaRPr lang="en-NZ" sz="1200" b="1" i="1" kern="1200" dirty="0">
              <a:solidFill>
                <a:schemeClr val="tx1"/>
              </a:solidFill>
              <a:effectLst/>
              <a:latin typeface="+mn-lt"/>
              <a:ea typeface="+mn-ea"/>
              <a:cs typeface="+mn-cs"/>
            </a:endParaRPr>
          </a:p>
          <a:p>
            <a:pPr marL="171450" lvl="0" indent="-171450">
              <a:buFont typeface="Arial" panose="020B0604020202020204" pitchFamily="34" charset="0"/>
              <a:buChar char="•"/>
            </a:pPr>
            <a:r>
              <a:rPr lang="en-NZ" sz="1200" kern="1200" dirty="0">
                <a:solidFill>
                  <a:schemeClr val="tx1"/>
                </a:solidFill>
                <a:effectLst/>
                <a:latin typeface="+mn-lt"/>
                <a:ea typeface="+mn-ea"/>
                <a:cs typeface="+mn-cs"/>
              </a:rPr>
              <a:t>The findings of the ‘Your voice, your data, your say’ engagement on social wellbeing and the protection and use of data (called “What you told us”) was instrumental in the development of the Policy and the toolkit</a:t>
            </a:r>
          </a:p>
          <a:p>
            <a:pPr marL="171450" lvl="0" indent="-171450">
              <a:buFont typeface="Arial" panose="020B0604020202020204" pitchFamily="34" charset="0"/>
              <a:buChar char="•"/>
            </a:pPr>
            <a:r>
              <a:rPr lang="en-NZ" sz="1200" kern="1200" dirty="0">
                <a:solidFill>
                  <a:schemeClr val="tx1"/>
                </a:solidFill>
                <a:effectLst/>
                <a:latin typeface="+mn-lt"/>
                <a:ea typeface="+mn-ea"/>
                <a:cs typeface="+mn-cs"/>
              </a:rPr>
              <a:t>Developed for the sector by the sector (refer to groups noted on the slide i.e. Design Reference Group, Ministerial Working Group and those who participated in the original engagement)</a:t>
            </a:r>
          </a:p>
          <a:p>
            <a:pPr marL="171450" lvl="0" indent="-171450">
              <a:buFont typeface="Arial" panose="020B0604020202020204" pitchFamily="34" charset="0"/>
              <a:buChar char="•"/>
            </a:pPr>
            <a:r>
              <a:rPr lang="en-NZ" sz="1200" kern="1200" dirty="0">
                <a:solidFill>
                  <a:schemeClr val="tx1"/>
                </a:solidFill>
                <a:effectLst/>
                <a:latin typeface="+mn-lt"/>
                <a:ea typeface="+mn-ea"/>
                <a:cs typeface="+mn-cs"/>
              </a:rPr>
              <a:t>Cabinet endorsement of the Policy in November 2019 enabled a green light for the sector to start using it, led by the five Foundational Agencies. </a:t>
            </a:r>
          </a:p>
          <a:p>
            <a:pPr marL="171450" lvl="0" indent="-171450">
              <a:buFont typeface="Arial" panose="020B0604020202020204" pitchFamily="34" charset="0"/>
              <a:buChar char="•"/>
            </a:pPr>
            <a:r>
              <a:rPr lang="en-NZ" sz="1200" kern="1200" dirty="0">
                <a:solidFill>
                  <a:schemeClr val="tx1"/>
                </a:solidFill>
                <a:effectLst/>
                <a:latin typeface="+mn-lt"/>
                <a:ea typeface="+mn-ea"/>
                <a:cs typeface="+mn-cs"/>
              </a:rPr>
              <a:t>The Policy was made publicly available in January 2020 and work began on the toolkit. </a:t>
            </a:r>
          </a:p>
          <a:p>
            <a:endParaRPr lang="en-NZ" dirty="0"/>
          </a:p>
        </p:txBody>
      </p:sp>
      <p:sp>
        <p:nvSpPr>
          <p:cNvPr id="4" name="Slide Number Placeholder 3"/>
          <p:cNvSpPr>
            <a:spLocks noGrp="1"/>
          </p:cNvSpPr>
          <p:nvPr>
            <p:ph type="sldNum" sz="quarter" idx="5"/>
          </p:nvPr>
        </p:nvSpPr>
        <p:spPr/>
        <p:txBody>
          <a:bodyPr/>
          <a:lstStyle/>
          <a:p>
            <a:fld id="{69155FBF-0667-4ED3-9C36-61FFBB9D5B7B}" type="slidenum">
              <a:rPr lang="en-NZ" smtClean="0"/>
              <a:t>10</a:t>
            </a:fld>
            <a:endParaRPr lang="en-NZ" dirty="0"/>
          </a:p>
        </p:txBody>
      </p:sp>
    </p:spTree>
    <p:extLst>
      <p:ext uri="{BB962C8B-B14F-4D97-AF65-F5344CB8AC3E}">
        <p14:creationId xmlns:p14="http://schemas.microsoft.com/office/powerpoint/2010/main" val="34422927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b="1" kern="1200" dirty="0">
                <a:solidFill>
                  <a:schemeClr val="tx1"/>
                </a:solidFill>
                <a:effectLst/>
                <a:latin typeface="+mn-lt"/>
                <a:ea typeface="+mn-ea"/>
                <a:cs typeface="+mn-cs"/>
              </a:rPr>
              <a:t>The Policy in detail – structure, Principles and Guidelines</a:t>
            </a:r>
          </a:p>
          <a:p>
            <a:r>
              <a:rPr lang="en-NZ" sz="1200" b="1" i="1" u="sng" kern="1200" dirty="0">
                <a:solidFill>
                  <a:schemeClr val="tx1"/>
                </a:solidFill>
                <a:effectLst/>
                <a:latin typeface="+mn-lt"/>
                <a:ea typeface="+mn-ea"/>
                <a:cs typeface="+mn-cs"/>
              </a:rPr>
              <a:t>The Policy (slide 12)</a:t>
            </a:r>
            <a:endParaRPr lang="en-NZ" sz="1200" b="1" i="1" kern="1200" dirty="0">
              <a:solidFill>
                <a:schemeClr val="tx1"/>
              </a:solidFill>
              <a:effectLst/>
              <a:latin typeface="+mn-lt"/>
              <a:ea typeface="+mn-ea"/>
              <a:cs typeface="+mn-cs"/>
            </a:endParaRPr>
          </a:p>
          <a:p>
            <a:r>
              <a:rPr lang="en-NZ" sz="1200" kern="1200" dirty="0">
                <a:solidFill>
                  <a:schemeClr val="tx1"/>
                </a:solidFill>
                <a:effectLst/>
                <a:latin typeface="+mn-lt"/>
                <a:ea typeface="+mn-ea"/>
                <a:cs typeface="+mn-cs"/>
              </a:rPr>
              <a:t>Now we turn to the Policy itself – keep in mind the journey so far because you will see how the Policy reflects the involvement and voices of the sector.</a:t>
            </a:r>
          </a:p>
          <a:p>
            <a:endParaRPr lang="en-NZ" dirty="0"/>
          </a:p>
        </p:txBody>
      </p:sp>
      <p:sp>
        <p:nvSpPr>
          <p:cNvPr id="4" name="Slide Number Placeholder 3"/>
          <p:cNvSpPr>
            <a:spLocks noGrp="1"/>
          </p:cNvSpPr>
          <p:nvPr>
            <p:ph type="sldNum" sz="quarter" idx="5"/>
          </p:nvPr>
        </p:nvSpPr>
        <p:spPr/>
        <p:txBody>
          <a:bodyPr/>
          <a:lstStyle/>
          <a:p>
            <a:fld id="{69155FBF-0667-4ED3-9C36-61FFBB9D5B7B}" type="slidenum">
              <a:rPr lang="en-NZ" smtClean="0"/>
              <a:t>11</a:t>
            </a:fld>
            <a:endParaRPr lang="en-NZ" dirty="0"/>
          </a:p>
        </p:txBody>
      </p:sp>
    </p:spTree>
    <p:extLst>
      <p:ext uri="{BB962C8B-B14F-4D97-AF65-F5344CB8AC3E}">
        <p14:creationId xmlns:p14="http://schemas.microsoft.com/office/powerpoint/2010/main" val="26336642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b="1" i="1" u="sng" kern="1200" dirty="0">
                <a:solidFill>
                  <a:schemeClr val="tx1"/>
                </a:solidFill>
                <a:effectLst/>
                <a:latin typeface="+mn-lt"/>
                <a:ea typeface="+mn-ea"/>
                <a:cs typeface="+mn-cs"/>
              </a:rPr>
              <a:t>The structure (slide 13)</a:t>
            </a:r>
            <a:endParaRPr lang="en-NZ" sz="1200" b="1" i="1" kern="1200" dirty="0">
              <a:solidFill>
                <a:schemeClr val="tx1"/>
              </a:solidFill>
              <a:effectLst/>
              <a:latin typeface="+mn-lt"/>
              <a:ea typeface="+mn-ea"/>
              <a:cs typeface="+mn-cs"/>
            </a:endParaRPr>
          </a:p>
          <a:p>
            <a:pPr marL="171450" lvl="0" indent="-171450">
              <a:buFont typeface="Arial" panose="020B0604020202020204" pitchFamily="34" charset="0"/>
              <a:buChar char="•"/>
            </a:pPr>
            <a:r>
              <a:rPr lang="en-NZ" sz="1200" kern="1200" dirty="0">
                <a:solidFill>
                  <a:schemeClr val="tx1"/>
                </a:solidFill>
                <a:effectLst/>
                <a:latin typeface="+mn-lt"/>
                <a:ea typeface="+mn-ea"/>
                <a:cs typeface="+mn-cs"/>
              </a:rPr>
              <a:t>This Policy describes values and behaviours that, when applied across the sector, will build trust and help to ensure that data practices are focused on the wellbeing of people and communities</a:t>
            </a:r>
          </a:p>
          <a:p>
            <a:pPr marL="171450" lvl="0" indent="-171450">
              <a:buFont typeface="Arial" panose="020B0604020202020204" pitchFamily="34" charset="0"/>
              <a:buChar char="•"/>
            </a:pPr>
            <a:r>
              <a:rPr lang="en-NZ" sz="1200" kern="1200" dirty="0">
                <a:solidFill>
                  <a:schemeClr val="tx1"/>
                </a:solidFill>
                <a:effectLst/>
                <a:latin typeface="+mn-lt"/>
                <a:ea typeface="+mn-ea"/>
                <a:cs typeface="+mn-cs"/>
              </a:rPr>
              <a:t>These values and behaviours are represented as five </a:t>
            </a:r>
            <a:r>
              <a:rPr lang="en-NZ" sz="1200" u="none" strike="noStrike" kern="1200" dirty="0">
                <a:solidFill>
                  <a:schemeClr val="tx1"/>
                </a:solidFill>
                <a:effectLst/>
                <a:latin typeface="+mn-lt"/>
                <a:ea typeface="+mn-ea"/>
                <a:cs typeface="+mn-cs"/>
                <a:hlinkClick r:id="rId3"/>
              </a:rPr>
              <a:t>Principles</a:t>
            </a:r>
            <a:r>
              <a:rPr lang="en-NZ" sz="1200" kern="1200" dirty="0">
                <a:solidFill>
                  <a:schemeClr val="tx1"/>
                </a:solidFill>
                <a:effectLst/>
                <a:latin typeface="+mn-lt"/>
                <a:ea typeface="+mn-ea"/>
                <a:cs typeface="+mn-cs"/>
              </a:rPr>
              <a:t> that have people and their wellbeing at the centre</a:t>
            </a:r>
          </a:p>
          <a:p>
            <a:pPr marL="171450" lvl="0" indent="-171450">
              <a:buFont typeface="Arial" panose="020B0604020202020204" pitchFamily="34" charset="0"/>
              <a:buChar char="•"/>
            </a:pPr>
            <a:r>
              <a:rPr lang="en-NZ" sz="1200" kern="1200" dirty="0">
                <a:solidFill>
                  <a:schemeClr val="tx1"/>
                </a:solidFill>
                <a:effectLst/>
                <a:latin typeface="+mn-lt"/>
                <a:ea typeface="+mn-ea"/>
                <a:cs typeface="+mn-cs"/>
              </a:rPr>
              <a:t>The Policy then provides good practice guidance on how to uphold these Principles in key areas through four guidelines which help organisations to understand how to apply the Policy. </a:t>
            </a:r>
          </a:p>
          <a:p>
            <a:endParaRPr lang="en-NZ" dirty="0"/>
          </a:p>
        </p:txBody>
      </p:sp>
      <p:sp>
        <p:nvSpPr>
          <p:cNvPr id="4" name="Slide Number Placeholder 3"/>
          <p:cNvSpPr>
            <a:spLocks noGrp="1"/>
          </p:cNvSpPr>
          <p:nvPr>
            <p:ph type="sldNum" sz="quarter" idx="5"/>
          </p:nvPr>
        </p:nvSpPr>
        <p:spPr/>
        <p:txBody>
          <a:bodyPr/>
          <a:lstStyle/>
          <a:p>
            <a:fld id="{69155FBF-0667-4ED3-9C36-61FFBB9D5B7B}" type="slidenum">
              <a:rPr lang="en-NZ" smtClean="0"/>
              <a:t>12</a:t>
            </a:fld>
            <a:endParaRPr lang="en-NZ" dirty="0"/>
          </a:p>
        </p:txBody>
      </p:sp>
    </p:spTree>
    <p:extLst>
      <p:ext uri="{BB962C8B-B14F-4D97-AF65-F5344CB8AC3E}">
        <p14:creationId xmlns:p14="http://schemas.microsoft.com/office/powerpoint/2010/main" val="4980417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b="1" i="1" u="sng" kern="1200" dirty="0">
                <a:solidFill>
                  <a:schemeClr val="tx1"/>
                </a:solidFill>
                <a:effectLst/>
                <a:latin typeface="+mn-lt"/>
                <a:ea typeface="+mn-ea"/>
                <a:cs typeface="+mn-cs"/>
              </a:rPr>
              <a:t>The Five Principles (slide 14)</a:t>
            </a:r>
            <a:endParaRPr lang="en-NZ" sz="1200" b="1" i="1" kern="1200" dirty="0">
              <a:solidFill>
                <a:schemeClr val="tx1"/>
              </a:solidFill>
              <a:effectLst/>
              <a:latin typeface="+mn-lt"/>
              <a:ea typeface="+mn-ea"/>
              <a:cs typeface="+mn-cs"/>
            </a:endParaRPr>
          </a:p>
          <a:p>
            <a:pPr marL="171450" lvl="0" indent="-171450">
              <a:buFont typeface="Arial" panose="020B0604020202020204" pitchFamily="34" charset="0"/>
              <a:buChar char="•"/>
            </a:pPr>
            <a:r>
              <a:rPr lang="en-NZ" sz="1200" kern="1200" dirty="0">
                <a:solidFill>
                  <a:schemeClr val="tx1"/>
                </a:solidFill>
                <a:effectLst/>
                <a:latin typeface="+mn-lt"/>
                <a:ea typeface="+mn-ea"/>
                <a:cs typeface="+mn-cs"/>
              </a:rPr>
              <a:t>The principles are at the heart of the Policy and are about values and behaviours</a:t>
            </a:r>
          </a:p>
          <a:p>
            <a:pPr marL="171450" lvl="0" indent="-171450">
              <a:buFont typeface="Arial" panose="020B0604020202020204" pitchFamily="34" charset="0"/>
              <a:buChar char="•"/>
            </a:pPr>
            <a:r>
              <a:rPr lang="en-NZ" sz="1200" kern="1200" dirty="0">
                <a:solidFill>
                  <a:schemeClr val="tx1"/>
                </a:solidFill>
                <a:effectLst/>
                <a:latin typeface="+mn-lt"/>
                <a:ea typeface="+mn-ea"/>
                <a:cs typeface="+mn-cs"/>
              </a:rPr>
              <a:t>No law, policy or guideline can give step by step instructions for what to do in every situation that will occur</a:t>
            </a:r>
          </a:p>
          <a:p>
            <a:pPr marL="171450" lvl="0" indent="-171450">
              <a:buFont typeface="Arial" panose="020B0604020202020204" pitchFamily="34" charset="0"/>
              <a:buChar char="•"/>
            </a:pPr>
            <a:r>
              <a:rPr lang="en-NZ" sz="1200" kern="1200" dirty="0">
                <a:solidFill>
                  <a:schemeClr val="tx1"/>
                </a:solidFill>
                <a:effectLst/>
                <a:latin typeface="+mn-lt"/>
                <a:ea typeface="+mn-ea"/>
                <a:cs typeface="+mn-cs"/>
              </a:rPr>
              <a:t>So, the principles are there to guide us, to act as a compass that shows us the direction we should head in, even if we don’t have the detailed map </a:t>
            </a:r>
          </a:p>
          <a:p>
            <a:pPr marL="171450" lvl="0" indent="-171450">
              <a:buFont typeface="Arial" panose="020B0604020202020204" pitchFamily="34" charset="0"/>
              <a:buChar char="•"/>
            </a:pPr>
            <a:r>
              <a:rPr lang="en-NZ" sz="1200" kern="1200" dirty="0">
                <a:solidFill>
                  <a:schemeClr val="tx1"/>
                </a:solidFill>
                <a:effectLst/>
                <a:latin typeface="+mn-lt"/>
                <a:ea typeface="+mn-ea"/>
                <a:cs typeface="+mn-cs"/>
              </a:rPr>
              <a:t>They capture the overall beliefs of those who were involved in developing them around how data and information in the social sector should be treated and how those the information is about should be respected. </a:t>
            </a:r>
          </a:p>
          <a:p>
            <a:endParaRPr lang="en-NZ" sz="1200" b="1" kern="1200" dirty="0">
              <a:solidFill>
                <a:schemeClr val="tx1"/>
              </a:solidFill>
              <a:effectLst/>
              <a:latin typeface="+mn-lt"/>
              <a:ea typeface="+mn-ea"/>
              <a:cs typeface="+mn-cs"/>
            </a:endParaRPr>
          </a:p>
          <a:p>
            <a:r>
              <a:rPr lang="en-NZ" sz="1200" b="1" kern="1200" dirty="0">
                <a:solidFill>
                  <a:schemeClr val="tx1"/>
                </a:solidFill>
                <a:effectLst/>
                <a:latin typeface="+mn-lt"/>
                <a:ea typeface="+mn-ea"/>
                <a:cs typeface="+mn-cs"/>
              </a:rPr>
              <a:t>He Tāngata - focus on improving people’s lives – individuals, children and young people, whānau, iwi, and communities.</a:t>
            </a:r>
            <a:endParaRPr lang="en-NZ"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NZ" sz="1200" kern="1200" dirty="0">
                <a:solidFill>
                  <a:schemeClr val="tx1"/>
                </a:solidFill>
                <a:effectLst/>
                <a:latin typeface="+mn-lt"/>
                <a:ea typeface="+mn-ea"/>
                <a:cs typeface="+mn-cs"/>
              </a:rPr>
              <a:t>The </a:t>
            </a:r>
            <a:r>
              <a:rPr lang="en-NZ" sz="1200" b="1" kern="1200" dirty="0">
                <a:solidFill>
                  <a:schemeClr val="tx1"/>
                </a:solidFill>
                <a:effectLst/>
                <a:latin typeface="+mn-lt"/>
                <a:ea typeface="+mn-ea"/>
                <a:cs typeface="+mn-cs"/>
              </a:rPr>
              <a:t>He T</a:t>
            </a:r>
            <a:r>
              <a:rPr lang="en-US" sz="1200" b="1" kern="1200" dirty="0">
                <a:solidFill>
                  <a:schemeClr val="tx1"/>
                </a:solidFill>
                <a:effectLst/>
                <a:latin typeface="+mn-lt"/>
                <a:ea typeface="+mn-ea"/>
                <a:cs typeface="+mn-cs"/>
              </a:rPr>
              <a:t>ā</a:t>
            </a:r>
            <a:r>
              <a:rPr lang="en-NZ" sz="1200" b="1" kern="1200" dirty="0">
                <a:solidFill>
                  <a:schemeClr val="tx1"/>
                </a:solidFill>
                <a:effectLst/>
                <a:latin typeface="+mn-lt"/>
                <a:ea typeface="+mn-ea"/>
                <a:cs typeface="+mn-cs"/>
              </a:rPr>
              <a:t>ngata</a:t>
            </a:r>
            <a:r>
              <a:rPr lang="en-NZ" sz="1200" kern="1200" dirty="0">
                <a:solidFill>
                  <a:schemeClr val="tx1"/>
                </a:solidFill>
                <a:effectLst/>
                <a:latin typeface="+mn-lt"/>
                <a:ea typeface="+mn-ea"/>
                <a:cs typeface="+mn-cs"/>
              </a:rPr>
              <a:t> principle has a special role - it wraps around the Policy as a whole and reminds us that everything we do with data should be with the following question in mind: “</a:t>
            </a:r>
            <a:r>
              <a:rPr lang="en-NZ" sz="1200" i="1" kern="1200" dirty="0">
                <a:solidFill>
                  <a:schemeClr val="tx1"/>
                </a:solidFill>
                <a:effectLst/>
                <a:latin typeface="+mn-lt"/>
                <a:ea typeface="+mn-ea"/>
                <a:cs typeface="+mn-cs"/>
              </a:rPr>
              <a:t>how does this contribute toward the wellbeing of the individual or community</a:t>
            </a:r>
            <a:r>
              <a:rPr lang="en-NZ" sz="1200" kern="1200" dirty="0">
                <a:solidFill>
                  <a:schemeClr val="tx1"/>
                </a:solidFill>
                <a:effectLst/>
                <a:latin typeface="+mn-lt"/>
                <a:ea typeface="+mn-ea"/>
                <a:cs typeface="+mn-cs"/>
              </a:rPr>
              <a:t>?”</a:t>
            </a:r>
          </a:p>
          <a:p>
            <a:pPr marL="171450" lvl="0" indent="-171450">
              <a:buFont typeface="Arial" panose="020B0604020202020204" pitchFamily="34" charset="0"/>
              <a:buChar char="•"/>
            </a:pPr>
            <a:r>
              <a:rPr lang="en-NZ" sz="1200" kern="1200" dirty="0">
                <a:solidFill>
                  <a:schemeClr val="tx1"/>
                </a:solidFill>
                <a:effectLst/>
                <a:latin typeface="+mn-lt"/>
                <a:ea typeface="+mn-ea"/>
                <a:cs typeface="+mn-cs"/>
              </a:rPr>
              <a:t>It talks about the importance of involving others as we develop new ideas to use people’s information</a:t>
            </a:r>
          </a:p>
          <a:p>
            <a:pPr marL="171450" lvl="0" indent="-171450">
              <a:buFont typeface="Arial" panose="020B0604020202020204" pitchFamily="34" charset="0"/>
              <a:buChar char="•"/>
            </a:pPr>
            <a:r>
              <a:rPr lang="en-NZ" sz="1200" kern="1200" dirty="0">
                <a:solidFill>
                  <a:schemeClr val="tx1"/>
                </a:solidFill>
                <a:effectLst/>
                <a:latin typeface="+mn-lt"/>
                <a:ea typeface="+mn-ea"/>
                <a:cs typeface="+mn-cs"/>
              </a:rPr>
              <a:t>Any collection, use or sharing of data and information must be for a reasonable and well-defined purpose</a:t>
            </a:r>
          </a:p>
          <a:p>
            <a:pPr marL="171450" lvl="0" indent="-171450">
              <a:buFont typeface="Arial" panose="020B0604020202020204" pitchFamily="34" charset="0"/>
              <a:buChar char="•"/>
            </a:pPr>
            <a:r>
              <a:rPr lang="en-NZ" sz="1200" kern="1200" dirty="0">
                <a:solidFill>
                  <a:schemeClr val="tx1"/>
                </a:solidFill>
                <a:effectLst/>
                <a:latin typeface="+mn-lt"/>
                <a:ea typeface="+mn-ea"/>
                <a:cs typeface="+mn-cs"/>
              </a:rPr>
              <a:t>There should be an easy to understand, tangible link between the purpose for which data or information is collected, used or shared, and the wellbeing of individuals, whānau, community or iwi</a:t>
            </a:r>
          </a:p>
          <a:p>
            <a:pPr marL="171450" lvl="0" indent="-171450">
              <a:buFont typeface="Arial" panose="020B0604020202020204" pitchFamily="34" charset="0"/>
              <a:buChar char="•"/>
            </a:pPr>
            <a:r>
              <a:rPr lang="en-NZ" sz="1200" kern="1200" dirty="0">
                <a:solidFill>
                  <a:schemeClr val="tx1"/>
                </a:solidFill>
                <a:effectLst/>
                <a:latin typeface="+mn-lt"/>
                <a:ea typeface="+mn-ea"/>
                <a:cs typeface="+mn-cs"/>
              </a:rPr>
              <a:t>Because actions and outcomes are not always clear cut, risks and potential negative outcomes should be assessed so it's clear how these balance against positive outcomes</a:t>
            </a:r>
          </a:p>
          <a:p>
            <a:pPr marL="171450" lvl="0" indent="-171450">
              <a:buFont typeface="Arial" panose="020B0604020202020204" pitchFamily="34" charset="0"/>
              <a:buChar char="•"/>
            </a:pPr>
            <a:r>
              <a:rPr lang="en-NZ" sz="1200" kern="1200" dirty="0">
                <a:solidFill>
                  <a:schemeClr val="tx1"/>
                </a:solidFill>
                <a:effectLst/>
                <a:latin typeface="+mn-lt"/>
                <a:ea typeface="+mn-ea"/>
                <a:cs typeface="+mn-cs"/>
              </a:rPr>
              <a:t>Data and information exist in many different forms - some are more suitable and acceptable for certain purposes than others</a:t>
            </a:r>
          </a:p>
          <a:p>
            <a:pPr marL="171450" lvl="0" indent="-171450">
              <a:buFont typeface="Arial" panose="020B0604020202020204" pitchFamily="34" charset="0"/>
              <a:buChar char="•"/>
            </a:pPr>
            <a:r>
              <a:rPr lang="en-NZ" sz="1200" kern="1200" dirty="0">
                <a:solidFill>
                  <a:schemeClr val="tx1"/>
                </a:solidFill>
                <a:effectLst/>
                <a:latin typeface="+mn-lt"/>
                <a:ea typeface="+mn-ea"/>
                <a:cs typeface="+mn-cs"/>
              </a:rPr>
              <a:t>For example, narrative (</a:t>
            </a:r>
            <a:r>
              <a:rPr lang="en-NZ" sz="1200" i="1" kern="1200" dirty="0">
                <a:solidFill>
                  <a:schemeClr val="tx1"/>
                </a:solidFill>
                <a:effectLst/>
                <a:latin typeface="+mn-lt"/>
                <a:ea typeface="+mn-ea"/>
                <a:cs typeface="+mn-cs"/>
              </a:rPr>
              <a:t>qualitative</a:t>
            </a:r>
            <a:r>
              <a:rPr lang="en-NZ" sz="1200" kern="1200" dirty="0">
                <a:solidFill>
                  <a:schemeClr val="tx1"/>
                </a:solidFill>
                <a:effectLst/>
                <a:latin typeface="+mn-lt"/>
                <a:ea typeface="+mn-ea"/>
                <a:cs typeface="+mn-cs"/>
              </a:rPr>
              <a:t>) information can be really helpful to describe the challenges people face so that we can think more clearly about what kinds of services will work for them, whilst numerical information (</a:t>
            </a:r>
            <a:r>
              <a:rPr lang="en-NZ" sz="1200" i="1" kern="1200" dirty="0">
                <a:solidFill>
                  <a:schemeClr val="tx1"/>
                </a:solidFill>
                <a:effectLst/>
                <a:latin typeface="+mn-lt"/>
                <a:ea typeface="+mn-ea"/>
                <a:cs typeface="+mn-cs"/>
              </a:rPr>
              <a:t>quantitative</a:t>
            </a:r>
            <a:r>
              <a:rPr lang="en-NZ" sz="1200" kern="1200" dirty="0">
                <a:solidFill>
                  <a:schemeClr val="tx1"/>
                </a:solidFill>
                <a:effectLst/>
                <a:latin typeface="+mn-lt"/>
                <a:ea typeface="+mn-ea"/>
                <a:cs typeface="+mn-cs"/>
              </a:rPr>
              <a:t>) can be really useful to get a sense of how busy a service is, how many people are using it, and how frequently</a:t>
            </a:r>
          </a:p>
          <a:p>
            <a:pPr marL="171450" lvl="0" indent="-171450">
              <a:buFont typeface="Arial" panose="020B0604020202020204" pitchFamily="34" charset="0"/>
              <a:buChar char="•"/>
            </a:pPr>
            <a:r>
              <a:rPr lang="en-NZ" sz="1200" kern="1200" dirty="0">
                <a:solidFill>
                  <a:schemeClr val="tx1"/>
                </a:solidFill>
                <a:effectLst/>
                <a:latin typeface="+mn-lt"/>
                <a:ea typeface="+mn-ea"/>
                <a:cs typeface="+mn-cs"/>
              </a:rPr>
              <a:t>In every case it helps to think about the link between what it is we’re trying to understand, what the best information would be to do that, and involving others to help with the thinking</a:t>
            </a:r>
          </a:p>
          <a:p>
            <a:pPr marL="171450" lvl="0" indent="-171450">
              <a:buFont typeface="Arial" panose="020B0604020202020204" pitchFamily="34" charset="0"/>
              <a:buChar char="•"/>
            </a:pPr>
            <a:r>
              <a:rPr lang="en-NZ" sz="1200" kern="1200" dirty="0">
                <a:solidFill>
                  <a:schemeClr val="tx1"/>
                </a:solidFill>
                <a:effectLst/>
                <a:latin typeface="+mn-lt"/>
                <a:ea typeface="+mn-ea"/>
                <a:cs typeface="+mn-cs"/>
              </a:rPr>
              <a:t>Some purposes need more oversight and checks than others to make sure they are well-defined and reasonable, but only the minimum information needed to achieve the outcome should be collected, used or shared.</a:t>
            </a:r>
          </a:p>
          <a:p>
            <a:endParaRPr lang="en-NZ" sz="1200" b="1" kern="1200" dirty="0">
              <a:solidFill>
                <a:schemeClr val="tx1"/>
              </a:solidFill>
              <a:effectLst/>
              <a:latin typeface="+mn-lt"/>
              <a:ea typeface="+mn-ea"/>
              <a:cs typeface="+mn-cs"/>
            </a:endParaRPr>
          </a:p>
          <a:p>
            <a:r>
              <a:rPr lang="en-NZ" sz="1200" b="1" kern="1200" dirty="0">
                <a:solidFill>
                  <a:schemeClr val="tx1"/>
                </a:solidFill>
                <a:effectLst/>
                <a:latin typeface="+mn-lt"/>
                <a:ea typeface="+mn-ea"/>
                <a:cs typeface="+mn-cs"/>
              </a:rPr>
              <a:t>Manaakitanga - respect and uphold the mana and dignity of the individuals, whānau, communities or groups who share their data and information.</a:t>
            </a:r>
            <a:endParaRPr lang="en-NZ"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NZ" sz="1200" kern="1200" dirty="0">
                <a:solidFill>
                  <a:schemeClr val="tx1"/>
                </a:solidFill>
                <a:effectLst/>
                <a:latin typeface="+mn-lt"/>
                <a:ea typeface="+mn-ea"/>
                <a:cs typeface="+mn-cs"/>
              </a:rPr>
              <a:t>The </a:t>
            </a:r>
            <a:r>
              <a:rPr lang="en-NZ" sz="1200" b="1" kern="1200" dirty="0">
                <a:solidFill>
                  <a:schemeClr val="tx1"/>
                </a:solidFill>
                <a:effectLst/>
                <a:latin typeface="+mn-lt"/>
                <a:ea typeface="+mn-ea"/>
                <a:cs typeface="+mn-cs"/>
              </a:rPr>
              <a:t>Manaakitanga</a:t>
            </a:r>
            <a:r>
              <a:rPr lang="en-NZ" sz="1200" kern="1200" dirty="0">
                <a:solidFill>
                  <a:schemeClr val="tx1"/>
                </a:solidFill>
                <a:effectLst/>
                <a:latin typeface="+mn-lt"/>
                <a:ea typeface="+mn-ea"/>
                <a:cs typeface="+mn-cs"/>
              </a:rPr>
              <a:t> principle reminds us that it’s not only what we do, but how we do it</a:t>
            </a:r>
          </a:p>
          <a:p>
            <a:pPr marL="171450" lvl="0" indent="-171450">
              <a:buFont typeface="Arial" panose="020B0604020202020204" pitchFamily="34" charset="0"/>
              <a:buChar char="•"/>
            </a:pPr>
            <a:r>
              <a:rPr lang="en-NZ" sz="1200" kern="1200" dirty="0">
                <a:solidFill>
                  <a:schemeClr val="tx1"/>
                </a:solidFill>
                <a:effectLst/>
                <a:latin typeface="+mn-lt"/>
                <a:ea typeface="+mn-ea"/>
                <a:cs typeface="+mn-cs"/>
              </a:rPr>
              <a:t>When we’re asking people to share their information, or thinking about how we might use it, or explaining to people what will, or might happen with it, we need to ensure that the way we do this focuses on contributing to their wellbeing and respecting them (as we would wish to be respected)</a:t>
            </a:r>
          </a:p>
          <a:p>
            <a:pPr marL="171450" lvl="0" indent="-171450">
              <a:buFont typeface="Arial" panose="020B0604020202020204" pitchFamily="34" charset="0"/>
              <a:buChar char="•"/>
            </a:pPr>
            <a:r>
              <a:rPr lang="en-NZ" sz="1200" kern="1200" dirty="0">
                <a:solidFill>
                  <a:schemeClr val="tx1"/>
                </a:solidFill>
                <a:effectLst/>
                <a:latin typeface="+mn-lt"/>
                <a:ea typeface="+mn-ea"/>
                <a:cs typeface="+mn-cs"/>
              </a:rPr>
              <a:t>Recognise and incorporate diverse cultural interests, worldviews, perspectives and needs is key as well as considering service user and community views like what they think about why and how their data and information is collected, used or shared</a:t>
            </a:r>
          </a:p>
          <a:p>
            <a:pPr marL="171450" lvl="0" indent="-171450">
              <a:buFont typeface="Arial" panose="020B0604020202020204" pitchFamily="34" charset="0"/>
              <a:buChar char="•"/>
            </a:pPr>
            <a:r>
              <a:rPr lang="en-NZ" sz="1200" kern="1200" dirty="0">
                <a:solidFill>
                  <a:schemeClr val="tx1"/>
                </a:solidFill>
                <a:effectLst/>
                <a:latin typeface="+mn-lt"/>
                <a:ea typeface="+mn-ea"/>
                <a:cs typeface="+mn-cs"/>
              </a:rPr>
              <a:t>Different groups and people may value qualitative and quantitative information about themselves differently - it's important to recognise these different values when deciding what information to collect and to use when developing insights</a:t>
            </a:r>
          </a:p>
          <a:p>
            <a:pPr marL="171450" lvl="0" indent="-171450">
              <a:buFont typeface="Arial" panose="020B0604020202020204" pitchFamily="34" charset="0"/>
              <a:buChar char="•"/>
            </a:pPr>
            <a:r>
              <a:rPr lang="en-NZ" sz="1200" kern="1200" dirty="0">
                <a:solidFill>
                  <a:schemeClr val="tx1"/>
                </a:solidFill>
                <a:effectLst/>
                <a:latin typeface="+mn-lt"/>
                <a:ea typeface="+mn-ea"/>
                <a:cs typeface="+mn-cs"/>
              </a:rPr>
              <a:t>For Māori this means upholding their rights as Treaty partners and focusing on the collective and whānau outcomes of any work</a:t>
            </a:r>
          </a:p>
          <a:p>
            <a:pPr marL="171450" lvl="0" indent="-171450">
              <a:buFont typeface="Arial" panose="020B0604020202020204" pitchFamily="34" charset="0"/>
              <a:buChar char="•"/>
            </a:pPr>
            <a:r>
              <a:rPr lang="en-NZ" sz="1200" kern="1200" dirty="0">
                <a:solidFill>
                  <a:schemeClr val="tx1"/>
                </a:solidFill>
                <a:effectLst/>
                <a:latin typeface="+mn-lt"/>
                <a:ea typeface="+mn-ea"/>
                <a:cs typeface="+mn-cs"/>
              </a:rPr>
              <a:t>For Pacific people this means considering the unique views and thoughts of their diverse communities</a:t>
            </a:r>
          </a:p>
          <a:p>
            <a:pPr marL="171450" lvl="0" indent="-171450">
              <a:buFont typeface="Arial" panose="020B0604020202020204" pitchFamily="34" charset="0"/>
              <a:buChar char="•"/>
            </a:pPr>
            <a:r>
              <a:rPr lang="en-NZ" sz="1200" kern="1200" dirty="0">
                <a:solidFill>
                  <a:schemeClr val="tx1"/>
                </a:solidFill>
                <a:effectLst/>
                <a:latin typeface="+mn-lt"/>
                <a:ea typeface="+mn-ea"/>
                <a:cs typeface="+mn-cs"/>
              </a:rPr>
              <a:t>For children and young people, this means supporting their right to participate, hearing their voices as valuable, and communicating with them in the right way, at the right level</a:t>
            </a:r>
          </a:p>
          <a:p>
            <a:pPr marL="171450" lvl="0" indent="-171450">
              <a:buFont typeface="Arial" panose="020B0604020202020204" pitchFamily="34" charset="0"/>
              <a:buChar char="•"/>
            </a:pPr>
            <a:r>
              <a:rPr lang="en-NZ" sz="1200" kern="1200" dirty="0">
                <a:solidFill>
                  <a:schemeClr val="tx1"/>
                </a:solidFill>
                <a:effectLst/>
                <a:latin typeface="+mn-lt"/>
                <a:ea typeface="+mn-ea"/>
                <a:cs typeface="+mn-cs"/>
              </a:rPr>
              <a:t>For disabled people this means considering accessibility issues, focusing on what works well, understanding their achievements and contribution, and making sure they are not 'invisible' in data and information</a:t>
            </a:r>
          </a:p>
          <a:p>
            <a:pPr marL="171450" lvl="0" indent="-171450">
              <a:buFont typeface="Arial" panose="020B0604020202020204" pitchFamily="34" charset="0"/>
              <a:buChar char="•"/>
            </a:pPr>
            <a:r>
              <a:rPr lang="en-NZ" sz="1200" kern="1200" dirty="0">
                <a:solidFill>
                  <a:schemeClr val="tx1"/>
                </a:solidFill>
                <a:effectLst/>
                <a:latin typeface="+mn-lt"/>
                <a:ea typeface="+mn-ea"/>
                <a:cs typeface="+mn-cs"/>
              </a:rPr>
              <a:t>Other people and groups are likely to have their own specific needs and priorities. It is important to be proactive in identifying and addressing those needs and priorities.</a:t>
            </a:r>
          </a:p>
          <a:p>
            <a:r>
              <a:rPr lang="en-NZ" sz="1200" kern="1200" dirty="0">
                <a:solidFill>
                  <a:schemeClr val="tx1"/>
                </a:solidFill>
                <a:effectLst/>
                <a:latin typeface="+mn-lt"/>
                <a:ea typeface="+mn-ea"/>
                <a:cs typeface="+mn-cs"/>
              </a:rPr>
              <a:t>  </a:t>
            </a:r>
          </a:p>
          <a:p>
            <a:r>
              <a:rPr lang="en-NZ" sz="1200" b="1" kern="1200" dirty="0">
                <a:solidFill>
                  <a:schemeClr val="tx1"/>
                </a:solidFill>
                <a:effectLst/>
                <a:latin typeface="+mn-lt"/>
                <a:ea typeface="+mn-ea"/>
                <a:cs typeface="+mn-cs"/>
              </a:rPr>
              <a:t>Mana whakahaere - empower people by giving them choice and enabling their access, to, and use of, their data and information.</a:t>
            </a:r>
            <a:endParaRPr lang="en-NZ"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NZ" sz="1200" kern="1200" dirty="0">
                <a:solidFill>
                  <a:schemeClr val="tx1"/>
                </a:solidFill>
                <a:effectLst/>
                <a:latin typeface="+mn-lt"/>
                <a:ea typeface="+mn-ea"/>
                <a:cs typeface="+mn-cs"/>
              </a:rPr>
              <a:t>The </a:t>
            </a:r>
            <a:r>
              <a:rPr lang="en-NZ" sz="1200" b="1" kern="1200" dirty="0">
                <a:solidFill>
                  <a:schemeClr val="tx1"/>
                </a:solidFill>
                <a:effectLst/>
                <a:latin typeface="+mn-lt"/>
                <a:ea typeface="+mn-ea"/>
                <a:cs typeface="+mn-cs"/>
              </a:rPr>
              <a:t>Mana Whakahaere</a:t>
            </a:r>
            <a:r>
              <a:rPr lang="en-NZ" sz="1200" kern="1200" dirty="0">
                <a:solidFill>
                  <a:schemeClr val="tx1"/>
                </a:solidFill>
                <a:effectLst/>
                <a:latin typeface="+mn-lt"/>
                <a:ea typeface="+mn-ea"/>
                <a:cs typeface="+mn-cs"/>
              </a:rPr>
              <a:t> principle is about ensuring to the greatest degree we are able, to give people a good understanding about their data</a:t>
            </a:r>
          </a:p>
          <a:p>
            <a:pPr marL="171450" lvl="0" indent="-171450">
              <a:buFont typeface="Arial" panose="020B0604020202020204" pitchFamily="34" charset="0"/>
              <a:buChar char="•"/>
            </a:pPr>
            <a:r>
              <a:rPr lang="en-NZ" sz="1200" kern="1200" dirty="0">
                <a:solidFill>
                  <a:schemeClr val="tx1"/>
                </a:solidFill>
                <a:effectLst/>
                <a:latin typeface="+mn-lt"/>
                <a:ea typeface="+mn-ea"/>
                <a:cs typeface="+mn-cs"/>
              </a:rPr>
              <a:t>Offer them choices wherever possible and make sure they know what their rights are to access their information and that doing so is made easy for them</a:t>
            </a:r>
          </a:p>
          <a:p>
            <a:pPr marL="171450" lvl="0" indent="-171450">
              <a:buFont typeface="Arial" panose="020B0604020202020204" pitchFamily="34" charset="0"/>
              <a:buChar char="•"/>
            </a:pPr>
            <a:r>
              <a:rPr lang="en-NZ" sz="1200" kern="1200" dirty="0">
                <a:solidFill>
                  <a:schemeClr val="tx1"/>
                </a:solidFill>
                <a:effectLst/>
                <a:latin typeface="+mn-lt"/>
                <a:ea typeface="+mn-ea"/>
                <a:cs typeface="+mn-cs"/>
              </a:rPr>
              <a:t>Tell people, in a way that makes sense to them, what data or information is collected about them, how it’s used, who it’s shared with, and why (even if it’s aggregated or de-identified)</a:t>
            </a:r>
          </a:p>
          <a:p>
            <a:pPr marL="171450" indent="-171450">
              <a:buFont typeface="Arial" panose="020B0604020202020204" pitchFamily="34" charset="0"/>
              <a:buChar char="•"/>
            </a:pPr>
            <a:r>
              <a:rPr lang="en-NZ" sz="1200" b="1" kern="1200" dirty="0">
                <a:solidFill>
                  <a:schemeClr val="tx1"/>
                </a:solidFill>
                <a:effectLst/>
                <a:latin typeface="+mn-lt"/>
                <a:ea typeface="+mn-ea"/>
                <a:cs typeface="+mn-cs"/>
              </a:rPr>
              <a:t>Note</a:t>
            </a:r>
            <a:r>
              <a:rPr lang="en-NZ" sz="1200" kern="1200" dirty="0">
                <a:solidFill>
                  <a:schemeClr val="tx1"/>
                </a:solidFill>
                <a:effectLst/>
                <a:latin typeface="+mn-lt"/>
                <a:ea typeface="+mn-ea"/>
                <a:cs typeface="+mn-cs"/>
              </a:rPr>
              <a:t>: There will be situations where there are good reasons not to tell them</a:t>
            </a:r>
          </a:p>
          <a:p>
            <a:pPr marL="171450" lvl="0" indent="-171450">
              <a:buFont typeface="Arial" panose="020B0604020202020204" pitchFamily="34" charset="0"/>
              <a:buChar char="•"/>
            </a:pPr>
            <a:r>
              <a:rPr lang="en-NZ" sz="1200" kern="1200" dirty="0">
                <a:solidFill>
                  <a:schemeClr val="tx1"/>
                </a:solidFill>
                <a:effectLst/>
                <a:latin typeface="+mn-lt"/>
                <a:ea typeface="+mn-ea"/>
                <a:cs typeface="+mn-cs"/>
              </a:rPr>
              <a:t>For example, if a person is significantly stressed and in need of urgent assistance, then a conversation about data could be unhelpful; or if the information is needed to support a legitimate legal process that would be undermined by telling the person</a:t>
            </a:r>
          </a:p>
          <a:p>
            <a:pPr marL="171450" lvl="0" indent="-171450">
              <a:buFont typeface="Arial" panose="020B0604020202020204" pitchFamily="34" charset="0"/>
              <a:buChar char="•"/>
            </a:pPr>
            <a:r>
              <a:rPr lang="en-NZ" sz="1200" kern="1200" dirty="0">
                <a:solidFill>
                  <a:schemeClr val="tx1"/>
                </a:solidFill>
                <a:effectLst/>
                <a:latin typeface="+mn-lt"/>
                <a:ea typeface="+mn-ea"/>
                <a:cs typeface="+mn-cs"/>
              </a:rPr>
              <a:t>Extra care should be taken when deciding not to give people choices or not to explain to them how their information will be used and why, or when proposing to rely on broad or 'future-proofing' purpose statements or consents for potential uses that are loosely defined</a:t>
            </a:r>
          </a:p>
          <a:p>
            <a:pPr marL="171450" lvl="0" indent="-171450">
              <a:buFont typeface="Arial" panose="020B0604020202020204" pitchFamily="34" charset="0"/>
              <a:buChar char="•"/>
            </a:pPr>
            <a:r>
              <a:rPr lang="en-NZ" sz="1200" kern="1200" dirty="0">
                <a:solidFill>
                  <a:schemeClr val="tx1"/>
                </a:solidFill>
                <a:effectLst/>
                <a:latin typeface="+mn-lt"/>
                <a:ea typeface="+mn-ea"/>
                <a:cs typeface="+mn-cs"/>
              </a:rPr>
              <a:t>Even when there is no legal requirement to tell people, transparency is important for trust and respect, and to recognise people’s mana</a:t>
            </a:r>
          </a:p>
          <a:p>
            <a:pPr marL="171450" lvl="0" indent="-171450">
              <a:buFont typeface="Arial" panose="020B0604020202020204" pitchFamily="34" charset="0"/>
              <a:buChar char="•"/>
            </a:pPr>
            <a:r>
              <a:rPr lang="en-NZ" sz="1200" kern="1200" dirty="0">
                <a:solidFill>
                  <a:schemeClr val="tx1"/>
                </a:solidFill>
                <a:effectLst/>
                <a:latin typeface="+mn-lt"/>
                <a:ea typeface="+mn-ea"/>
                <a:cs typeface="+mn-cs"/>
              </a:rPr>
              <a:t>If it’s not timely or appropriate to tell them beforehand, tell them afterwards — unless there’s good reason not to</a:t>
            </a:r>
          </a:p>
          <a:p>
            <a:pPr marL="171450" lvl="0" indent="-171450">
              <a:buFont typeface="Arial" panose="020B0604020202020204" pitchFamily="34" charset="0"/>
              <a:buChar char="•"/>
            </a:pPr>
            <a:r>
              <a:rPr lang="en-NZ" sz="1200" kern="1200" dirty="0">
                <a:solidFill>
                  <a:schemeClr val="tx1"/>
                </a:solidFill>
                <a:effectLst/>
                <a:latin typeface="+mn-lt"/>
                <a:ea typeface="+mn-ea"/>
                <a:cs typeface="+mn-cs"/>
              </a:rPr>
              <a:t>When communicating with children and young persons, it's important to consider their vulnerability and the roles that their parents, guardians or wider whānau may play in supporting them.</a:t>
            </a:r>
          </a:p>
          <a:p>
            <a:r>
              <a:rPr lang="en-NZ" sz="1200" kern="1200" dirty="0">
                <a:solidFill>
                  <a:schemeClr val="tx1"/>
                </a:solidFill>
                <a:effectLst/>
                <a:latin typeface="+mn-lt"/>
                <a:ea typeface="+mn-ea"/>
                <a:cs typeface="+mn-cs"/>
              </a:rPr>
              <a:t>  </a:t>
            </a:r>
          </a:p>
          <a:p>
            <a:r>
              <a:rPr lang="en-NZ" sz="1200" b="1" kern="1200" dirty="0">
                <a:solidFill>
                  <a:schemeClr val="tx1"/>
                </a:solidFill>
                <a:effectLst/>
                <a:latin typeface="+mn-lt"/>
                <a:ea typeface="+mn-ea"/>
                <a:cs typeface="+mn-cs"/>
              </a:rPr>
              <a:t>Kaitiakitanga – act as a Kaitiaki (a steward) in a way that is understood and trusted by New Zealanders. </a:t>
            </a:r>
            <a:endParaRPr lang="en-NZ"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NZ" sz="1200" kern="1200" dirty="0">
                <a:solidFill>
                  <a:schemeClr val="tx1"/>
                </a:solidFill>
                <a:effectLst/>
                <a:latin typeface="+mn-lt"/>
                <a:ea typeface="+mn-ea"/>
                <a:cs typeface="+mn-cs"/>
              </a:rPr>
              <a:t>The </a:t>
            </a:r>
            <a:r>
              <a:rPr lang="en-NZ" sz="1200" b="1" kern="1200" dirty="0">
                <a:solidFill>
                  <a:schemeClr val="tx1"/>
                </a:solidFill>
                <a:effectLst/>
                <a:latin typeface="+mn-lt"/>
                <a:ea typeface="+mn-ea"/>
                <a:cs typeface="+mn-cs"/>
              </a:rPr>
              <a:t>Kaitiakitanga</a:t>
            </a:r>
            <a:r>
              <a:rPr lang="en-NZ" sz="1200" kern="1200" dirty="0">
                <a:solidFill>
                  <a:schemeClr val="tx1"/>
                </a:solidFill>
                <a:effectLst/>
                <a:latin typeface="+mn-lt"/>
                <a:ea typeface="+mn-ea"/>
                <a:cs typeface="+mn-cs"/>
              </a:rPr>
              <a:t> principle has two meanings in this Policy</a:t>
            </a:r>
          </a:p>
          <a:p>
            <a:pPr marL="171450" lvl="0" indent="-171450">
              <a:buFont typeface="Arial" panose="020B0604020202020204" pitchFamily="34" charset="0"/>
              <a:buChar char="•"/>
            </a:pPr>
            <a:r>
              <a:rPr lang="en-NZ" sz="1200" kern="1200" dirty="0">
                <a:solidFill>
                  <a:schemeClr val="tx1"/>
                </a:solidFill>
                <a:effectLst/>
                <a:latin typeface="+mn-lt"/>
                <a:ea typeface="+mn-ea"/>
                <a:cs typeface="+mn-cs"/>
              </a:rPr>
              <a:t>Not only should we ensure that the information that people have shared with us is kept safe and protected from mis-use, but also that it is available for others to use the (de-identified) data in the interests of their own communities</a:t>
            </a:r>
          </a:p>
          <a:p>
            <a:pPr marL="171450" lvl="0" indent="-171450">
              <a:buFont typeface="Arial" panose="020B0604020202020204" pitchFamily="34" charset="0"/>
              <a:buChar char="•"/>
            </a:pPr>
            <a:r>
              <a:rPr lang="en-NZ" sz="1200" kern="1200" dirty="0">
                <a:solidFill>
                  <a:schemeClr val="tx1"/>
                </a:solidFill>
                <a:effectLst/>
                <a:latin typeface="+mn-lt"/>
                <a:ea typeface="+mn-ea"/>
                <a:cs typeface="+mn-cs"/>
              </a:rPr>
              <a:t>If data and information is valuable to improve people’s wellbeing (as the </a:t>
            </a:r>
            <a:r>
              <a:rPr lang="en-NZ" sz="1200" b="1" kern="1200" dirty="0">
                <a:solidFill>
                  <a:schemeClr val="tx1"/>
                </a:solidFill>
                <a:effectLst/>
                <a:latin typeface="+mn-lt"/>
                <a:ea typeface="+mn-ea"/>
                <a:cs typeface="+mn-cs"/>
              </a:rPr>
              <a:t>He Tāngata</a:t>
            </a:r>
            <a:r>
              <a:rPr lang="en-NZ" sz="1200" kern="1200" dirty="0">
                <a:solidFill>
                  <a:schemeClr val="tx1"/>
                </a:solidFill>
                <a:effectLst/>
                <a:latin typeface="+mn-lt"/>
                <a:ea typeface="+mn-ea"/>
                <a:cs typeface="+mn-cs"/>
              </a:rPr>
              <a:t> principle asks), then we should ensure that it’s available for others to use it </a:t>
            </a:r>
          </a:p>
          <a:p>
            <a:pPr marL="171450" lvl="0" indent="-171450">
              <a:buFont typeface="Arial" panose="020B0604020202020204" pitchFamily="34" charset="0"/>
              <a:buChar char="•"/>
            </a:pPr>
            <a:r>
              <a:rPr lang="en-NZ" sz="1200" kern="1200" dirty="0">
                <a:solidFill>
                  <a:schemeClr val="tx1"/>
                </a:solidFill>
                <a:effectLst/>
                <a:latin typeface="+mn-lt"/>
                <a:ea typeface="+mn-ea"/>
                <a:cs typeface="+mn-cs"/>
              </a:rPr>
              <a:t>Those who collect, use, share and store data and information are stewards and caretakers, not owners, of that data and information and that data and information should only be retained for as long as it remains useful, relevant and necessary.</a:t>
            </a:r>
          </a:p>
          <a:p>
            <a:r>
              <a:rPr lang="en-NZ" sz="1200" kern="1200" dirty="0">
                <a:solidFill>
                  <a:schemeClr val="tx1"/>
                </a:solidFill>
                <a:effectLst/>
                <a:latin typeface="+mn-lt"/>
                <a:ea typeface="+mn-ea"/>
                <a:cs typeface="+mn-cs"/>
              </a:rPr>
              <a:t> </a:t>
            </a:r>
          </a:p>
          <a:p>
            <a:r>
              <a:rPr lang="en-NZ" sz="1200" b="1" kern="1200" dirty="0">
                <a:solidFill>
                  <a:schemeClr val="tx1"/>
                </a:solidFill>
                <a:effectLst/>
                <a:latin typeface="+mn-lt"/>
                <a:ea typeface="+mn-ea"/>
                <a:cs typeface="+mn-cs"/>
              </a:rPr>
              <a:t>Mahitahitanga - work as equals to create and share valuable knowledge.</a:t>
            </a:r>
            <a:endParaRPr lang="en-NZ"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NZ" sz="1200" kern="1200" dirty="0">
                <a:solidFill>
                  <a:schemeClr val="tx1"/>
                </a:solidFill>
                <a:effectLst/>
                <a:latin typeface="+mn-lt"/>
                <a:ea typeface="+mn-ea"/>
                <a:cs typeface="+mn-cs"/>
              </a:rPr>
              <a:t>The </a:t>
            </a:r>
            <a:r>
              <a:rPr lang="en-NZ" sz="1200" b="1" kern="1200" dirty="0">
                <a:solidFill>
                  <a:schemeClr val="tx1"/>
                </a:solidFill>
                <a:effectLst/>
                <a:latin typeface="+mn-lt"/>
                <a:ea typeface="+mn-ea"/>
                <a:cs typeface="+mn-cs"/>
              </a:rPr>
              <a:t>Mahitahitanga</a:t>
            </a:r>
            <a:r>
              <a:rPr lang="en-NZ" sz="1200" kern="1200" dirty="0">
                <a:solidFill>
                  <a:schemeClr val="tx1"/>
                </a:solidFill>
                <a:effectLst/>
                <a:latin typeface="+mn-lt"/>
                <a:ea typeface="+mn-ea"/>
                <a:cs typeface="+mn-cs"/>
              </a:rPr>
              <a:t> principle reminds us, especially in the social sector, that the work of any organisation rarely stands alone</a:t>
            </a:r>
          </a:p>
          <a:p>
            <a:pPr marL="171450" lvl="0" indent="-171450">
              <a:buFont typeface="Arial" panose="020B0604020202020204" pitchFamily="34" charset="0"/>
              <a:buChar char="•"/>
            </a:pPr>
            <a:r>
              <a:rPr lang="en-NZ" sz="1200" kern="1200" dirty="0">
                <a:solidFill>
                  <a:schemeClr val="tx1"/>
                </a:solidFill>
                <a:effectLst/>
                <a:latin typeface="+mn-lt"/>
                <a:ea typeface="+mn-ea"/>
                <a:cs typeface="+mn-cs"/>
              </a:rPr>
              <a:t>The way that we work together every day, in the shared outcome of improving the wellbeing of people, whānau and communities, is what this principle is all about</a:t>
            </a:r>
          </a:p>
          <a:p>
            <a:pPr marL="171450" lvl="0" indent="-171450">
              <a:buFont typeface="Arial" panose="020B0604020202020204" pitchFamily="34" charset="0"/>
              <a:buChar char="•"/>
            </a:pPr>
            <a:r>
              <a:rPr lang="en-NZ" sz="1200" kern="1200" dirty="0">
                <a:solidFill>
                  <a:schemeClr val="tx1"/>
                </a:solidFill>
                <a:effectLst/>
                <a:latin typeface="+mn-lt"/>
                <a:ea typeface="+mn-ea"/>
                <a:cs typeface="+mn-cs"/>
              </a:rPr>
              <a:t>Those who hold people's information are in a position to grow its value and they may do this by creating and sharing insights, or by returning collective, non-personal data back to the people and community it came from for their use</a:t>
            </a:r>
          </a:p>
          <a:p>
            <a:pPr marL="171450" lvl="0" indent="-171450">
              <a:buFont typeface="Arial" panose="020B0604020202020204" pitchFamily="34" charset="0"/>
              <a:buChar char="•"/>
            </a:pPr>
            <a:r>
              <a:rPr lang="en-NZ" sz="1200" kern="1200" dirty="0">
                <a:solidFill>
                  <a:schemeClr val="tx1"/>
                </a:solidFill>
                <a:effectLst/>
                <a:latin typeface="+mn-lt"/>
                <a:ea typeface="+mn-ea"/>
                <a:cs typeface="+mn-cs"/>
              </a:rPr>
              <a:t>A two-way street of sharing (de-identified) data, analysis, results and research findings will grow collective knowledge and improve services</a:t>
            </a:r>
          </a:p>
          <a:p>
            <a:pPr marL="171450" lvl="0" indent="-171450">
              <a:buFont typeface="Arial" panose="020B0604020202020204" pitchFamily="34" charset="0"/>
              <a:buChar char="•"/>
            </a:pPr>
            <a:r>
              <a:rPr lang="en-NZ" sz="1200" kern="1200" dirty="0">
                <a:solidFill>
                  <a:schemeClr val="tx1"/>
                </a:solidFill>
                <a:effectLst/>
                <a:latin typeface="+mn-lt"/>
                <a:ea typeface="+mn-ea"/>
                <a:cs typeface="+mn-cs"/>
              </a:rPr>
              <a:t>When doing so, we must take care to comply with the law, protect people's privacy and maintain people's trust and confidence.</a:t>
            </a:r>
          </a:p>
          <a:p>
            <a:endParaRPr lang="en-NZ" dirty="0"/>
          </a:p>
        </p:txBody>
      </p:sp>
      <p:sp>
        <p:nvSpPr>
          <p:cNvPr id="4" name="Slide Number Placeholder 3"/>
          <p:cNvSpPr>
            <a:spLocks noGrp="1"/>
          </p:cNvSpPr>
          <p:nvPr>
            <p:ph type="sldNum" sz="quarter" idx="5"/>
          </p:nvPr>
        </p:nvSpPr>
        <p:spPr/>
        <p:txBody>
          <a:bodyPr/>
          <a:lstStyle/>
          <a:p>
            <a:fld id="{69155FBF-0667-4ED3-9C36-61FFBB9D5B7B}" type="slidenum">
              <a:rPr lang="en-NZ" smtClean="0"/>
              <a:t>13</a:t>
            </a:fld>
            <a:endParaRPr lang="en-NZ" dirty="0"/>
          </a:p>
        </p:txBody>
      </p:sp>
    </p:spTree>
    <p:extLst>
      <p:ext uri="{BB962C8B-B14F-4D97-AF65-F5344CB8AC3E}">
        <p14:creationId xmlns:p14="http://schemas.microsoft.com/office/powerpoint/2010/main" val="23945752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b="1" i="1" u="sng" kern="1200" dirty="0">
                <a:solidFill>
                  <a:schemeClr val="tx1"/>
                </a:solidFill>
                <a:effectLst/>
                <a:latin typeface="+mn-lt"/>
                <a:ea typeface="+mn-ea"/>
                <a:cs typeface="+mn-cs"/>
              </a:rPr>
              <a:t>The Four Guidelines (slide 15)</a:t>
            </a:r>
            <a:endParaRPr lang="en-NZ" sz="1200" b="1" i="1" kern="1200" dirty="0">
              <a:solidFill>
                <a:schemeClr val="tx1"/>
              </a:solidFill>
              <a:effectLst/>
              <a:latin typeface="+mn-lt"/>
              <a:ea typeface="+mn-ea"/>
              <a:cs typeface="+mn-cs"/>
            </a:endParaRPr>
          </a:p>
          <a:p>
            <a:pPr marL="171450" lvl="0" indent="-171450">
              <a:buFont typeface="Arial" panose="020B0604020202020204" pitchFamily="34" charset="0"/>
              <a:buChar char="•"/>
            </a:pPr>
            <a:r>
              <a:rPr lang="en-NZ" sz="1200" kern="1200" dirty="0">
                <a:solidFill>
                  <a:schemeClr val="tx1"/>
                </a:solidFill>
                <a:effectLst/>
                <a:latin typeface="+mn-lt"/>
                <a:ea typeface="+mn-ea"/>
                <a:cs typeface="+mn-cs"/>
              </a:rPr>
              <a:t>There is no one way to use the Policy</a:t>
            </a:r>
          </a:p>
          <a:p>
            <a:pPr marL="171450" lvl="0" indent="-171450">
              <a:buFont typeface="Arial" panose="020B0604020202020204" pitchFamily="34" charset="0"/>
              <a:buChar char="•"/>
            </a:pPr>
            <a:r>
              <a:rPr lang="en-NZ" sz="1200" kern="1200" dirty="0">
                <a:solidFill>
                  <a:schemeClr val="tx1"/>
                </a:solidFill>
                <a:effectLst/>
                <a:latin typeface="+mn-lt"/>
                <a:ea typeface="+mn-ea"/>
                <a:cs typeface="+mn-cs"/>
              </a:rPr>
              <a:t>Organisations can apply it in the most sensible way for their work, the kind of data or information they collect or use and the circumstances of the service users it’s about</a:t>
            </a:r>
          </a:p>
          <a:p>
            <a:pPr marL="171450" lvl="0" indent="-171450">
              <a:buFont typeface="Arial" panose="020B0604020202020204" pitchFamily="34" charset="0"/>
              <a:buChar char="•"/>
            </a:pPr>
            <a:r>
              <a:rPr lang="en-NZ" sz="1200" kern="1200" dirty="0">
                <a:solidFill>
                  <a:schemeClr val="tx1"/>
                </a:solidFill>
                <a:effectLst/>
                <a:latin typeface="+mn-lt"/>
                <a:ea typeface="+mn-ea"/>
                <a:cs typeface="+mn-cs"/>
              </a:rPr>
              <a:t>The guidelines help us to do that.</a:t>
            </a:r>
          </a:p>
          <a:p>
            <a:endParaRPr lang="en-NZ" sz="1200" kern="1200" dirty="0">
              <a:solidFill>
                <a:schemeClr val="tx1"/>
              </a:solidFill>
              <a:effectLst/>
              <a:latin typeface="+mn-lt"/>
              <a:ea typeface="+mn-ea"/>
              <a:cs typeface="+mn-cs"/>
            </a:endParaRPr>
          </a:p>
          <a:p>
            <a:r>
              <a:rPr lang="en-NZ" sz="1200" kern="1200" dirty="0">
                <a:solidFill>
                  <a:schemeClr val="tx1"/>
                </a:solidFill>
                <a:effectLst/>
                <a:latin typeface="+mn-lt"/>
                <a:ea typeface="+mn-ea"/>
                <a:cs typeface="+mn-cs"/>
              </a:rPr>
              <a:t>As we go through the guidelines, think about what this might mean for your role.  It might be that in your role, there is something that you can do directly or that you can influence; or it might be something that should be part of organisational policies and practises.   </a:t>
            </a:r>
            <a:r>
              <a:rPr lang="en-NZ" sz="1200" i="1" kern="1200" dirty="0">
                <a:solidFill>
                  <a:schemeClr val="tx1"/>
                </a:solidFill>
                <a:effectLst/>
                <a:latin typeface="+mn-lt"/>
                <a:ea typeface="+mn-ea"/>
                <a:cs typeface="+mn-cs"/>
              </a:rPr>
              <a:t>At the end we will ask you to share something that you do, or will do going forward, that aligns with the guidelines.</a:t>
            </a:r>
            <a:endParaRPr lang="en-NZ" sz="1200" kern="1200" dirty="0">
              <a:solidFill>
                <a:schemeClr val="tx1"/>
              </a:solidFill>
              <a:effectLst/>
              <a:latin typeface="+mn-lt"/>
              <a:ea typeface="+mn-ea"/>
              <a:cs typeface="+mn-cs"/>
            </a:endParaRPr>
          </a:p>
          <a:p>
            <a:endParaRPr lang="en-NZ" sz="1200" kern="1200" dirty="0">
              <a:solidFill>
                <a:schemeClr val="tx1"/>
              </a:solidFill>
              <a:effectLst/>
              <a:latin typeface="+mn-lt"/>
              <a:ea typeface="+mn-ea"/>
              <a:cs typeface="+mn-cs"/>
            </a:endParaRPr>
          </a:p>
          <a:p>
            <a:r>
              <a:rPr lang="en-NZ" sz="1200" kern="1200" dirty="0">
                <a:solidFill>
                  <a:schemeClr val="tx1"/>
                </a:solidFill>
                <a:effectLst/>
                <a:latin typeface="+mn-lt"/>
                <a:ea typeface="+mn-ea"/>
                <a:cs typeface="+mn-cs"/>
              </a:rPr>
              <a:t>Let’s go through each of the guidelines, noting that </a:t>
            </a:r>
            <a:r>
              <a:rPr lang="en-NZ" sz="1200" b="1" kern="1200" dirty="0">
                <a:solidFill>
                  <a:schemeClr val="tx1"/>
                </a:solidFill>
                <a:effectLst/>
                <a:latin typeface="+mn-lt"/>
                <a:ea typeface="+mn-ea"/>
                <a:cs typeface="+mn-cs"/>
              </a:rPr>
              <a:t>Purpose Matters</a:t>
            </a:r>
            <a:r>
              <a:rPr lang="en-NZ" sz="1200" kern="1200" dirty="0">
                <a:solidFill>
                  <a:schemeClr val="tx1"/>
                </a:solidFill>
                <a:effectLst/>
                <a:latin typeface="+mn-lt"/>
                <a:ea typeface="+mn-ea"/>
                <a:cs typeface="+mn-cs"/>
              </a:rPr>
              <a:t> is an overarching guideline.</a:t>
            </a:r>
          </a:p>
          <a:p>
            <a:r>
              <a:rPr lang="en-NZ" sz="1200" kern="1200" dirty="0">
                <a:solidFill>
                  <a:schemeClr val="tx1"/>
                </a:solidFill>
                <a:effectLst/>
                <a:latin typeface="+mn-lt"/>
                <a:ea typeface="+mn-ea"/>
                <a:cs typeface="+mn-cs"/>
              </a:rPr>
              <a:t> </a:t>
            </a:r>
          </a:p>
          <a:p>
            <a:r>
              <a:rPr lang="en-NZ" sz="1200" b="1" kern="1200" dirty="0">
                <a:solidFill>
                  <a:schemeClr val="tx1"/>
                </a:solidFill>
                <a:effectLst/>
                <a:latin typeface="+mn-lt"/>
                <a:ea typeface="+mn-ea"/>
                <a:cs typeface="+mn-cs"/>
              </a:rPr>
              <a:t>Purpose Matters </a:t>
            </a:r>
            <a:r>
              <a:rPr lang="en-NZ" sz="1200" i="1" kern="1200" dirty="0">
                <a:solidFill>
                  <a:schemeClr val="tx1"/>
                </a:solidFill>
                <a:effectLst/>
                <a:latin typeface="+mn-lt"/>
                <a:ea typeface="+mn-ea"/>
                <a:cs typeface="+mn-cs"/>
              </a:rPr>
              <a:t>(play the </a:t>
            </a:r>
            <a:r>
              <a:rPr lang="en-NZ" sz="1200" i="1" u="sng" kern="1200" dirty="0">
                <a:solidFill>
                  <a:schemeClr val="tx1"/>
                </a:solidFill>
                <a:effectLst/>
                <a:latin typeface="+mn-lt"/>
                <a:ea typeface="+mn-ea"/>
                <a:cs typeface="+mn-cs"/>
                <a:hlinkClick r:id="rId3"/>
              </a:rPr>
              <a:t>Purpose Matters guideline video</a:t>
            </a:r>
            <a:r>
              <a:rPr lang="en-NZ" sz="1200" i="1" kern="1200" dirty="0">
                <a:solidFill>
                  <a:schemeClr val="tx1"/>
                </a:solidFill>
                <a:effectLst/>
                <a:latin typeface="+mn-lt"/>
                <a:ea typeface="+mn-ea"/>
                <a:cs typeface="+mn-cs"/>
              </a:rPr>
              <a:t> then go back to the slide pack and bring up the Purpose Matters key points and go through the following bullet points</a:t>
            </a:r>
            <a:r>
              <a:rPr lang="en-NZ" sz="1200" kern="1200" dirty="0">
                <a:solidFill>
                  <a:schemeClr val="tx1"/>
                </a:solidFill>
                <a:effectLst/>
                <a:latin typeface="+mn-lt"/>
                <a:ea typeface="+mn-ea"/>
                <a:cs typeface="+mn-cs"/>
              </a:rPr>
              <a:t>)</a:t>
            </a:r>
          </a:p>
          <a:p>
            <a:pPr marL="171450" lvl="0" indent="-171450">
              <a:buFont typeface="Arial" panose="020B0604020202020204" pitchFamily="34" charset="0"/>
              <a:buChar char="•"/>
            </a:pPr>
            <a:r>
              <a:rPr lang="en-NZ" sz="1200" kern="1200" dirty="0">
                <a:solidFill>
                  <a:schemeClr val="tx1"/>
                </a:solidFill>
                <a:effectLst/>
                <a:latin typeface="+mn-lt"/>
                <a:ea typeface="+mn-ea"/>
                <a:cs typeface="+mn-cs"/>
              </a:rPr>
              <a:t>This Guideline is the most important of the Policy’s and should be used when a social sector agency is deciding whether to collect or use information that is, or was, about people who use social services for specific reasons</a:t>
            </a:r>
          </a:p>
          <a:p>
            <a:pPr marL="171450" lvl="0" indent="-171450">
              <a:buFont typeface="Arial" panose="020B0604020202020204" pitchFamily="34" charset="0"/>
              <a:buChar char="•"/>
            </a:pPr>
            <a:r>
              <a:rPr lang="en-NZ" sz="1200" kern="1200" dirty="0">
                <a:solidFill>
                  <a:schemeClr val="tx1"/>
                </a:solidFill>
                <a:effectLst/>
                <a:latin typeface="+mn-lt"/>
                <a:ea typeface="+mn-ea"/>
                <a:cs typeface="+mn-cs"/>
              </a:rPr>
              <a:t>Clarity of purpose is vital to determining whether, in a given context, an agency needs to collect personal information and, if so, how much</a:t>
            </a:r>
          </a:p>
          <a:p>
            <a:pPr marL="171450" lvl="0" indent="-171450">
              <a:buFont typeface="Arial" panose="020B0604020202020204" pitchFamily="34" charset="0"/>
              <a:buChar char="•"/>
            </a:pPr>
            <a:r>
              <a:rPr lang="en-NZ" sz="1200" kern="1200" dirty="0">
                <a:solidFill>
                  <a:schemeClr val="tx1"/>
                </a:solidFill>
                <a:effectLst/>
                <a:latin typeface="+mn-lt"/>
                <a:ea typeface="+mn-ea"/>
                <a:cs typeface="+mn-cs"/>
              </a:rPr>
              <a:t>It is also vital to determining whether the uses of that information are lawful and appropriate (so the word ‘appropriate’ signals that in places the guidelines go beyond the law), and </a:t>
            </a:r>
          </a:p>
          <a:p>
            <a:pPr marL="171450" lvl="0" indent="-171450">
              <a:buFont typeface="Arial" panose="020B0604020202020204" pitchFamily="34" charset="0"/>
              <a:buChar char="•"/>
            </a:pPr>
            <a:r>
              <a:rPr lang="en-NZ" sz="1200" kern="1200" dirty="0">
                <a:solidFill>
                  <a:schemeClr val="tx1"/>
                </a:solidFill>
                <a:effectLst/>
                <a:latin typeface="+mn-lt"/>
                <a:ea typeface="+mn-ea"/>
                <a:cs typeface="+mn-cs"/>
              </a:rPr>
              <a:t>It can also determine whether a proposed sharing of someone's personal information with another agency is lawful and appropriate</a:t>
            </a:r>
          </a:p>
          <a:p>
            <a:pPr marL="171450" lvl="0" indent="-171450">
              <a:buFont typeface="Arial" panose="020B0604020202020204" pitchFamily="34" charset="0"/>
              <a:buChar char="•"/>
            </a:pPr>
            <a:r>
              <a:rPr lang="en-NZ" sz="1200" kern="1200" dirty="0">
                <a:solidFill>
                  <a:schemeClr val="tx1"/>
                </a:solidFill>
                <a:effectLst/>
                <a:latin typeface="+mn-lt"/>
                <a:ea typeface="+mn-ea"/>
                <a:cs typeface="+mn-cs"/>
              </a:rPr>
              <a:t>Note, the word ‘appropriate’ signals the guidelines often go beyond what is required under law to form good practice</a:t>
            </a:r>
          </a:p>
          <a:p>
            <a:pPr marL="171450" lvl="0" indent="-171450">
              <a:buFont typeface="Arial" panose="020B0604020202020204" pitchFamily="34" charset="0"/>
              <a:buChar char="•"/>
            </a:pPr>
            <a:r>
              <a:rPr lang="en-NZ" sz="1200" kern="1200" dirty="0">
                <a:solidFill>
                  <a:schemeClr val="tx1"/>
                </a:solidFill>
                <a:effectLst/>
                <a:latin typeface="+mn-lt"/>
                <a:ea typeface="+mn-ea"/>
                <a:cs typeface="+mn-cs"/>
              </a:rPr>
              <a:t>For example, if you don’t know why you hold information (the original purpose behind its collection), then you actually don’t know if, or how, you can re-use it</a:t>
            </a:r>
          </a:p>
          <a:p>
            <a:pPr marL="171450" lvl="0" indent="-171450">
              <a:buFont typeface="Arial" panose="020B0604020202020204" pitchFamily="34" charset="0"/>
              <a:buChar char="•"/>
            </a:pPr>
            <a:r>
              <a:rPr lang="en-NZ" sz="1200" kern="1200" dirty="0">
                <a:solidFill>
                  <a:schemeClr val="tx1"/>
                </a:solidFill>
                <a:effectLst/>
                <a:latin typeface="+mn-lt"/>
                <a:ea typeface="+mn-ea"/>
                <a:cs typeface="+mn-cs"/>
              </a:rPr>
              <a:t>There’s a duty to ensure that you only re-use information in way that’s directly consistent with its original purposes of collection and that if you do re-use it, it’s the </a:t>
            </a:r>
            <a:r>
              <a:rPr lang="en-NZ" sz="1200" i="1" kern="1200" dirty="0">
                <a:solidFill>
                  <a:schemeClr val="tx1"/>
                </a:solidFill>
                <a:effectLst/>
                <a:latin typeface="+mn-lt"/>
                <a:ea typeface="+mn-ea"/>
                <a:cs typeface="+mn-cs"/>
              </a:rPr>
              <a:t>right</a:t>
            </a:r>
            <a:r>
              <a:rPr lang="en-NZ" sz="1200" kern="1200" dirty="0">
                <a:solidFill>
                  <a:schemeClr val="tx1"/>
                </a:solidFill>
                <a:effectLst/>
                <a:latin typeface="+mn-lt"/>
                <a:ea typeface="+mn-ea"/>
                <a:cs typeface="+mn-cs"/>
              </a:rPr>
              <a:t> kind of information for that intended use (right can mean accurate, appropriate, relevant, meaningful, etc).</a:t>
            </a:r>
          </a:p>
          <a:p>
            <a:endParaRPr lang="en-NZ" sz="1200" b="1" kern="1200" dirty="0">
              <a:solidFill>
                <a:schemeClr val="tx1"/>
              </a:solidFill>
              <a:effectLst/>
              <a:latin typeface="+mn-lt"/>
              <a:ea typeface="+mn-ea"/>
              <a:cs typeface="+mn-cs"/>
            </a:endParaRPr>
          </a:p>
          <a:p>
            <a:r>
              <a:rPr lang="en-NZ" sz="1200" b="1" kern="1200" dirty="0">
                <a:solidFill>
                  <a:schemeClr val="tx1"/>
                </a:solidFill>
                <a:effectLst/>
                <a:latin typeface="+mn-lt"/>
                <a:ea typeface="+mn-ea"/>
                <a:cs typeface="+mn-cs"/>
              </a:rPr>
              <a:t>Transparency &amp; Choice </a:t>
            </a:r>
            <a:r>
              <a:rPr lang="en-NZ" sz="1200" b="0" i="1" kern="1200" dirty="0">
                <a:solidFill>
                  <a:schemeClr val="tx1"/>
                </a:solidFill>
                <a:effectLst/>
                <a:latin typeface="+mn-lt"/>
                <a:ea typeface="+mn-ea"/>
                <a:cs typeface="+mn-cs"/>
              </a:rPr>
              <a:t>(p</a:t>
            </a:r>
            <a:r>
              <a:rPr lang="en-NZ" sz="1200" i="1" kern="1200" dirty="0">
                <a:solidFill>
                  <a:schemeClr val="tx1"/>
                </a:solidFill>
                <a:effectLst/>
                <a:latin typeface="+mn-lt"/>
                <a:ea typeface="+mn-ea"/>
                <a:cs typeface="+mn-cs"/>
              </a:rPr>
              <a:t>lay the </a:t>
            </a:r>
            <a:r>
              <a:rPr lang="en-NZ" sz="1200" i="1" u="sng" kern="1200" dirty="0">
                <a:solidFill>
                  <a:schemeClr val="tx1"/>
                </a:solidFill>
                <a:effectLst/>
                <a:latin typeface="+mn-lt"/>
                <a:ea typeface="+mn-ea"/>
                <a:cs typeface="+mn-cs"/>
                <a:hlinkClick r:id="rId4"/>
              </a:rPr>
              <a:t>Transparency &amp; Choice guideline video</a:t>
            </a:r>
            <a:r>
              <a:rPr lang="en-NZ" sz="1200" i="1" kern="1200" dirty="0">
                <a:solidFill>
                  <a:schemeClr val="tx1"/>
                </a:solidFill>
                <a:effectLst/>
                <a:latin typeface="+mn-lt"/>
                <a:ea typeface="+mn-ea"/>
                <a:cs typeface="+mn-cs"/>
              </a:rPr>
              <a:t> then go back to the slide pack and bring up the Purpose Matters key points and go through the following bullet points.)</a:t>
            </a:r>
            <a:endParaRPr lang="en-NZ"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NZ" sz="1200" kern="1200" dirty="0">
                <a:solidFill>
                  <a:schemeClr val="tx1"/>
                </a:solidFill>
                <a:effectLst/>
                <a:latin typeface="+mn-lt"/>
                <a:ea typeface="+mn-ea"/>
                <a:cs typeface="+mn-cs"/>
              </a:rPr>
              <a:t>People who use social services want a good understanding of why their information is needed</a:t>
            </a:r>
          </a:p>
          <a:p>
            <a:pPr marL="171450" lvl="0" indent="-171450">
              <a:buFont typeface="Arial" panose="020B0604020202020204" pitchFamily="34" charset="0"/>
              <a:buChar char="•"/>
            </a:pPr>
            <a:r>
              <a:rPr lang="en-NZ" sz="1200" kern="1200" dirty="0">
                <a:solidFill>
                  <a:schemeClr val="tx1"/>
                </a:solidFill>
                <a:effectLst/>
                <a:latin typeface="+mn-lt"/>
                <a:ea typeface="+mn-ea"/>
                <a:cs typeface="+mn-cs"/>
              </a:rPr>
              <a:t>When they're unclear about it, this can cause anxiety, especially if their current situation is already a difficult one</a:t>
            </a:r>
          </a:p>
          <a:p>
            <a:pPr marL="171450" lvl="0" indent="-171450">
              <a:buFont typeface="Arial" panose="020B0604020202020204" pitchFamily="34" charset="0"/>
              <a:buChar char="•"/>
            </a:pPr>
            <a:r>
              <a:rPr lang="en-NZ" sz="1200" kern="1200" dirty="0">
                <a:solidFill>
                  <a:schemeClr val="tx1"/>
                </a:solidFill>
                <a:effectLst/>
                <a:latin typeface="+mn-lt"/>
                <a:ea typeface="+mn-ea"/>
                <a:cs typeface="+mn-cs"/>
              </a:rPr>
              <a:t>Help them understand why it’s being collected, how that might help them or people in similar circumstances, and what rights they have to access and request changes – and provide them with choices whenever possible</a:t>
            </a:r>
          </a:p>
          <a:p>
            <a:pPr marL="171450" lvl="0" indent="-171450">
              <a:buFont typeface="Arial" panose="020B0604020202020204" pitchFamily="34" charset="0"/>
              <a:buChar char="•"/>
            </a:pPr>
            <a:r>
              <a:rPr lang="en-NZ" sz="1200" kern="1200" dirty="0">
                <a:solidFill>
                  <a:schemeClr val="tx1"/>
                </a:solidFill>
                <a:effectLst/>
                <a:latin typeface="+mn-lt"/>
                <a:ea typeface="+mn-ea"/>
                <a:cs typeface="+mn-cs"/>
              </a:rPr>
              <a:t>This Guideline uses the language of 'choice' rather than 'consent'</a:t>
            </a:r>
          </a:p>
          <a:p>
            <a:pPr marL="171450" lvl="0" indent="-171450">
              <a:buFont typeface="Arial" panose="020B0604020202020204" pitchFamily="34" charset="0"/>
              <a:buChar char="•"/>
            </a:pPr>
            <a:r>
              <a:rPr lang="en-NZ" sz="1200" kern="1200" dirty="0">
                <a:solidFill>
                  <a:schemeClr val="tx1"/>
                </a:solidFill>
                <a:effectLst/>
                <a:latin typeface="+mn-lt"/>
                <a:ea typeface="+mn-ea"/>
                <a:cs typeface="+mn-cs"/>
              </a:rPr>
              <a:t>'Consent' is given when a person voluntarily agrees to something based on a good understanding of the consequences</a:t>
            </a:r>
          </a:p>
          <a:p>
            <a:pPr marL="171450" lvl="0" indent="-171450">
              <a:buFont typeface="Arial" panose="020B0604020202020204" pitchFamily="34" charset="0"/>
              <a:buChar char="•"/>
            </a:pPr>
            <a:r>
              <a:rPr lang="en-NZ" sz="1200" kern="1200" dirty="0">
                <a:solidFill>
                  <a:schemeClr val="tx1"/>
                </a:solidFill>
                <a:effectLst/>
                <a:latin typeface="+mn-lt"/>
                <a:ea typeface="+mn-ea"/>
                <a:cs typeface="+mn-cs"/>
              </a:rPr>
              <a:t>The language of 'consent' is often used in the sector, but without common agreement about what it means (it can have specific definitions in fields such as medicine, research and law) and often in circumstances where people who want to access a social service won't receive the help they need if they don't provide the information requested</a:t>
            </a:r>
          </a:p>
          <a:p>
            <a:pPr marL="171450" lvl="0" indent="-171450">
              <a:buFont typeface="Arial" panose="020B0604020202020204" pitchFamily="34" charset="0"/>
              <a:buChar char="•"/>
            </a:pPr>
            <a:r>
              <a:rPr lang="en-NZ" sz="1200" kern="1200" dirty="0">
                <a:solidFill>
                  <a:schemeClr val="tx1"/>
                </a:solidFill>
                <a:effectLst/>
                <a:latin typeface="+mn-lt"/>
                <a:ea typeface="+mn-ea"/>
                <a:cs typeface="+mn-cs"/>
              </a:rPr>
              <a:t>For this reason, this Policy uses a plainer word – 'choice' – and focuses (in part) on the processes that help give people choices and enable them to act on those choices</a:t>
            </a:r>
          </a:p>
          <a:p>
            <a:pPr marL="171450" lvl="0" indent="-171450">
              <a:buFont typeface="Arial" panose="020B0604020202020204" pitchFamily="34" charset="0"/>
              <a:buChar char="•"/>
            </a:pPr>
            <a:r>
              <a:rPr lang="en-NZ" sz="1200" kern="1200" dirty="0">
                <a:solidFill>
                  <a:schemeClr val="tx1"/>
                </a:solidFill>
                <a:effectLst/>
                <a:latin typeface="+mn-lt"/>
                <a:ea typeface="+mn-ea"/>
                <a:cs typeface="+mn-cs"/>
              </a:rPr>
              <a:t>The context of the individual is important in ensuring understanding and choice - For example, age, cultural, language and literacy must be considered, and any other circumstance of the individual that is relevant to respecting mana and enabling understanding of their choices</a:t>
            </a:r>
          </a:p>
          <a:p>
            <a:pPr marL="171450" lvl="0" indent="-171450">
              <a:buFont typeface="Arial" panose="020B0604020202020204" pitchFamily="34" charset="0"/>
              <a:buChar char="•"/>
            </a:pPr>
            <a:r>
              <a:rPr lang="en-NZ" sz="1200" kern="1200" dirty="0">
                <a:solidFill>
                  <a:schemeClr val="tx1"/>
                </a:solidFill>
                <a:effectLst/>
                <a:latin typeface="+mn-lt"/>
                <a:ea typeface="+mn-ea"/>
                <a:cs typeface="+mn-cs"/>
              </a:rPr>
              <a:t>Māori providers and other Māori/iwi groups want te ao Māori considered when Māori communities are a key focus</a:t>
            </a:r>
          </a:p>
          <a:p>
            <a:pPr marL="171450" lvl="0" indent="-171450">
              <a:buFont typeface="Arial" panose="020B0604020202020204" pitchFamily="34" charset="0"/>
              <a:buChar char="•"/>
            </a:pPr>
            <a:r>
              <a:rPr lang="en-NZ" sz="1200" kern="1200" dirty="0">
                <a:solidFill>
                  <a:schemeClr val="tx1"/>
                </a:solidFill>
                <a:effectLst/>
                <a:latin typeface="+mn-lt"/>
                <a:ea typeface="+mn-ea"/>
                <a:cs typeface="+mn-cs"/>
              </a:rPr>
              <a:t>Pacific peoples are looking for clear and simple explanations for people about why their personal information is being collected and how it will be used, and greater accountability to families and communities on how their data is used</a:t>
            </a:r>
          </a:p>
          <a:p>
            <a:pPr marL="171450" lvl="0" indent="-171450">
              <a:buFont typeface="Arial" panose="020B0604020202020204" pitchFamily="34" charset="0"/>
              <a:buChar char="•"/>
            </a:pPr>
            <a:r>
              <a:rPr lang="en-NZ" sz="1200" kern="1200" dirty="0">
                <a:solidFill>
                  <a:schemeClr val="tx1"/>
                </a:solidFill>
                <a:effectLst/>
                <a:latin typeface="+mn-lt"/>
                <a:ea typeface="+mn-ea"/>
                <a:cs typeface="+mn-cs"/>
              </a:rPr>
              <a:t>Disabled people also highlight the need for clear information about what information is being collected, for what purpose and a greater understanding of people’s situations when asking for identification information (e.g. some disabled people do not have a driver’s licence)</a:t>
            </a:r>
          </a:p>
          <a:p>
            <a:pPr marL="171450" lvl="0" indent="-171450">
              <a:buFont typeface="Arial" panose="020B0604020202020204" pitchFamily="34" charset="0"/>
              <a:buChar char="•"/>
            </a:pPr>
            <a:r>
              <a:rPr lang="en-NZ" sz="1200" kern="1200" dirty="0">
                <a:solidFill>
                  <a:schemeClr val="tx1"/>
                </a:solidFill>
                <a:effectLst/>
                <a:latin typeface="+mn-lt"/>
                <a:ea typeface="+mn-ea"/>
                <a:cs typeface="+mn-cs"/>
              </a:rPr>
              <a:t>This Guideline helps agencies facilitate service users' understanding of and, where feasible, having choices about, when and how their information is collected and used</a:t>
            </a:r>
          </a:p>
          <a:p>
            <a:r>
              <a:rPr lang="en-NZ" sz="1200" kern="1200" dirty="0">
                <a:solidFill>
                  <a:schemeClr val="tx1"/>
                </a:solidFill>
                <a:effectLst/>
                <a:latin typeface="+mn-lt"/>
                <a:ea typeface="+mn-ea"/>
                <a:cs typeface="+mn-cs"/>
              </a:rPr>
              <a:t> </a:t>
            </a:r>
          </a:p>
          <a:p>
            <a:r>
              <a:rPr lang="en-NZ" sz="1200" b="1" kern="1200" dirty="0">
                <a:solidFill>
                  <a:schemeClr val="tx1"/>
                </a:solidFill>
                <a:effectLst/>
                <a:latin typeface="+mn-lt"/>
                <a:ea typeface="+mn-ea"/>
                <a:cs typeface="+mn-cs"/>
              </a:rPr>
              <a:t>Access to Information</a:t>
            </a:r>
            <a:r>
              <a:rPr lang="en-NZ" sz="1200" b="1" i="0" kern="1200" dirty="0">
                <a:solidFill>
                  <a:schemeClr val="tx1"/>
                </a:solidFill>
                <a:effectLst/>
                <a:latin typeface="+mn-lt"/>
                <a:ea typeface="+mn-ea"/>
                <a:cs typeface="+mn-cs"/>
              </a:rPr>
              <a:t> </a:t>
            </a:r>
            <a:r>
              <a:rPr lang="en-NZ" sz="1200" i="1" kern="1200" dirty="0">
                <a:solidFill>
                  <a:schemeClr val="tx1"/>
                </a:solidFill>
                <a:effectLst/>
                <a:latin typeface="+mn-lt"/>
                <a:ea typeface="+mn-ea"/>
                <a:cs typeface="+mn-cs"/>
              </a:rPr>
              <a:t>(play the </a:t>
            </a:r>
            <a:r>
              <a:rPr lang="en-NZ" sz="1200" i="1" u="sng" kern="1200" dirty="0">
                <a:solidFill>
                  <a:schemeClr val="tx1"/>
                </a:solidFill>
                <a:effectLst/>
                <a:latin typeface="+mn-lt"/>
                <a:ea typeface="+mn-ea"/>
                <a:cs typeface="+mn-cs"/>
                <a:hlinkClick r:id="rId5"/>
              </a:rPr>
              <a:t>Access to Information guideline video</a:t>
            </a:r>
            <a:r>
              <a:rPr lang="en-NZ" sz="1200" i="1" kern="1200" dirty="0">
                <a:solidFill>
                  <a:schemeClr val="tx1"/>
                </a:solidFill>
                <a:effectLst/>
                <a:latin typeface="+mn-lt"/>
                <a:ea typeface="+mn-ea"/>
                <a:cs typeface="+mn-cs"/>
              </a:rPr>
              <a:t> then go back to the slide pack and bring up the Purpose Matters key points and go through the following bullet points.)</a:t>
            </a:r>
            <a:endParaRPr lang="en-NZ"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NZ" sz="1200" kern="1200" dirty="0">
                <a:solidFill>
                  <a:schemeClr val="tx1"/>
                </a:solidFill>
                <a:effectLst/>
                <a:latin typeface="+mn-lt"/>
                <a:ea typeface="+mn-ea"/>
                <a:cs typeface="+mn-cs"/>
              </a:rPr>
              <a:t>People who use social services may not understand what rights they have to see the personal information that has been collected about them or is about them, to ask for that information to be corrected, or to express a preference as to how they'd like to access their information - understanding these rights is important</a:t>
            </a:r>
          </a:p>
          <a:p>
            <a:pPr marL="171450" lvl="0" indent="-171450">
              <a:buFont typeface="Arial" panose="020B0604020202020204" pitchFamily="34" charset="0"/>
              <a:buChar char="•"/>
            </a:pPr>
            <a:r>
              <a:rPr lang="en-NZ" sz="1200" kern="1200" dirty="0">
                <a:solidFill>
                  <a:schemeClr val="tx1"/>
                </a:solidFill>
                <a:effectLst/>
                <a:latin typeface="+mn-lt"/>
                <a:ea typeface="+mn-ea"/>
                <a:cs typeface="+mn-cs"/>
              </a:rPr>
              <a:t>People sometimes assume that government agencies can share, access and exchange information about them without constraint</a:t>
            </a:r>
          </a:p>
          <a:p>
            <a:pPr marL="171450" lvl="0" indent="-171450">
              <a:buFont typeface="Arial" panose="020B0604020202020204" pitchFamily="34" charset="0"/>
              <a:buChar char="•"/>
            </a:pPr>
            <a:r>
              <a:rPr lang="en-NZ" sz="1200" kern="1200" dirty="0">
                <a:solidFill>
                  <a:schemeClr val="tx1"/>
                </a:solidFill>
                <a:effectLst/>
                <a:latin typeface="+mn-lt"/>
                <a:ea typeface="+mn-ea"/>
                <a:cs typeface="+mn-cs"/>
              </a:rPr>
              <a:t>If people are unsure about what is recorded about them, or whether it is accurate or up-to-date, that can affect their trust or confidence in how it's used</a:t>
            </a:r>
          </a:p>
          <a:p>
            <a:pPr marL="171450" lvl="0" indent="-171450">
              <a:buFont typeface="Arial" panose="020B0604020202020204" pitchFamily="34" charset="0"/>
              <a:buChar char="•"/>
            </a:pPr>
            <a:r>
              <a:rPr lang="en-NZ" sz="1200" kern="1200" dirty="0">
                <a:solidFill>
                  <a:schemeClr val="tx1"/>
                </a:solidFill>
                <a:effectLst/>
                <a:latin typeface="+mn-lt"/>
                <a:ea typeface="+mn-ea"/>
                <a:cs typeface="+mn-cs"/>
              </a:rPr>
              <a:t>That uncertainty may deter them from providing the information in the first place, or from opting to receive a service they need</a:t>
            </a:r>
          </a:p>
          <a:p>
            <a:pPr marL="171450" lvl="0" indent="-171450">
              <a:buFont typeface="Arial" panose="020B0604020202020204" pitchFamily="34" charset="0"/>
              <a:buChar char="•"/>
            </a:pPr>
            <a:r>
              <a:rPr lang="en-NZ" sz="1200" kern="1200" dirty="0">
                <a:solidFill>
                  <a:schemeClr val="tx1"/>
                </a:solidFill>
                <a:effectLst/>
                <a:latin typeface="+mn-lt"/>
                <a:ea typeface="+mn-ea"/>
                <a:cs typeface="+mn-cs"/>
              </a:rPr>
              <a:t>Conversely, the more proactive an agency is and the easier it makes the process, the more empowered service users will be</a:t>
            </a:r>
          </a:p>
          <a:p>
            <a:pPr marL="171450" lvl="0" indent="-171450">
              <a:buFont typeface="Arial" panose="020B0604020202020204" pitchFamily="34" charset="0"/>
              <a:buChar char="•"/>
            </a:pPr>
            <a:r>
              <a:rPr lang="en-NZ" sz="1200" kern="1200" dirty="0">
                <a:solidFill>
                  <a:schemeClr val="tx1"/>
                </a:solidFill>
                <a:effectLst/>
                <a:latin typeface="+mn-lt"/>
                <a:ea typeface="+mn-ea"/>
                <a:cs typeface="+mn-cs"/>
              </a:rPr>
              <a:t>Their confidence that correct information will be used for the purpose for which it was collected will also be greater</a:t>
            </a:r>
          </a:p>
          <a:p>
            <a:pPr marL="171450" lvl="0" indent="-171450">
              <a:buFont typeface="Arial" panose="020B0604020202020204" pitchFamily="34" charset="0"/>
              <a:buChar char="•"/>
            </a:pPr>
            <a:r>
              <a:rPr lang="en-NZ" sz="1200" kern="1200" dirty="0">
                <a:solidFill>
                  <a:schemeClr val="tx1"/>
                </a:solidFill>
                <a:effectLst/>
                <a:latin typeface="+mn-lt"/>
                <a:ea typeface="+mn-ea"/>
                <a:cs typeface="+mn-cs"/>
              </a:rPr>
              <a:t>This guideline recommends a proactive and pragmatic approach to ensuring that people understand and can exercise the options they have to access their information, request corrections to it, or in some cases change it themselves.</a:t>
            </a:r>
          </a:p>
          <a:p>
            <a:r>
              <a:rPr lang="en-NZ" sz="1200" kern="1200" dirty="0">
                <a:solidFill>
                  <a:schemeClr val="tx1"/>
                </a:solidFill>
                <a:effectLst/>
                <a:latin typeface="+mn-lt"/>
                <a:ea typeface="+mn-ea"/>
                <a:cs typeface="+mn-cs"/>
              </a:rPr>
              <a:t> </a:t>
            </a:r>
          </a:p>
          <a:p>
            <a:r>
              <a:rPr lang="en-NZ" sz="1200" b="1" kern="1200" dirty="0">
                <a:solidFill>
                  <a:schemeClr val="tx1"/>
                </a:solidFill>
                <a:effectLst/>
                <a:latin typeface="+mn-lt"/>
                <a:ea typeface="+mn-ea"/>
                <a:cs typeface="+mn-cs"/>
              </a:rPr>
              <a:t>Sharing Value</a:t>
            </a:r>
            <a:r>
              <a:rPr lang="en-NZ" sz="1200" b="1" i="0" kern="1200" dirty="0">
                <a:solidFill>
                  <a:schemeClr val="tx1"/>
                </a:solidFill>
                <a:effectLst/>
                <a:latin typeface="+mn-lt"/>
                <a:ea typeface="+mn-ea"/>
                <a:cs typeface="+mn-cs"/>
              </a:rPr>
              <a:t> </a:t>
            </a:r>
            <a:r>
              <a:rPr lang="en-NZ" sz="1200" i="1" kern="1200" dirty="0">
                <a:solidFill>
                  <a:schemeClr val="tx1"/>
                </a:solidFill>
                <a:effectLst/>
                <a:latin typeface="+mn-lt"/>
                <a:ea typeface="+mn-ea"/>
                <a:cs typeface="+mn-cs"/>
              </a:rPr>
              <a:t>(play the </a:t>
            </a:r>
            <a:r>
              <a:rPr lang="en-NZ" sz="1200" i="1" u="sng" kern="1200" dirty="0">
                <a:solidFill>
                  <a:schemeClr val="tx1"/>
                </a:solidFill>
                <a:effectLst/>
                <a:latin typeface="+mn-lt"/>
                <a:ea typeface="+mn-ea"/>
                <a:cs typeface="+mn-cs"/>
                <a:hlinkClick r:id="rId6"/>
              </a:rPr>
              <a:t>Sharing Value guideline video</a:t>
            </a:r>
            <a:r>
              <a:rPr lang="en-NZ" sz="1200" i="1" kern="1200" dirty="0">
                <a:solidFill>
                  <a:schemeClr val="tx1"/>
                </a:solidFill>
                <a:effectLst/>
                <a:latin typeface="+mn-lt"/>
                <a:ea typeface="+mn-ea"/>
                <a:cs typeface="+mn-cs"/>
              </a:rPr>
              <a:t> then go back to the slide pack and bring up the Purpose Matters key points and go through the following bullet points.)</a:t>
            </a:r>
            <a:endParaRPr lang="en-NZ"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NZ" sz="1200" kern="1200" dirty="0">
                <a:solidFill>
                  <a:schemeClr val="tx1"/>
                </a:solidFill>
                <a:effectLst/>
                <a:latin typeface="+mn-lt"/>
                <a:ea typeface="+mn-ea"/>
                <a:cs typeface="+mn-cs"/>
              </a:rPr>
              <a:t>It is important to develop and share the value of information and insights among those involved in the delivery of services in an inclusive, useful, respectful and valuable way</a:t>
            </a:r>
          </a:p>
          <a:p>
            <a:pPr marL="171450" lvl="0" indent="-171450">
              <a:buFont typeface="Arial" panose="020B0604020202020204" pitchFamily="34" charset="0"/>
              <a:buChar char="•"/>
            </a:pPr>
            <a:r>
              <a:rPr lang="en-NZ" sz="1200" kern="1200" dirty="0">
                <a:solidFill>
                  <a:schemeClr val="tx1"/>
                </a:solidFill>
                <a:effectLst/>
                <a:latin typeface="+mn-lt"/>
                <a:ea typeface="+mn-ea"/>
                <a:cs typeface="+mn-cs"/>
              </a:rPr>
              <a:t>A collaborative approach involves exploring the objectives of information collection and analysis (the desired insights) before information is collected or before analytical activities are carried out, and what insights will be most helpful to people and agencies working on related outcomes</a:t>
            </a:r>
          </a:p>
          <a:p>
            <a:pPr marL="171450" lvl="0" indent="-171450">
              <a:buFont typeface="Arial" panose="020B0604020202020204" pitchFamily="34" charset="0"/>
              <a:buChar char="•"/>
            </a:pPr>
            <a:r>
              <a:rPr lang="en-NZ" sz="1200" kern="1200" dirty="0">
                <a:solidFill>
                  <a:schemeClr val="tx1"/>
                </a:solidFill>
                <a:effectLst/>
                <a:latin typeface="+mn-lt"/>
                <a:ea typeface="+mn-ea"/>
                <a:cs typeface="+mn-cs"/>
              </a:rPr>
              <a:t>In this Guideline, the term </a:t>
            </a:r>
            <a:r>
              <a:rPr lang="en-NZ" sz="1200" b="1" i="1" kern="1200" dirty="0">
                <a:solidFill>
                  <a:schemeClr val="tx1"/>
                </a:solidFill>
                <a:effectLst/>
                <a:latin typeface="+mn-lt"/>
                <a:ea typeface="+mn-ea"/>
                <a:cs typeface="+mn-cs"/>
              </a:rPr>
              <a:t>insights</a:t>
            </a:r>
            <a:r>
              <a:rPr lang="en-NZ" sz="1200" kern="1200" dirty="0">
                <a:solidFill>
                  <a:schemeClr val="tx1"/>
                </a:solidFill>
                <a:effectLst/>
                <a:latin typeface="+mn-lt"/>
                <a:ea typeface="+mn-ea"/>
                <a:cs typeface="+mn-cs"/>
              </a:rPr>
              <a:t> means </a:t>
            </a:r>
            <a:r>
              <a:rPr lang="en-NZ" sz="1200" b="1" i="1" kern="1200" dirty="0">
                <a:solidFill>
                  <a:schemeClr val="tx1"/>
                </a:solidFill>
                <a:effectLst/>
                <a:latin typeface="+mn-lt"/>
                <a:ea typeface="+mn-ea"/>
                <a:cs typeface="+mn-cs"/>
              </a:rPr>
              <a:t>non-personal information</a:t>
            </a:r>
            <a:r>
              <a:rPr lang="en-NZ" sz="1200" kern="1200" dirty="0">
                <a:solidFill>
                  <a:schemeClr val="tx1"/>
                </a:solidFill>
                <a:effectLst/>
                <a:latin typeface="+mn-lt"/>
                <a:ea typeface="+mn-ea"/>
                <a:cs typeface="+mn-cs"/>
              </a:rPr>
              <a:t>, including data and data sets, analysis, qualitative or quantitative information, statistics, research, reports or studies, that may support improved decision making. </a:t>
            </a:r>
          </a:p>
          <a:p>
            <a:pPr marL="171450" lvl="0" indent="-171450">
              <a:buFont typeface="Arial" panose="020B0604020202020204" pitchFamily="34" charset="0"/>
              <a:buChar char="•"/>
            </a:pPr>
            <a:r>
              <a:rPr lang="en-NZ" sz="1200" kern="1200" dirty="0">
                <a:solidFill>
                  <a:schemeClr val="tx1"/>
                </a:solidFill>
                <a:effectLst/>
                <a:latin typeface="+mn-lt"/>
                <a:ea typeface="+mn-ea"/>
                <a:cs typeface="+mn-cs"/>
              </a:rPr>
              <a:t>Non-personal information is information that does not identify individual people</a:t>
            </a:r>
          </a:p>
          <a:p>
            <a:pPr marL="171450" lvl="0" indent="-171450">
              <a:buFont typeface="Arial" panose="020B0604020202020204" pitchFamily="34" charset="0"/>
              <a:buChar char="•"/>
            </a:pPr>
            <a:r>
              <a:rPr lang="en-NZ" sz="1200" kern="1200" dirty="0">
                <a:solidFill>
                  <a:schemeClr val="tx1"/>
                </a:solidFill>
                <a:effectLst/>
                <a:latin typeface="+mn-lt"/>
                <a:ea typeface="+mn-ea"/>
                <a:cs typeface="+mn-cs"/>
              </a:rPr>
              <a:t>The term </a:t>
            </a:r>
            <a:r>
              <a:rPr lang="en-NZ" sz="1200" b="1" i="1" kern="1200" dirty="0">
                <a:solidFill>
                  <a:schemeClr val="tx1"/>
                </a:solidFill>
                <a:effectLst/>
                <a:latin typeface="+mn-lt"/>
                <a:ea typeface="+mn-ea"/>
                <a:cs typeface="+mn-cs"/>
              </a:rPr>
              <a:t>sensitive information</a:t>
            </a:r>
            <a:r>
              <a:rPr lang="en-NZ" sz="1200" kern="1200" dirty="0">
                <a:solidFill>
                  <a:schemeClr val="tx1"/>
                </a:solidFill>
                <a:effectLst/>
                <a:latin typeface="+mn-lt"/>
                <a:ea typeface="+mn-ea"/>
                <a:cs typeface="+mn-cs"/>
              </a:rPr>
              <a:t> is used to describe information that could be misunderstood or misused, resulting in harm or embarrassment to a group or community.</a:t>
            </a:r>
          </a:p>
          <a:p>
            <a:pPr marL="171450" lvl="0" indent="-171450">
              <a:buFont typeface="Arial" panose="020B0604020202020204" pitchFamily="34" charset="0"/>
              <a:buChar char="•"/>
            </a:pPr>
            <a:r>
              <a:rPr lang="en-NZ" sz="1200" kern="1200" dirty="0">
                <a:solidFill>
                  <a:schemeClr val="tx1"/>
                </a:solidFill>
                <a:effectLst/>
                <a:latin typeface="+mn-lt"/>
                <a:ea typeface="+mn-ea"/>
                <a:cs typeface="+mn-cs"/>
              </a:rPr>
              <a:t>Service providers are often required to share information they collect with other agencies for the purposes of accountability, research and analysis, and planning</a:t>
            </a:r>
          </a:p>
          <a:p>
            <a:pPr marL="171450" lvl="0" indent="-171450">
              <a:buFont typeface="Arial" panose="020B0604020202020204" pitchFamily="34" charset="0"/>
              <a:buChar char="•"/>
            </a:pPr>
            <a:r>
              <a:rPr lang="en-NZ" sz="1200" kern="1200" dirty="0">
                <a:solidFill>
                  <a:schemeClr val="tx1"/>
                </a:solidFill>
                <a:effectLst/>
                <a:latin typeface="+mn-lt"/>
                <a:ea typeface="+mn-ea"/>
                <a:cs typeface="+mn-cs"/>
              </a:rPr>
              <a:t>Many people (decision-makers, government, NGOs, communities, and service users) are likely to benefit from the sharing of insights derived from information collected from or about people who use social services</a:t>
            </a:r>
          </a:p>
          <a:p>
            <a:pPr marL="171450" lvl="0" indent="-171450">
              <a:buFont typeface="Arial" panose="020B0604020202020204" pitchFamily="34" charset="0"/>
              <a:buChar char="•"/>
            </a:pPr>
            <a:r>
              <a:rPr lang="en-NZ" sz="1200" kern="1200" dirty="0">
                <a:solidFill>
                  <a:schemeClr val="tx1"/>
                </a:solidFill>
                <a:effectLst/>
                <a:latin typeface="+mn-lt"/>
                <a:ea typeface="+mn-ea"/>
                <a:cs typeface="+mn-cs"/>
              </a:rPr>
              <a:t>Such insights are valuable for supporting robust decision-making and better delivery of services that support positive outcomes</a:t>
            </a:r>
          </a:p>
          <a:p>
            <a:pPr marL="171450" lvl="0" indent="-171450">
              <a:buFont typeface="Arial" panose="020B0604020202020204" pitchFamily="34" charset="0"/>
              <a:buChar char="•"/>
            </a:pPr>
            <a:r>
              <a:rPr lang="en-NZ" sz="1200" kern="1200" dirty="0">
                <a:solidFill>
                  <a:schemeClr val="tx1"/>
                </a:solidFill>
                <a:effectLst/>
                <a:latin typeface="+mn-lt"/>
                <a:ea typeface="+mn-ea"/>
                <a:cs typeface="+mn-cs"/>
              </a:rPr>
              <a:t>Service providers and service users want to be involved at the beginning of the process of information collection and throughout the process of developing insights based on that information, so that they can contribute their perspectives, expertise and suggestions, and have opportunities to understand, access, and apply those insights</a:t>
            </a:r>
          </a:p>
          <a:p>
            <a:pPr marL="171450" lvl="0" indent="-171450">
              <a:buFont typeface="Arial" panose="020B0604020202020204" pitchFamily="34" charset="0"/>
              <a:buChar char="•"/>
            </a:pPr>
            <a:r>
              <a:rPr lang="en-NZ" sz="1200" kern="1200" dirty="0">
                <a:solidFill>
                  <a:schemeClr val="tx1"/>
                </a:solidFill>
                <a:effectLst/>
                <a:latin typeface="+mn-lt"/>
                <a:ea typeface="+mn-ea"/>
                <a:cs typeface="+mn-cs"/>
              </a:rPr>
              <a:t>The recommended actions in this Guideline are not only about the development and sharing of insights from new data, but also apply to insights developed from existing collections of data</a:t>
            </a:r>
          </a:p>
          <a:p>
            <a:pPr marL="171450" lvl="0" indent="-171450">
              <a:buFont typeface="Arial" panose="020B0604020202020204" pitchFamily="34" charset="0"/>
              <a:buChar char="•"/>
            </a:pPr>
            <a:r>
              <a:rPr lang="en-NZ" sz="1200" kern="1200" dirty="0">
                <a:solidFill>
                  <a:schemeClr val="tx1"/>
                </a:solidFill>
                <a:effectLst/>
                <a:latin typeface="+mn-lt"/>
                <a:ea typeface="+mn-ea"/>
                <a:cs typeface="+mn-cs"/>
              </a:rPr>
              <a:t>The actions recommended in this Guideline are not required by law but are common to many respected codes of practice.</a:t>
            </a:r>
          </a:p>
          <a:p>
            <a:pPr marL="171450" indent="-171450">
              <a:buFont typeface="Arial" panose="020B0604020202020204" pitchFamily="34" charset="0"/>
              <a:buChar char="•"/>
            </a:pPr>
            <a:r>
              <a:rPr lang="en-NZ" sz="1200" i="1" kern="1200" dirty="0">
                <a:solidFill>
                  <a:schemeClr val="tx1"/>
                </a:solidFill>
                <a:effectLst/>
                <a:latin typeface="+mn-lt"/>
                <a:ea typeface="+mn-ea"/>
                <a:cs typeface="+mn-cs"/>
              </a:rPr>
              <a:t>Share – what do you do, or will you do going forward, that aligns with any of these guidelines?</a:t>
            </a:r>
            <a:endParaRPr lang="en-NZ" sz="1200" kern="1200" dirty="0">
              <a:solidFill>
                <a:schemeClr val="tx1"/>
              </a:solidFill>
              <a:effectLst/>
              <a:latin typeface="+mn-lt"/>
              <a:ea typeface="+mn-ea"/>
              <a:cs typeface="+mn-cs"/>
            </a:endParaRPr>
          </a:p>
          <a:p>
            <a:endParaRPr lang="en-NZ" dirty="0"/>
          </a:p>
          <a:p>
            <a:endParaRPr lang="en-NZ" dirty="0"/>
          </a:p>
          <a:p>
            <a:endParaRPr lang="en-NZ" dirty="0"/>
          </a:p>
        </p:txBody>
      </p:sp>
      <p:sp>
        <p:nvSpPr>
          <p:cNvPr id="4" name="Slide Number Placeholder 3"/>
          <p:cNvSpPr>
            <a:spLocks noGrp="1"/>
          </p:cNvSpPr>
          <p:nvPr>
            <p:ph type="sldNum" sz="quarter" idx="5"/>
          </p:nvPr>
        </p:nvSpPr>
        <p:spPr/>
        <p:txBody>
          <a:bodyPr/>
          <a:lstStyle/>
          <a:p>
            <a:fld id="{69155FBF-0667-4ED3-9C36-61FFBB9D5B7B}" type="slidenum">
              <a:rPr lang="en-NZ" smtClean="0"/>
              <a:t>14</a:t>
            </a:fld>
            <a:endParaRPr lang="en-NZ" dirty="0"/>
          </a:p>
        </p:txBody>
      </p:sp>
    </p:spTree>
    <p:extLst>
      <p:ext uri="{BB962C8B-B14F-4D97-AF65-F5344CB8AC3E}">
        <p14:creationId xmlns:p14="http://schemas.microsoft.com/office/powerpoint/2010/main" val="24314276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b="1" kern="1200" dirty="0">
                <a:solidFill>
                  <a:schemeClr val="tx1"/>
                </a:solidFill>
                <a:effectLst/>
                <a:latin typeface="+mn-lt"/>
                <a:ea typeface="+mn-ea"/>
                <a:cs typeface="+mn-cs"/>
              </a:rPr>
              <a:t>The DPUP Adoption Toolkit</a:t>
            </a:r>
            <a:endParaRPr lang="en-NZ" sz="1800" b="1" kern="1200" dirty="0">
              <a:solidFill>
                <a:schemeClr val="tx1"/>
              </a:solidFill>
              <a:effectLst/>
              <a:latin typeface="+mn-lt"/>
              <a:ea typeface="+mn-ea"/>
              <a:cs typeface="+mn-cs"/>
            </a:endParaRPr>
          </a:p>
          <a:p>
            <a:pPr marL="171450" lvl="0" indent="-171450">
              <a:buFont typeface="Arial" panose="020B0604020202020204" pitchFamily="34" charset="0"/>
              <a:buChar char="•"/>
            </a:pPr>
            <a:r>
              <a:rPr lang="en-NZ" sz="1200" kern="1200" dirty="0">
                <a:solidFill>
                  <a:schemeClr val="tx1"/>
                </a:solidFill>
                <a:effectLst/>
                <a:latin typeface="+mn-lt"/>
                <a:ea typeface="+mn-ea"/>
                <a:cs typeface="+mn-cs"/>
              </a:rPr>
              <a:t>The Policy is supported by an online toolkit of resources and information about how it can be used in day to day work.</a:t>
            </a:r>
          </a:p>
          <a:p>
            <a:pPr marL="171450" lvl="0" indent="-171450">
              <a:buFont typeface="Arial" panose="020B0604020202020204" pitchFamily="34" charset="0"/>
              <a:buChar char="•"/>
            </a:pPr>
            <a:r>
              <a:rPr lang="en-NZ" sz="1200" kern="1200" dirty="0">
                <a:solidFill>
                  <a:schemeClr val="tx1"/>
                </a:solidFill>
                <a:effectLst/>
                <a:latin typeface="+mn-lt"/>
                <a:ea typeface="+mn-ea"/>
                <a:cs typeface="+mn-cs"/>
              </a:rPr>
              <a:t>The toolkit is split into three sections:</a:t>
            </a:r>
          </a:p>
          <a:p>
            <a:pPr marL="628650" lvl="1" indent="-171450">
              <a:buFont typeface="Courier New" panose="02070309020205020404" pitchFamily="49" charset="0"/>
              <a:buChar char="o"/>
            </a:pPr>
            <a:r>
              <a:rPr lang="en-NZ" sz="1200" b="1" kern="1200" dirty="0">
                <a:solidFill>
                  <a:schemeClr val="tx1"/>
                </a:solidFill>
                <a:effectLst/>
                <a:latin typeface="+mn-lt"/>
                <a:ea typeface="+mn-ea"/>
                <a:cs typeface="+mn-cs"/>
              </a:rPr>
              <a:t>LEARN</a:t>
            </a:r>
            <a:r>
              <a:rPr lang="en-NZ" sz="1200" kern="1200" dirty="0">
                <a:solidFill>
                  <a:schemeClr val="tx1"/>
                </a:solidFill>
                <a:effectLst/>
                <a:latin typeface="+mn-lt"/>
                <a:ea typeface="+mn-ea"/>
                <a:cs typeface="+mn-cs"/>
              </a:rPr>
              <a:t>: which are resources that help you gain an understanding of the Policy in a way that makes the most sense for you</a:t>
            </a:r>
          </a:p>
          <a:p>
            <a:pPr marL="628650" lvl="1" indent="-171450">
              <a:buFont typeface="Courier New" panose="02070309020205020404" pitchFamily="49" charset="0"/>
              <a:buChar char="o"/>
            </a:pPr>
            <a:r>
              <a:rPr lang="en-NZ" sz="1200" b="1" kern="1200" dirty="0">
                <a:solidFill>
                  <a:schemeClr val="tx1"/>
                </a:solidFill>
                <a:effectLst/>
                <a:latin typeface="+mn-lt"/>
                <a:ea typeface="+mn-ea"/>
                <a:cs typeface="+mn-cs"/>
              </a:rPr>
              <a:t>PLAN</a:t>
            </a:r>
            <a:r>
              <a:rPr lang="en-NZ" sz="1200" kern="1200" dirty="0">
                <a:solidFill>
                  <a:schemeClr val="tx1"/>
                </a:solidFill>
                <a:effectLst/>
                <a:latin typeface="+mn-lt"/>
                <a:ea typeface="+mn-ea"/>
                <a:cs typeface="+mn-cs"/>
              </a:rPr>
              <a:t>: which helps people plan for the use of the Policy in their organisations</a:t>
            </a:r>
          </a:p>
          <a:p>
            <a:pPr marL="628650" lvl="1" indent="-171450">
              <a:buFont typeface="Courier New" panose="02070309020205020404" pitchFamily="49" charset="0"/>
              <a:buChar char="o"/>
            </a:pPr>
            <a:r>
              <a:rPr lang="en-NZ" sz="1200" b="1" kern="1200" dirty="0">
                <a:solidFill>
                  <a:schemeClr val="tx1"/>
                </a:solidFill>
                <a:effectLst/>
                <a:latin typeface="+mn-lt"/>
                <a:ea typeface="+mn-ea"/>
                <a:cs typeface="+mn-cs"/>
              </a:rPr>
              <a:t>USE</a:t>
            </a:r>
            <a:r>
              <a:rPr lang="en-NZ" sz="1200" kern="1200" dirty="0">
                <a:solidFill>
                  <a:schemeClr val="tx1"/>
                </a:solidFill>
                <a:effectLst/>
                <a:latin typeface="+mn-lt"/>
                <a:ea typeface="+mn-ea"/>
                <a:cs typeface="+mn-cs"/>
              </a:rPr>
              <a:t>: which contains guidance on things to think about in the context of specific tasks, jobs, or roles.</a:t>
            </a:r>
          </a:p>
          <a:p>
            <a:pPr marL="171450" lvl="0" indent="-171450">
              <a:buFont typeface="Arial" panose="020B0604020202020204" pitchFamily="34" charset="0"/>
              <a:buChar char="•"/>
            </a:pPr>
            <a:r>
              <a:rPr lang="en-NZ" sz="1200" kern="1200" dirty="0">
                <a:solidFill>
                  <a:schemeClr val="tx1"/>
                </a:solidFill>
                <a:effectLst/>
                <a:latin typeface="+mn-lt"/>
                <a:ea typeface="+mn-ea"/>
                <a:cs typeface="+mn-cs"/>
              </a:rPr>
              <a:t>The Toolkit [will have] has videos, checklists, summaries of important information for people working in different roles, workshop material, case studies and examples</a:t>
            </a:r>
          </a:p>
          <a:p>
            <a:pPr marL="171450" lvl="0" indent="-171450">
              <a:buFont typeface="Arial" panose="020B0604020202020204" pitchFamily="34" charset="0"/>
              <a:buChar char="•"/>
            </a:pPr>
            <a:r>
              <a:rPr lang="en-NZ" sz="1200" kern="1200" dirty="0">
                <a:solidFill>
                  <a:schemeClr val="tx1"/>
                </a:solidFill>
                <a:effectLst/>
                <a:latin typeface="+mn-lt"/>
                <a:ea typeface="+mn-ea"/>
                <a:cs typeface="+mn-cs"/>
              </a:rPr>
              <a:t>The toolkit has information for the whole sector - from frontline workers to data scientists</a:t>
            </a:r>
          </a:p>
          <a:p>
            <a:pPr marL="171450" indent="-171450">
              <a:buFont typeface="Arial" panose="020B0604020202020204" pitchFamily="34" charset="0"/>
              <a:buChar char="•"/>
            </a:pPr>
            <a:r>
              <a:rPr lang="en-NZ" sz="1200" kern="1200" dirty="0">
                <a:solidFill>
                  <a:schemeClr val="tx1"/>
                </a:solidFill>
                <a:effectLst/>
                <a:latin typeface="+mn-lt"/>
                <a:ea typeface="+mn-ea"/>
                <a:cs typeface="+mn-cs"/>
              </a:rPr>
              <a:t>Different tools can be used at different stages in a process or service, such as developing your work programme, to policy or service design or research and evaluation, through to service delivery.</a:t>
            </a:r>
            <a:endParaRPr lang="en-NZ" dirty="0"/>
          </a:p>
        </p:txBody>
      </p:sp>
      <p:sp>
        <p:nvSpPr>
          <p:cNvPr id="4" name="Slide Number Placeholder 3"/>
          <p:cNvSpPr>
            <a:spLocks noGrp="1"/>
          </p:cNvSpPr>
          <p:nvPr>
            <p:ph type="sldNum" sz="quarter" idx="5"/>
          </p:nvPr>
        </p:nvSpPr>
        <p:spPr/>
        <p:txBody>
          <a:bodyPr/>
          <a:lstStyle/>
          <a:p>
            <a:fld id="{69155FBF-0667-4ED3-9C36-61FFBB9D5B7B}" type="slidenum">
              <a:rPr lang="en-NZ" smtClean="0"/>
              <a:t>15</a:t>
            </a:fld>
            <a:endParaRPr lang="en-NZ" dirty="0"/>
          </a:p>
        </p:txBody>
      </p:sp>
    </p:spTree>
    <p:extLst>
      <p:ext uri="{BB962C8B-B14F-4D97-AF65-F5344CB8AC3E}">
        <p14:creationId xmlns:p14="http://schemas.microsoft.com/office/powerpoint/2010/main" val="3750060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b="1" kern="1200" dirty="0">
                <a:solidFill>
                  <a:schemeClr val="tx1"/>
                </a:solidFill>
                <a:effectLst/>
                <a:latin typeface="+mn-lt"/>
                <a:ea typeface="+mn-ea"/>
                <a:cs typeface="+mn-cs"/>
              </a:rPr>
              <a:t>Quiz</a:t>
            </a:r>
          </a:p>
          <a:p>
            <a:pPr marL="171450" lvl="0" indent="-171450">
              <a:buFont typeface="Arial" panose="020B0604020202020204" pitchFamily="34" charset="0"/>
              <a:buChar char="•"/>
            </a:pPr>
            <a:r>
              <a:rPr lang="en-NZ" sz="1200" kern="1200" dirty="0">
                <a:solidFill>
                  <a:schemeClr val="tx1"/>
                </a:solidFill>
                <a:effectLst/>
                <a:latin typeface="+mn-lt"/>
                <a:ea typeface="+mn-ea"/>
                <a:cs typeface="+mn-cs"/>
              </a:rPr>
              <a:t>Will run through a short quiz to run through the key points of the policy </a:t>
            </a:r>
          </a:p>
          <a:p>
            <a:pPr marL="171450" lvl="0" indent="-171450">
              <a:buFont typeface="Arial" panose="020B0604020202020204" pitchFamily="34" charset="0"/>
              <a:buChar char="•"/>
            </a:pPr>
            <a:r>
              <a:rPr lang="en-NZ" sz="1200" kern="1200" dirty="0">
                <a:solidFill>
                  <a:schemeClr val="tx1"/>
                </a:solidFill>
                <a:effectLst/>
                <a:latin typeface="+mn-lt"/>
                <a:ea typeface="+mn-ea"/>
                <a:cs typeface="+mn-cs"/>
              </a:rPr>
              <a:t>You can say the answer or send it in </a:t>
            </a:r>
            <a:r>
              <a:rPr lang="en-NZ" sz="1200" b="1" kern="1200" dirty="0">
                <a:solidFill>
                  <a:schemeClr val="tx1"/>
                </a:solidFill>
                <a:effectLst/>
                <a:latin typeface="+mn-lt"/>
                <a:ea typeface="+mn-ea"/>
                <a:cs typeface="+mn-cs"/>
              </a:rPr>
              <a:t>Chat</a:t>
            </a:r>
            <a:r>
              <a:rPr lang="en-NZ" sz="1200" kern="1200" dirty="0">
                <a:solidFill>
                  <a:schemeClr val="tx1"/>
                </a:solidFill>
                <a:effectLst/>
                <a:latin typeface="+mn-lt"/>
                <a:ea typeface="+mn-ea"/>
                <a:cs typeface="+mn-cs"/>
              </a:rPr>
              <a:t> (if function available)  </a:t>
            </a:r>
          </a:p>
        </p:txBody>
      </p:sp>
      <p:sp>
        <p:nvSpPr>
          <p:cNvPr id="4" name="Slide Number Placeholder 3"/>
          <p:cNvSpPr>
            <a:spLocks noGrp="1"/>
          </p:cNvSpPr>
          <p:nvPr>
            <p:ph type="sldNum" sz="quarter" idx="5"/>
          </p:nvPr>
        </p:nvSpPr>
        <p:spPr/>
        <p:txBody>
          <a:bodyPr/>
          <a:lstStyle/>
          <a:p>
            <a:fld id="{69155FBF-0667-4ED3-9C36-61FFBB9D5B7B}" type="slidenum">
              <a:rPr lang="en-NZ" smtClean="0"/>
              <a:t>16</a:t>
            </a:fld>
            <a:endParaRPr lang="en-NZ" dirty="0"/>
          </a:p>
        </p:txBody>
      </p:sp>
    </p:spTree>
    <p:extLst>
      <p:ext uri="{BB962C8B-B14F-4D97-AF65-F5344CB8AC3E}">
        <p14:creationId xmlns:p14="http://schemas.microsoft.com/office/powerpoint/2010/main" val="33162021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69155FBF-0667-4ED3-9C36-61FFBB9D5B7B}" type="slidenum">
              <a:rPr lang="en-NZ" smtClean="0"/>
              <a:t>17</a:t>
            </a:fld>
            <a:endParaRPr lang="en-NZ" dirty="0"/>
          </a:p>
        </p:txBody>
      </p:sp>
    </p:spTree>
    <p:extLst>
      <p:ext uri="{BB962C8B-B14F-4D97-AF65-F5344CB8AC3E}">
        <p14:creationId xmlns:p14="http://schemas.microsoft.com/office/powerpoint/2010/main" val="6343103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dirty="0"/>
              <a:t>The correct answer is C.</a:t>
            </a:r>
          </a:p>
          <a:p>
            <a:endParaRPr lang="en-NZ" dirty="0"/>
          </a:p>
        </p:txBody>
      </p:sp>
      <p:sp>
        <p:nvSpPr>
          <p:cNvPr id="4" name="Slide Number Placeholder 3"/>
          <p:cNvSpPr>
            <a:spLocks noGrp="1"/>
          </p:cNvSpPr>
          <p:nvPr>
            <p:ph type="sldNum" sz="quarter" idx="5"/>
          </p:nvPr>
        </p:nvSpPr>
        <p:spPr/>
        <p:txBody>
          <a:bodyPr/>
          <a:lstStyle/>
          <a:p>
            <a:fld id="{69155FBF-0667-4ED3-9C36-61FFBB9D5B7B}" type="slidenum">
              <a:rPr lang="en-NZ" smtClean="0"/>
              <a:t>18</a:t>
            </a:fld>
            <a:endParaRPr lang="en-NZ" dirty="0"/>
          </a:p>
        </p:txBody>
      </p:sp>
    </p:spTree>
    <p:extLst>
      <p:ext uri="{BB962C8B-B14F-4D97-AF65-F5344CB8AC3E}">
        <p14:creationId xmlns:p14="http://schemas.microsoft.com/office/powerpoint/2010/main" val="301380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200" dirty="0">
                <a:latin typeface="Source Sans Pro" panose="020B0503030403020204" pitchFamily="34" charset="0"/>
                <a:ea typeface="Source Sans Pro" panose="020B0503030403020204" pitchFamily="34" charset="0"/>
              </a:rPr>
              <a:t>The underlying principles of Te Tiriti o Waitangi. </a:t>
            </a:r>
          </a:p>
          <a:p>
            <a:pPr algn="l"/>
            <a:r>
              <a:rPr lang="en-NZ" sz="1200" dirty="0">
                <a:latin typeface="Source Sans Pro" panose="020B0503030403020204" pitchFamily="34" charset="0"/>
                <a:ea typeface="Source Sans Pro" panose="020B0503030403020204" pitchFamily="34" charset="0"/>
              </a:rPr>
              <a:t>Partnership</a:t>
            </a:r>
          </a:p>
          <a:p>
            <a:pPr algn="l"/>
            <a:r>
              <a:rPr lang="en-NZ" sz="1200" dirty="0">
                <a:latin typeface="Source Sans Pro" panose="020B0503030403020204" pitchFamily="34" charset="0"/>
                <a:ea typeface="Source Sans Pro" panose="020B0503030403020204" pitchFamily="34" charset="0"/>
              </a:rPr>
              <a:t>Participation</a:t>
            </a:r>
          </a:p>
          <a:p>
            <a:pPr algn="l"/>
            <a:r>
              <a:rPr lang="en-NZ" sz="1200" dirty="0">
                <a:latin typeface="Source Sans Pro" panose="020B0503030403020204" pitchFamily="34" charset="0"/>
                <a:ea typeface="Source Sans Pro" panose="020B0503030403020204" pitchFamily="34" charset="0"/>
              </a:rPr>
              <a:t>Protection</a:t>
            </a:r>
          </a:p>
          <a:p>
            <a:pPr algn="l"/>
            <a:endParaRPr lang="en-NZ" sz="1200" dirty="0">
              <a:latin typeface="Source Sans Pro" panose="020B0503030403020204" pitchFamily="34" charset="0"/>
              <a:ea typeface="Source Sans Pro" panose="020B0503030403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dirty="0">
                <a:latin typeface="Source Sans Pro" panose="020B0503030403020204" pitchFamily="34" charset="0"/>
                <a:ea typeface="Source Sans Pro" panose="020B0503030403020204" pitchFamily="34" charset="0"/>
              </a:rPr>
              <a:t>The 4 Guidelines that make up the Policy along with the Principles. </a:t>
            </a:r>
          </a:p>
          <a:p>
            <a:pPr algn="l"/>
            <a:r>
              <a:rPr lang="en-NZ" sz="1200" dirty="0">
                <a:latin typeface="Source Sans Pro" panose="020B0503030403020204" pitchFamily="34" charset="0"/>
                <a:ea typeface="Source Sans Pro" panose="020B0503030403020204" pitchFamily="34" charset="0"/>
              </a:rPr>
              <a:t>Purpose Matters</a:t>
            </a:r>
          </a:p>
          <a:p>
            <a:pPr algn="l"/>
            <a:r>
              <a:rPr lang="en-NZ" sz="1200" dirty="0">
                <a:latin typeface="Source Sans Pro" panose="020B0503030403020204" pitchFamily="34" charset="0"/>
                <a:ea typeface="Source Sans Pro" panose="020B0503030403020204" pitchFamily="34" charset="0"/>
              </a:rPr>
              <a:t>Transparency and Choice</a:t>
            </a:r>
          </a:p>
          <a:p>
            <a:pPr algn="l"/>
            <a:r>
              <a:rPr lang="en-NZ" sz="1200" dirty="0">
                <a:latin typeface="Source Sans Pro" panose="020B0503030403020204" pitchFamily="34" charset="0"/>
                <a:ea typeface="Source Sans Pro" panose="020B0503030403020204" pitchFamily="34" charset="0"/>
              </a:rPr>
              <a:t>Access to Information </a:t>
            </a:r>
          </a:p>
          <a:p>
            <a:pPr algn="l"/>
            <a:r>
              <a:rPr lang="en-NZ" sz="1200" dirty="0">
                <a:latin typeface="Source Sans Pro" panose="020B0503030403020204" pitchFamily="34" charset="0"/>
                <a:ea typeface="Source Sans Pro" panose="020B0503030403020204" pitchFamily="34" charset="0"/>
              </a:rPr>
              <a:t>Sharing Value </a:t>
            </a:r>
          </a:p>
          <a:p>
            <a:pPr algn="l"/>
            <a:endParaRPr lang="en-NZ" sz="1200" dirty="0">
              <a:latin typeface="Source Sans Pro" panose="020B0503030403020204" pitchFamily="34" charset="0"/>
              <a:ea typeface="Source Sans Pro" panose="020B0503030403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dirty="0">
                <a:latin typeface="Source Sans Pro" panose="020B0503030403020204" pitchFamily="34" charset="0"/>
                <a:ea typeface="Source Sans Pro" panose="020B0503030403020204" pitchFamily="34" charset="0"/>
              </a:rPr>
              <a:t>The Māori Data Sovereignty Principles. </a:t>
            </a:r>
          </a:p>
          <a:p>
            <a:pPr algn="l"/>
            <a:r>
              <a:rPr lang="en-NZ" sz="1200" dirty="0">
                <a:latin typeface="Source Sans Pro" panose="020B0503030403020204" pitchFamily="34" charset="0"/>
                <a:ea typeface="Source Sans Pro" panose="020B0503030403020204" pitchFamily="34" charset="0"/>
              </a:rPr>
              <a:t>Rangatiratanga/Authority</a:t>
            </a:r>
          </a:p>
          <a:p>
            <a:pPr algn="l"/>
            <a:r>
              <a:rPr lang="en-NZ" sz="1200" dirty="0">
                <a:latin typeface="Source Sans Pro" panose="020B0503030403020204" pitchFamily="34" charset="0"/>
                <a:ea typeface="Source Sans Pro" panose="020B0503030403020204" pitchFamily="34" charset="0"/>
              </a:rPr>
              <a:t>Whakapapa/Relationships</a:t>
            </a:r>
          </a:p>
          <a:p>
            <a:pPr algn="l"/>
            <a:r>
              <a:rPr lang="en-NZ" sz="1200" dirty="0">
                <a:latin typeface="Source Sans Pro" panose="020B0503030403020204" pitchFamily="34" charset="0"/>
                <a:ea typeface="Source Sans Pro" panose="020B0503030403020204" pitchFamily="34" charset="0"/>
              </a:rPr>
              <a:t>Whanaungatanga/Obligations</a:t>
            </a:r>
          </a:p>
          <a:p>
            <a:pPr algn="l"/>
            <a:r>
              <a:rPr lang="en-NZ" sz="1200" dirty="0">
                <a:latin typeface="Source Sans Pro" panose="020B0503030403020204" pitchFamily="34" charset="0"/>
                <a:ea typeface="Source Sans Pro" panose="020B0503030403020204" pitchFamily="34" charset="0"/>
              </a:rPr>
              <a:t>Kotahitanga/Collective Benefit </a:t>
            </a:r>
          </a:p>
          <a:p>
            <a:pPr algn="l"/>
            <a:r>
              <a:rPr lang="en-NZ" sz="1200" dirty="0">
                <a:latin typeface="Source Sans Pro" panose="020B0503030403020204" pitchFamily="34" charset="0"/>
                <a:ea typeface="Source Sans Pro" panose="020B0503030403020204" pitchFamily="34" charset="0"/>
              </a:rPr>
              <a:t>Manaakitanga/Reciprocity</a:t>
            </a:r>
          </a:p>
          <a:p>
            <a:pPr algn="l"/>
            <a:r>
              <a:rPr lang="en-NZ" sz="1200" dirty="0">
                <a:latin typeface="Source Sans Pro" panose="020B0503030403020204" pitchFamily="34" charset="0"/>
                <a:ea typeface="Source Sans Pro" panose="020B0503030403020204" pitchFamily="34" charset="0"/>
              </a:rPr>
              <a:t>Kaitiakitanga/Guardianship</a:t>
            </a:r>
          </a:p>
          <a:p>
            <a:pPr algn="l"/>
            <a:endParaRPr lang="en-NZ" sz="1200" dirty="0">
              <a:latin typeface="Source Sans Pro" panose="020B0503030403020204" pitchFamily="34" charset="0"/>
              <a:ea typeface="Source Sans Pro" panose="020B0503030403020204" pitchFamily="34" charset="0"/>
            </a:endParaRPr>
          </a:p>
          <a:p>
            <a:pPr algn="l"/>
            <a:r>
              <a:rPr lang="en-NZ" sz="1200" dirty="0">
                <a:latin typeface="Source Sans Pro" panose="020B0503030403020204" pitchFamily="34" charset="0"/>
                <a:ea typeface="Source Sans Pro" panose="020B0503030403020204" pitchFamily="34" charset="0"/>
              </a:rPr>
              <a:t>The development of the DPUP principles took these into consideration.</a:t>
            </a:r>
          </a:p>
          <a:p>
            <a:pPr algn="l"/>
            <a:endParaRPr lang="en-NZ" sz="1200" dirty="0">
              <a:latin typeface="Source Sans Pro" panose="020B0503030403020204" pitchFamily="34" charset="0"/>
              <a:ea typeface="Source Sans Pro" panose="020B0503030403020204" pitchFamily="34" charset="0"/>
            </a:endParaRPr>
          </a:p>
          <a:p>
            <a:pPr algn="l"/>
            <a:r>
              <a:rPr lang="en-NZ" sz="1200" dirty="0">
                <a:latin typeface="Source Sans Pro" panose="020B0503030403020204" pitchFamily="34" charset="0"/>
                <a:ea typeface="Source Sans Pro" panose="020B0503030403020204" pitchFamily="34" charset="0"/>
              </a:rPr>
              <a:t>If you’d like to learn more about Māori Data Sovereignty go to </a:t>
            </a:r>
            <a:r>
              <a:rPr lang="en-NZ" sz="1200" dirty="0">
                <a:latin typeface="Source Sans Pro" panose="020B0503030403020204" pitchFamily="34" charset="0"/>
                <a:ea typeface="Source Sans Pro" panose="020B0503030403020204" pitchFamily="34" charset="0"/>
                <a:hlinkClick r:id="rId3"/>
              </a:rPr>
              <a:t>https://www.temanararaunga.maori.nz/</a:t>
            </a:r>
            <a:endParaRPr lang="en-NZ" sz="1200" dirty="0">
              <a:latin typeface="Source Sans Pro" panose="020B0503030403020204" pitchFamily="34" charset="0"/>
              <a:ea typeface="Source Sans Pro" panose="020B0503030403020204" pitchFamily="34" charset="0"/>
            </a:endParaRPr>
          </a:p>
          <a:p>
            <a:pPr algn="l"/>
            <a:endParaRPr lang="en-NZ" sz="1200" dirty="0">
              <a:latin typeface="Source Sans Pro" panose="020B0503030403020204" pitchFamily="34" charset="0"/>
              <a:ea typeface="Source Sans Pro" panose="020B0503030403020204" pitchFamily="34" charset="0"/>
            </a:endParaRPr>
          </a:p>
          <a:p>
            <a:pPr algn="l"/>
            <a:endParaRPr lang="en-NZ" sz="1200" dirty="0">
              <a:latin typeface="Source Sans Pro" panose="020B0503030403020204" pitchFamily="34" charset="0"/>
              <a:ea typeface="Source Sans Pro" panose="020B0503030403020204" pitchFamily="34" charset="0"/>
            </a:endParaRPr>
          </a:p>
          <a:p>
            <a:pPr algn="l"/>
            <a:endParaRPr lang="en-NZ" dirty="0"/>
          </a:p>
        </p:txBody>
      </p:sp>
      <p:sp>
        <p:nvSpPr>
          <p:cNvPr id="4" name="Slide Number Placeholder 3"/>
          <p:cNvSpPr>
            <a:spLocks noGrp="1"/>
          </p:cNvSpPr>
          <p:nvPr>
            <p:ph type="sldNum" sz="quarter" idx="5"/>
          </p:nvPr>
        </p:nvSpPr>
        <p:spPr/>
        <p:txBody>
          <a:bodyPr/>
          <a:lstStyle/>
          <a:p>
            <a:fld id="{69155FBF-0667-4ED3-9C36-61FFBB9D5B7B}" type="slidenum">
              <a:rPr lang="en-NZ" smtClean="0"/>
              <a:t>20</a:t>
            </a:fld>
            <a:endParaRPr lang="en-NZ" dirty="0"/>
          </a:p>
        </p:txBody>
      </p:sp>
    </p:spTree>
    <p:extLst>
      <p:ext uri="{BB962C8B-B14F-4D97-AF65-F5344CB8AC3E}">
        <p14:creationId xmlns:p14="http://schemas.microsoft.com/office/powerpoint/2010/main" val="3876963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b="1" kern="1200" dirty="0">
                <a:solidFill>
                  <a:schemeClr val="tx1"/>
                </a:solidFill>
                <a:effectLst/>
                <a:latin typeface="+mn-lt"/>
                <a:ea typeface="+mn-ea"/>
                <a:cs typeface="+mn-cs"/>
              </a:rPr>
              <a:t>Overview – Why DPUP?</a:t>
            </a:r>
          </a:p>
          <a:p>
            <a:r>
              <a:rPr lang="en-NZ" sz="1200" b="1" i="1" u="sng" kern="1200" dirty="0">
                <a:solidFill>
                  <a:schemeClr val="tx1"/>
                </a:solidFill>
                <a:effectLst/>
                <a:latin typeface="+mn-lt"/>
                <a:ea typeface="+mn-ea"/>
                <a:cs typeface="+mn-cs"/>
              </a:rPr>
              <a:t>In short (slide 2)</a:t>
            </a:r>
            <a:endParaRPr lang="en-NZ" sz="1200" b="1" i="1" kern="1200" dirty="0">
              <a:solidFill>
                <a:schemeClr val="tx1"/>
              </a:solidFill>
              <a:effectLst/>
              <a:latin typeface="+mn-lt"/>
              <a:ea typeface="+mn-ea"/>
              <a:cs typeface="+mn-cs"/>
            </a:endParaRPr>
          </a:p>
          <a:p>
            <a:r>
              <a:rPr lang="en-NZ" sz="1200" i="1" kern="1200" dirty="0">
                <a:solidFill>
                  <a:schemeClr val="tx1"/>
                </a:solidFill>
                <a:effectLst/>
                <a:latin typeface="+mn-lt"/>
                <a:ea typeface="+mn-ea"/>
                <a:cs typeface="+mn-cs"/>
              </a:rPr>
              <a:t>Check whether they have watched the </a:t>
            </a:r>
            <a:r>
              <a:rPr lang="en-NZ" sz="1200" i="1" u="sng" kern="1200" dirty="0">
                <a:solidFill>
                  <a:schemeClr val="tx1"/>
                </a:solidFill>
                <a:effectLst/>
                <a:latin typeface="+mn-lt"/>
                <a:ea typeface="+mn-ea"/>
                <a:cs typeface="+mn-cs"/>
                <a:hlinkClick r:id="rId3"/>
              </a:rPr>
              <a:t>video</a:t>
            </a:r>
            <a:r>
              <a:rPr lang="en-NZ" sz="1200" i="1" kern="1200" dirty="0">
                <a:solidFill>
                  <a:schemeClr val="tx1"/>
                </a:solidFill>
                <a:effectLst/>
                <a:latin typeface="+mn-lt"/>
                <a:ea typeface="+mn-ea"/>
                <a:cs typeface="+mn-cs"/>
              </a:rPr>
              <a:t> and if not and there is time, play the video then go through bullet points below.</a:t>
            </a:r>
            <a:endParaRPr lang="en-NZ"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NZ" sz="1200" kern="1200" dirty="0">
                <a:solidFill>
                  <a:schemeClr val="tx1"/>
                </a:solidFill>
                <a:effectLst/>
                <a:latin typeface="+mn-lt"/>
                <a:ea typeface="+mn-ea"/>
                <a:cs typeface="+mn-cs"/>
              </a:rPr>
              <a:t>The Policy was developed by the social sector, for the social sector for government as well as non-government organisations</a:t>
            </a:r>
          </a:p>
          <a:p>
            <a:pPr marL="171450" lvl="0" indent="-171450">
              <a:buFont typeface="Arial" panose="020B0604020202020204" pitchFamily="34" charset="0"/>
              <a:buChar char="•"/>
            </a:pPr>
            <a:r>
              <a:rPr lang="en-NZ" sz="1200" kern="1200" dirty="0">
                <a:solidFill>
                  <a:schemeClr val="tx1"/>
                </a:solidFill>
                <a:effectLst/>
                <a:latin typeface="+mn-lt"/>
                <a:ea typeface="+mn-ea"/>
                <a:cs typeface="+mn-cs"/>
              </a:rPr>
              <a:t>It’s relevant whenever we collect or use any kind of data or information from, or about, service users</a:t>
            </a:r>
          </a:p>
          <a:p>
            <a:pPr marL="171450" lvl="0" indent="-171450">
              <a:buFont typeface="Arial" panose="020B0604020202020204" pitchFamily="34" charset="0"/>
              <a:buChar char="•"/>
            </a:pPr>
            <a:r>
              <a:rPr lang="en-NZ" sz="1200" kern="1200" dirty="0">
                <a:solidFill>
                  <a:schemeClr val="tx1"/>
                </a:solidFill>
                <a:effectLst/>
                <a:latin typeface="+mn-lt"/>
                <a:ea typeface="+mn-ea"/>
                <a:cs typeface="+mn-cs"/>
              </a:rPr>
              <a:t>Recommendations go beyond the law, and are clear when they do so, and why</a:t>
            </a:r>
          </a:p>
          <a:p>
            <a:pPr marL="171450" lvl="0" indent="-171450">
              <a:buFont typeface="Arial" panose="020B0604020202020204" pitchFamily="34" charset="0"/>
              <a:buChar char="•"/>
            </a:pPr>
            <a:r>
              <a:rPr lang="en-NZ" sz="1200" kern="1200" dirty="0">
                <a:solidFill>
                  <a:schemeClr val="tx1"/>
                </a:solidFill>
                <a:effectLst/>
                <a:latin typeface="+mn-lt"/>
                <a:ea typeface="+mn-ea"/>
                <a:cs typeface="+mn-cs"/>
              </a:rPr>
              <a:t>It’s a guide for doing this in the most respectful, transparent and trustworthy way we can and in a way that makes sense in the context you’re operating within </a:t>
            </a:r>
          </a:p>
          <a:p>
            <a:pPr marL="171450" lvl="0" indent="-171450">
              <a:buFont typeface="Arial" panose="020B0604020202020204" pitchFamily="34" charset="0"/>
              <a:buChar char="•"/>
            </a:pPr>
            <a:r>
              <a:rPr lang="en-NZ" sz="1200" kern="1200" dirty="0">
                <a:solidFill>
                  <a:schemeClr val="tx1"/>
                </a:solidFill>
                <a:effectLst/>
                <a:latin typeface="+mn-lt"/>
                <a:ea typeface="+mn-ea"/>
                <a:cs typeface="+mn-cs"/>
              </a:rPr>
              <a:t>It’s focuses more on relationships, values and behaviours and less about prescriptive rules</a:t>
            </a:r>
          </a:p>
          <a:p>
            <a:pPr marL="171450" lvl="0" indent="-171450">
              <a:buFont typeface="Arial" panose="020B0604020202020204" pitchFamily="34" charset="0"/>
              <a:buChar char="•"/>
            </a:pPr>
            <a:r>
              <a:rPr lang="en-NZ" sz="1200" kern="1200" dirty="0">
                <a:solidFill>
                  <a:schemeClr val="tx1"/>
                </a:solidFill>
                <a:effectLst/>
                <a:latin typeface="+mn-lt"/>
                <a:ea typeface="+mn-ea"/>
                <a:cs typeface="+mn-cs"/>
              </a:rPr>
              <a:t>This workshop will explore these points in more detail. </a:t>
            </a:r>
          </a:p>
          <a:p>
            <a:endParaRPr lang="en-NZ" sz="1200" kern="1200" dirty="0">
              <a:solidFill>
                <a:schemeClr val="tx1"/>
              </a:solidFill>
              <a:effectLst/>
              <a:latin typeface="+mn-lt"/>
              <a:ea typeface="+mn-ea"/>
              <a:cs typeface="+mn-cs"/>
            </a:endParaRPr>
          </a:p>
          <a:p>
            <a:r>
              <a:rPr lang="en-NZ" sz="1200" b="1" kern="1200" dirty="0">
                <a:solidFill>
                  <a:schemeClr val="tx1"/>
                </a:solidFill>
                <a:effectLst/>
                <a:latin typeface="+mn-lt"/>
                <a:ea typeface="+mn-ea"/>
                <a:cs typeface="+mn-cs"/>
              </a:rPr>
              <a:t>Some key points to note:</a:t>
            </a:r>
          </a:p>
          <a:p>
            <a:pPr marL="171450" lvl="0" indent="-171450">
              <a:buFont typeface="Arial" panose="020B0604020202020204" pitchFamily="34" charset="0"/>
              <a:buChar char="•"/>
            </a:pPr>
            <a:r>
              <a:rPr lang="en-NZ" sz="1200" kern="1200" dirty="0">
                <a:solidFill>
                  <a:schemeClr val="tx1"/>
                </a:solidFill>
                <a:effectLst/>
                <a:latin typeface="+mn-lt"/>
                <a:ea typeface="+mn-ea"/>
                <a:cs typeface="+mn-cs"/>
              </a:rPr>
              <a:t>The Policy doesn’t suggest or advise anything that contradicts the Privacy Act, but does suggest things we should do beyond the Privacy Act to be as transparent, respectful and trustworthy as possible </a:t>
            </a:r>
          </a:p>
          <a:p>
            <a:pPr marL="171450" lvl="0" indent="-171450">
              <a:buFont typeface="Arial" panose="020B0604020202020204" pitchFamily="34" charset="0"/>
              <a:buChar char="•"/>
            </a:pPr>
            <a:r>
              <a:rPr lang="en-NZ" sz="1200" kern="1200" dirty="0">
                <a:solidFill>
                  <a:schemeClr val="tx1"/>
                </a:solidFill>
                <a:effectLst/>
                <a:latin typeface="+mn-lt"/>
                <a:ea typeface="+mn-ea"/>
                <a:cs typeface="+mn-cs"/>
              </a:rPr>
              <a:t>The Policy isn’t just for “data people” - information or data from, or about, service users can be used by all sorts of people in all sorts of roles, from making a referral to another service, to contract reporting or working on a new programme or policy. </a:t>
            </a:r>
          </a:p>
          <a:p>
            <a:endParaRPr lang="en-NZ" dirty="0"/>
          </a:p>
        </p:txBody>
      </p:sp>
      <p:sp>
        <p:nvSpPr>
          <p:cNvPr id="4" name="Slide Number Placeholder 3"/>
          <p:cNvSpPr>
            <a:spLocks noGrp="1"/>
          </p:cNvSpPr>
          <p:nvPr>
            <p:ph type="sldNum" sz="quarter" idx="5"/>
          </p:nvPr>
        </p:nvSpPr>
        <p:spPr/>
        <p:txBody>
          <a:bodyPr/>
          <a:lstStyle/>
          <a:p>
            <a:fld id="{69155FBF-0667-4ED3-9C36-61FFBB9D5B7B}" type="slidenum">
              <a:rPr lang="en-NZ" smtClean="0"/>
              <a:t>2</a:t>
            </a:fld>
            <a:endParaRPr lang="en-NZ" dirty="0"/>
          </a:p>
        </p:txBody>
      </p:sp>
    </p:spTree>
    <p:extLst>
      <p:ext uri="{BB962C8B-B14F-4D97-AF65-F5344CB8AC3E}">
        <p14:creationId xmlns:p14="http://schemas.microsoft.com/office/powerpoint/2010/main" val="40835253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b="1" kern="1200" dirty="0">
                <a:solidFill>
                  <a:schemeClr val="tx1"/>
                </a:solidFill>
                <a:effectLst/>
                <a:latin typeface="+mn-lt"/>
                <a:ea typeface="+mn-ea"/>
                <a:cs typeface="+mn-cs"/>
              </a:rPr>
              <a:t>Questions, where to go for more information and close</a:t>
            </a:r>
          </a:p>
          <a:p>
            <a:pPr marL="171450" lvl="0" indent="-171450">
              <a:buFont typeface="Arial" panose="020B0604020202020204" pitchFamily="34" charset="0"/>
              <a:buChar char="•"/>
            </a:pPr>
            <a:r>
              <a:rPr lang="en-NZ" sz="1200" kern="1200" dirty="0">
                <a:solidFill>
                  <a:schemeClr val="tx1"/>
                </a:solidFill>
                <a:effectLst/>
                <a:latin typeface="+mn-lt"/>
                <a:ea typeface="+mn-ea"/>
                <a:cs typeface="+mn-cs"/>
              </a:rPr>
              <a:t>Ask if the group has any remaining questions.</a:t>
            </a:r>
          </a:p>
          <a:p>
            <a:pPr marL="171450" lvl="0" indent="-171450">
              <a:buFont typeface="Arial" panose="020B0604020202020204" pitchFamily="34" charset="0"/>
              <a:buChar char="•"/>
            </a:pPr>
            <a:r>
              <a:rPr lang="en-NZ" sz="1200" kern="1200" dirty="0">
                <a:solidFill>
                  <a:schemeClr val="tx1"/>
                </a:solidFill>
                <a:effectLst/>
                <a:latin typeface="+mn-lt"/>
                <a:ea typeface="+mn-ea"/>
                <a:cs typeface="+mn-cs"/>
              </a:rPr>
              <a:t>Thank them all for attending and let them know where they can go to for more detail (digital.govt.nz/dpup).</a:t>
            </a:r>
          </a:p>
          <a:p>
            <a:pPr marL="171450" lvl="0" indent="-171450">
              <a:buFont typeface="Arial" panose="020B0604020202020204" pitchFamily="34" charset="0"/>
              <a:buChar char="•"/>
            </a:pPr>
            <a:r>
              <a:rPr lang="en-NZ" sz="1200" kern="1200" dirty="0">
                <a:solidFill>
                  <a:schemeClr val="tx1"/>
                </a:solidFill>
                <a:effectLst/>
                <a:latin typeface="+mn-lt"/>
                <a:ea typeface="+mn-ea"/>
                <a:cs typeface="+mn-cs"/>
              </a:rPr>
              <a:t>Encourage participants to talk to others about what they learnt and how they might apply it in their day-to-day lives — both personally and professionally.</a:t>
            </a:r>
            <a:endParaRPr lang="en-NZ" dirty="0"/>
          </a:p>
        </p:txBody>
      </p:sp>
      <p:sp>
        <p:nvSpPr>
          <p:cNvPr id="4" name="Slide Number Placeholder 3"/>
          <p:cNvSpPr>
            <a:spLocks noGrp="1"/>
          </p:cNvSpPr>
          <p:nvPr>
            <p:ph type="sldNum" sz="quarter" idx="5"/>
          </p:nvPr>
        </p:nvSpPr>
        <p:spPr/>
        <p:txBody>
          <a:bodyPr/>
          <a:lstStyle/>
          <a:p>
            <a:fld id="{69155FBF-0667-4ED3-9C36-61FFBB9D5B7B}" type="slidenum">
              <a:rPr lang="en-NZ" smtClean="0"/>
              <a:t>29</a:t>
            </a:fld>
            <a:endParaRPr lang="en-NZ" dirty="0"/>
          </a:p>
        </p:txBody>
      </p:sp>
    </p:spTree>
    <p:extLst>
      <p:ext uri="{BB962C8B-B14F-4D97-AF65-F5344CB8AC3E}">
        <p14:creationId xmlns:p14="http://schemas.microsoft.com/office/powerpoint/2010/main" val="2757649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b="1" i="1" u="sng" kern="1200" dirty="0">
                <a:solidFill>
                  <a:schemeClr val="tx1"/>
                </a:solidFill>
                <a:effectLst/>
                <a:latin typeface="+mn-lt"/>
                <a:ea typeface="+mn-ea"/>
                <a:cs typeface="+mn-cs"/>
              </a:rPr>
              <a:t>The Power of Data (slide 3)</a:t>
            </a:r>
            <a:endParaRPr lang="en-NZ" sz="1200" b="1" i="1" kern="1200" dirty="0">
              <a:solidFill>
                <a:schemeClr val="tx1"/>
              </a:solidFill>
              <a:effectLst/>
              <a:latin typeface="+mn-lt"/>
              <a:ea typeface="+mn-ea"/>
              <a:cs typeface="+mn-cs"/>
            </a:endParaRPr>
          </a:p>
          <a:p>
            <a:r>
              <a:rPr lang="en-NZ" sz="1200" i="1" kern="1200" dirty="0">
                <a:solidFill>
                  <a:srgbClr val="FF0000"/>
                </a:solidFill>
                <a:effectLst/>
                <a:latin typeface="+mn-lt"/>
                <a:ea typeface="+mn-ea"/>
                <a:cs typeface="+mn-cs"/>
              </a:rPr>
              <a:t>Think about a time either professionally or personally when you have been asked for your information and felt uncomfortable about this.  Can you remember if you were provided with the ‘why’ it was needed and what would be done with it?  Ask a couple of people to share. </a:t>
            </a:r>
            <a:endParaRPr lang="en-NZ" sz="1200" kern="1200" dirty="0">
              <a:solidFill>
                <a:srgbClr val="FF0000"/>
              </a:solidFill>
              <a:effectLst/>
              <a:latin typeface="+mn-lt"/>
              <a:ea typeface="+mn-ea"/>
              <a:cs typeface="+mn-cs"/>
            </a:endParaRPr>
          </a:p>
          <a:p>
            <a:endParaRPr lang="en-NZ" sz="1200" kern="1200" dirty="0">
              <a:solidFill>
                <a:schemeClr val="tx1"/>
              </a:solidFill>
              <a:effectLst/>
              <a:latin typeface="+mn-lt"/>
              <a:ea typeface="+mn-ea"/>
              <a:cs typeface="+mn-cs"/>
            </a:endParaRPr>
          </a:p>
          <a:p>
            <a:r>
              <a:rPr lang="en-NZ" sz="1200" kern="1200" dirty="0">
                <a:solidFill>
                  <a:schemeClr val="tx1"/>
                </a:solidFill>
                <a:effectLst/>
                <a:latin typeface="+mn-lt"/>
                <a:ea typeface="+mn-ea"/>
                <a:cs typeface="+mn-cs"/>
              </a:rPr>
              <a:t>Data and information can be powerful because it can:</a:t>
            </a:r>
          </a:p>
          <a:p>
            <a:pPr marL="171450" lvl="0" indent="-171450">
              <a:buFont typeface="Arial" panose="020B0604020202020204" pitchFamily="34" charset="0"/>
              <a:buChar char="•"/>
            </a:pPr>
            <a:r>
              <a:rPr lang="en-NZ" sz="1200" kern="1200" dirty="0">
                <a:solidFill>
                  <a:schemeClr val="tx1"/>
                </a:solidFill>
                <a:effectLst/>
                <a:latin typeface="+mn-lt"/>
                <a:ea typeface="+mn-ea"/>
                <a:cs typeface="+mn-cs"/>
              </a:rPr>
              <a:t>determine if someone receives a service or not </a:t>
            </a:r>
          </a:p>
          <a:p>
            <a:pPr marL="171450" lvl="0" indent="-171450">
              <a:buFont typeface="Arial" panose="020B0604020202020204" pitchFamily="34" charset="0"/>
              <a:buChar char="•"/>
            </a:pPr>
            <a:r>
              <a:rPr lang="en-NZ" sz="1200" kern="1200" dirty="0">
                <a:solidFill>
                  <a:schemeClr val="tx1"/>
                </a:solidFill>
                <a:effectLst/>
                <a:latin typeface="+mn-lt"/>
                <a:ea typeface="+mn-ea"/>
                <a:cs typeface="+mn-cs"/>
              </a:rPr>
              <a:t>help shape government policy and funding</a:t>
            </a:r>
          </a:p>
          <a:p>
            <a:pPr marL="171450" lvl="0" indent="-171450">
              <a:buFont typeface="Arial" panose="020B0604020202020204" pitchFamily="34" charset="0"/>
              <a:buChar char="•"/>
            </a:pPr>
            <a:r>
              <a:rPr lang="en-NZ" sz="1200" kern="1200" dirty="0">
                <a:solidFill>
                  <a:schemeClr val="tx1"/>
                </a:solidFill>
                <a:effectLst/>
                <a:latin typeface="+mn-lt"/>
                <a:ea typeface="+mn-ea"/>
                <a:cs typeface="+mn-cs"/>
              </a:rPr>
              <a:t>inform research into what the circumstances are for service users and communities, i.e. their needs, resilience, experiences </a:t>
            </a:r>
          </a:p>
          <a:p>
            <a:pPr marL="171450" lvl="0" indent="-171450">
              <a:buFont typeface="Arial" panose="020B0604020202020204" pitchFamily="34" charset="0"/>
              <a:buChar char="•"/>
            </a:pPr>
            <a:r>
              <a:rPr lang="en-NZ" sz="1200" kern="1200" dirty="0">
                <a:solidFill>
                  <a:schemeClr val="tx1"/>
                </a:solidFill>
                <a:effectLst/>
                <a:latin typeface="+mn-lt"/>
                <a:ea typeface="+mn-ea"/>
                <a:cs typeface="+mn-cs"/>
              </a:rPr>
              <a:t>influence the creation of new services or programmes</a:t>
            </a:r>
          </a:p>
          <a:p>
            <a:pPr marL="171450" lvl="0" indent="-171450">
              <a:buFont typeface="Arial" panose="020B0604020202020204" pitchFamily="34" charset="0"/>
              <a:buChar char="•"/>
            </a:pPr>
            <a:r>
              <a:rPr lang="en-NZ" sz="1200" kern="1200" dirty="0">
                <a:solidFill>
                  <a:schemeClr val="tx1"/>
                </a:solidFill>
                <a:effectLst/>
                <a:latin typeface="+mn-lt"/>
                <a:ea typeface="+mn-ea"/>
                <a:cs typeface="+mn-cs"/>
              </a:rPr>
              <a:t>tell a very sensitive, personal and emotional story of someone, or a groups experience.</a:t>
            </a:r>
          </a:p>
          <a:p>
            <a:pPr marL="0" lvl="0" indent="0">
              <a:buFont typeface="Arial" panose="020B0604020202020204" pitchFamily="34" charset="0"/>
              <a:buNone/>
            </a:pPr>
            <a:endParaRPr lang="en-NZ" sz="1200" kern="1200" dirty="0">
              <a:solidFill>
                <a:schemeClr val="tx1"/>
              </a:solidFill>
              <a:effectLst/>
              <a:latin typeface="+mn-lt"/>
              <a:ea typeface="+mn-ea"/>
              <a:cs typeface="+mn-cs"/>
            </a:endParaRPr>
          </a:p>
          <a:p>
            <a:pPr marL="0" lvl="0" indent="0">
              <a:buFont typeface="Arial" panose="020B0604020202020204" pitchFamily="34" charset="0"/>
              <a:buNone/>
            </a:pPr>
            <a:r>
              <a:rPr lang="en-NZ" sz="1200" kern="1200" dirty="0">
                <a:solidFill>
                  <a:schemeClr val="tx1"/>
                </a:solidFill>
                <a:effectLst/>
                <a:latin typeface="+mn-lt"/>
                <a:ea typeface="+mn-ea"/>
                <a:cs typeface="+mn-cs"/>
              </a:rPr>
              <a:t>When we talk about data and information – think inclusively.  Data can be </a:t>
            </a:r>
            <a:r>
              <a:rPr lang="en-NZ" sz="1200" b="1" kern="1200" dirty="0">
                <a:solidFill>
                  <a:schemeClr val="tx1"/>
                </a:solidFill>
                <a:effectLst/>
                <a:latin typeface="+mn-lt"/>
                <a:ea typeface="+mn-ea"/>
                <a:cs typeface="+mn-cs"/>
              </a:rPr>
              <a:t>numbers</a:t>
            </a:r>
            <a:r>
              <a:rPr lang="en-NZ" sz="1200" kern="1200" dirty="0">
                <a:solidFill>
                  <a:schemeClr val="tx1"/>
                </a:solidFill>
                <a:effectLst/>
                <a:latin typeface="+mn-lt"/>
                <a:ea typeface="+mn-ea"/>
                <a:cs typeface="+mn-cs"/>
              </a:rPr>
              <a:t>, </a:t>
            </a:r>
            <a:r>
              <a:rPr lang="en-NZ" sz="1200" b="1" kern="1200" dirty="0">
                <a:solidFill>
                  <a:schemeClr val="tx1"/>
                </a:solidFill>
                <a:effectLst/>
                <a:latin typeface="+mn-lt"/>
                <a:ea typeface="+mn-ea"/>
                <a:cs typeface="+mn-cs"/>
              </a:rPr>
              <a:t>stories</a:t>
            </a:r>
            <a:r>
              <a:rPr lang="en-NZ" sz="1200" kern="1200" dirty="0">
                <a:solidFill>
                  <a:schemeClr val="tx1"/>
                </a:solidFill>
                <a:effectLst/>
                <a:latin typeface="+mn-lt"/>
                <a:ea typeface="+mn-ea"/>
                <a:cs typeface="+mn-cs"/>
              </a:rPr>
              <a:t>, </a:t>
            </a:r>
            <a:r>
              <a:rPr lang="en-NZ" sz="1200" b="1" kern="1200" dirty="0">
                <a:solidFill>
                  <a:schemeClr val="tx1"/>
                </a:solidFill>
                <a:effectLst/>
                <a:latin typeface="+mn-lt"/>
                <a:ea typeface="+mn-ea"/>
                <a:cs typeface="+mn-cs"/>
              </a:rPr>
              <a:t>experiences</a:t>
            </a:r>
            <a:r>
              <a:rPr lang="en-NZ" sz="1200" kern="1200" dirty="0">
                <a:solidFill>
                  <a:schemeClr val="tx1"/>
                </a:solidFill>
                <a:effectLst/>
                <a:latin typeface="+mn-lt"/>
                <a:ea typeface="+mn-ea"/>
                <a:cs typeface="+mn-cs"/>
              </a:rPr>
              <a:t> and can be from or about the people we serve. </a:t>
            </a:r>
          </a:p>
          <a:p>
            <a:endParaRPr lang="en-NZ" sz="1200" kern="1200" dirty="0">
              <a:solidFill>
                <a:schemeClr val="tx1"/>
              </a:solidFill>
              <a:effectLst/>
              <a:latin typeface="+mn-lt"/>
              <a:ea typeface="+mn-ea"/>
              <a:cs typeface="+mn-cs"/>
            </a:endParaRPr>
          </a:p>
          <a:p>
            <a:r>
              <a:rPr lang="en-NZ" sz="1200" kern="1200" dirty="0">
                <a:solidFill>
                  <a:schemeClr val="tx1"/>
                </a:solidFill>
                <a:effectLst/>
                <a:latin typeface="+mn-lt"/>
                <a:ea typeface="+mn-ea"/>
                <a:cs typeface="+mn-cs"/>
              </a:rPr>
              <a:t>As with any power, if data and information are misused, misunderstood or not cared for, it has the potential to create harmful consequences for the people it is about. Because data can be powerful, we have a responsibility to be responsible, respectful, and transparent.</a:t>
            </a:r>
          </a:p>
          <a:p>
            <a:endParaRPr lang="en-NZ"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69155FBF-0667-4ED3-9C36-61FFBB9D5B7B}" type="slidenum">
              <a:rPr lang="en-NZ" smtClean="0"/>
              <a:t>3</a:t>
            </a:fld>
            <a:endParaRPr lang="en-NZ" dirty="0"/>
          </a:p>
        </p:txBody>
      </p:sp>
    </p:spTree>
    <p:extLst>
      <p:ext uri="{BB962C8B-B14F-4D97-AF65-F5344CB8AC3E}">
        <p14:creationId xmlns:p14="http://schemas.microsoft.com/office/powerpoint/2010/main" val="41028714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b="1" i="1" u="sng" kern="1200" dirty="0">
                <a:solidFill>
                  <a:schemeClr val="tx1"/>
                </a:solidFill>
                <a:effectLst/>
                <a:latin typeface="+mn-lt"/>
                <a:ea typeface="+mn-ea"/>
                <a:cs typeface="+mn-cs"/>
              </a:rPr>
              <a:t>It all starts with “why” (slide 4)</a:t>
            </a:r>
            <a:endParaRPr lang="en-NZ" sz="1200" b="1" i="1" kern="1200" dirty="0">
              <a:solidFill>
                <a:schemeClr val="tx1"/>
              </a:solidFill>
              <a:effectLst/>
              <a:latin typeface="+mn-lt"/>
              <a:ea typeface="+mn-ea"/>
              <a:cs typeface="+mn-cs"/>
            </a:endParaRPr>
          </a:p>
          <a:p>
            <a:r>
              <a:rPr lang="en-NZ" sz="1200" kern="1200" dirty="0">
                <a:solidFill>
                  <a:schemeClr val="tx1"/>
                </a:solidFill>
                <a:effectLst/>
                <a:latin typeface="+mn-lt"/>
                <a:ea typeface="+mn-ea"/>
                <a:cs typeface="+mn-cs"/>
              </a:rPr>
              <a:t>Why should you learn about DPUP?</a:t>
            </a:r>
          </a:p>
          <a:p>
            <a:pPr marL="171450" lvl="0" indent="-171450">
              <a:buFont typeface="Arial" panose="020B0604020202020204" pitchFamily="34" charset="0"/>
              <a:buChar char="•"/>
            </a:pPr>
            <a:r>
              <a:rPr lang="en-NZ" sz="1200" kern="1200" dirty="0">
                <a:solidFill>
                  <a:schemeClr val="tx1"/>
                </a:solidFill>
                <a:effectLst/>
                <a:latin typeface="+mn-lt"/>
                <a:ea typeface="+mn-ea"/>
                <a:cs typeface="+mn-cs"/>
              </a:rPr>
              <a:t>Because the public services is about people (</a:t>
            </a:r>
            <a:r>
              <a:rPr lang="en-NZ" sz="1200" b="1" kern="1200" dirty="0">
                <a:solidFill>
                  <a:schemeClr val="tx1"/>
                </a:solidFill>
                <a:effectLst/>
                <a:latin typeface="+mn-lt"/>
                <a:ea typeface="+mn-ea"/>
                <a:cs typeface="+mn-cs"/>
              </a:rPr>
              <a:t>He tāngata</a:t>
            </a:r>
            <a:r>
              <a:rPr lang="en-NZ" sz="1200" kern="1200" dirty="0">
                <a:solidFill>
                  <a:schemeClr val="tx1"/>
                </a:solidFill>
                <a:effectLst/>
                <a:latin typeface="+mn-lt"/>
                <a:ea typeface="+mn-ea"/>
                <a:cs typeface="+mn-cs"/>
              </a:rPr>
              <a:t>)</a:t>
            </a:r>
          </a:p>
          <a:p>
            <a:pPr marL="171450" lvl="0" indent="-171450">
              <a:buFont typeface="Arial" panose="020B0604020202020204" pitchFamily="34" charset="0"/>
              <a:buChar char="•"/>
            </a:pPr>
            <a:r>
              <a:rPr lang="en-NZ" sz="1200" kern="1200" dirty="0">
                <a:solidFill>
                  <a:schemeClr val="tx1"/>
                </a:solidFill>
                <a:effectLst/>
                <a:latin typeface="+mn-lt"/>
                <a:ea typeface="+mn-ea"/>
                <a:cs typeface="+mn-cs"/>
              </a:rPr>
              <a:t>Because data and information is powerful.</a:t>
            </a:r>
          </a:p>
          <a:p>
            <a:endParaRPr lang="en-NZ" sz="1200" kern="1200" dirty="0">
              <a:solidFill>
                <a:schemeClr val="tx1"/>
              </a:solidFill>
              <a:effectLst/>
              <a:latin typeface="+mn-lt"/>
              <a:ea typeface="+mn-ea"/>
              <a:cs typeface="+mn-cs"/>
            </a:endParaRPr>
          </a:p>
          <a:p>
            <a:r>
              <a:rPr lang="en-NZ" sz="1200" kern="1200" dirty="0">
                <a:solidFill>
                  <a:schemeClr val="tx1"/>
                </a:solidFill>
                <a:effectLst/>
                <a:latin typeface="+mn-lt"/>
                <a:ea typeface="+mn-ea"/>
                <a:cs typeface="+mn-cs"/>
              </a:rPr>
              <a:t>The Policy will help you:</a:t>
            </a:r>
          </a:p>
          <a:p>
            <a:pPr marL="171450" lvl="0" indent="-171450">
              <a:buFont typeface="Arial" panose="020B0604020202020204" pitchFamily="34" charset="0"/>
              <a:buChar char="•"/>
            </a:pPr>
            <a:r>
              <a:rPr lang="en-NZ" sz="1200" kern="1200" dirty="0">
                <a:solidFill>
                  <a:schemeClr val="tx1"/>
                </a:solidFill>
                <a:effectLst/>
                <a:latin typeface="+mn-lt"/>
                <a:ea typeface="+mn-ea"/>
                <a:cs typeface="+mn-cs"/>
              </a:rPr>
              <a:t>use data and information in the most </a:t>
            </a:r>
            <a:r>
              <a:rPr lang="en-NZ" sz="1200" b="1" kern="1200" dirty="0">
                <a:solidFill>
                  <a:schemeClr val="tx1"/>
                </a:solidFill>
                <a:effectLst/>
                <a:latin typeface="+mn-lt"/>
                <a:ea typeface="+mn-ea"/>
                <a:cs typeface="+mn-cs"/>
              </a:rPr>
              <a:t>respectful</a:t>
            </a:r>
            <a:r>
              <a:rPr lang="en-NZ" sz="1200" kern="1200" dirty="0">
                <a:solidFill>
                  <a:schemeClr val="tx1"/>
                </a:solidFill>
                <a:effectLst/>
                <a:latin typeface="+mn-lt"/>
                <a:ea typeface="+mn-ea"/>
                <a:cs typeface="+mn-cs"/>
              </a:rPr>
              <a:t>, </a:t>
            </a:r>
            <a:r>
              <a:rPr lang="en-NZ" sz="1200" b="1" kern="1200" dirty="0">
                <a:solidFill>
                  <a:schemeClr val="tx1"/>
                </a:solidFill>
                <a:effectLst/>
                <a:latin typeface="+mn-lt"/>
                <a:ea typeface="+mn-ea"/>
                <a:cs typeface="+mn-cs"/>
              </a:rPr>
              <a:t>transparent</a:t>
            </a:r>
            <a:r>
              <a:rPr lang="en-NZ" sz="1200" kern="1200" dirty="0">
                <a:solidFill>
                  <a:schemeClr val="tx1"/>
                </a:solidFill>
                <a:effectLst/>
                <a:latin typeface="+mn-lt"/>
                <a:ea typeface="+mn-ea"/>
                <a:cs typeface="+mn-cs"/>
              </a:rPr>
              <a:t> and </a:t>
            </a:r>
            <a:r>
              <a:rPr lang="en-NZ" sz="1200" b="1" kern="1200" dirty="0">
                <a:solidFill>
                  <a:schemeClr val="tx1"/>
                </a:solidFill>
                <a:effectLst/>
                <a:latin typeface="+mn-lt"/>
                <a:ea typeface="+mn-ea"/>
                <a:cs typeface="+mn-cs"/>
              </a:rPr>
              <a:t>trustworthy</a:t>
            </a:r>
            <a:r>
              <a:rPr lang="en-NZ" sz="1200" kern="1200" dirty="0">
                <a:solidFill>
                  <a:schemeClr val="tx1"/>
                </a:solidFill>
                <a:effectLst/>
                <a:latin typeface="+mn-lt"/>
                <a:ea typeface="+mn-ea"/>
                <a:cs typeface="+mn-cs"/>
              </a:rPr>
              <a:t> way</a:t>
            </a:r>
          </a:p>
          <a:p>
            <a:pPr marL="171450" lvl="0" indent="-171450">
              <a:buFont typeface="Arial" panose="020B0604020202020204" pitchFamily="34" charset="0"/>
              <a:buChar char="•"/>
            </a:pPr>
            <a:r>
              <a:rPr lang="en-NZ" sz="1200" kern="1200" dirty="0">
                <a:solidFill>
                  <a:schemeClr val="tx1"/>
                </a:solidFill>
                <a:effectLst/>
                <a:latin typeface="+mn-lt"/>
                <a:ea typeface="+mn-ea"/>
                <a:cs typeface="+mn-cs"/>
              </a:rPr>
              <a:t>use it to </a:t>
            </a:r>
            <a:r>
              <a:rPr lang="en-NZ" sz="1200" b="1" kern="1200" dirty="0">
                <a:solidFill>
                  <a:schemeClr val="tx1"/>
                </a:solidFill>
                <a:effectLst/>
                <a:latin typeface="+mn-lt"/>
                <a:ea typeface="+mn-ea"/>
                <a:cs typeface="+mn-cs"/>
              </a:rPr>
              <a:t>grow the knowledge </a:t>
            </a:r>
            <a:r>
              <a:rPr lang="en-NZ" sz="1200" kern="1200" dirty="0">
                <a:solidFill>
                  <a:schemeClr val="tx1"/>
                </a:solidFill>
                <a:effectLst/>
                <a:latin typeface="+mn-lt"/>
                <a:ea typeface="+mn-ea"/>
                <a:cs typeface="+mn-cs"/>
              </a:rPr>
              <a:t>of the sector about how best to support New Zealanders wellbeing</a:t>
            </a:r>
          </a:p>
          <a:p>
            <a:pPr marL="171450" lvl="0" indent="-171450">
              <a:buFont typeface="Arial" panose="020B0604020202020204" pitchFamily="34" charset="0"/>
              <a:buChar char="•"/>
            </a:pPr>
            <a:r>
              <a:rPr lang="en-NZ" sz="1200" kern="1200" dirty="0">
                <a:solidFill>
                  <a:schemeClr val="tx1"/>
                </a:solidFill>
                <a:effectLst/>
                <a:latin typeface="+mn-lt"/>
                <a:ea typeface="+mn-ea"/>
                <a:cs typeface="+mn-cs"/>
              </a:rPr>
              <a:t>build </a:t>
            </a:r>
            <a:r>
              <a:rPr lang="en-NZ" sz="1200" b="1" kern="1200" dirty="0">
                <a:solidFill>
                  <a:schemeClr val="tx1"/>
                </a:solidFill>
                <a:effectLst/>
                <a:latin typeface="+mn-lt"/>
                <a:ea typeface="+mn-ea"/>
                <a:cs typeface="+mn-cs"/>
              </a:rPr>
              <a:t>trust with service users </a:t>
            </a:r>
            <a:r>
              <a:rPr lang="en-NZ" sz="1200" kern="1200" dirty="0">
                <a:solidFill>
                  <a:schemeClr val="tx1"/>
                </a:solidFill>
                <a:effectLst/>
                <a:latin typeface="+mn-lt"/>
                <a:ea typeface="+mn-ea"/>
                <a:cs typeface="+mn-cs"/>
              </a:rPr>
              <a:t>in how you care for their information.</a:t>
            </a:r>
          </a:p>
          <a:p>
            <a:pPr marL="0" indent="0">
              <a:buFontTx/>
              <a:buNone/>
            </a:pPr>
            <a:endParaRPr lang="en-NZ" i="0" dirty="0"/>
          </a:p>
        </p:txBody>
      </p:sp>
      <p:sp>
        <p:nvSpPr>
          <p:cNvPr id="4" name="Slide Number Placeholder 3"/>
          <p:cNvSpPr>
            <a:spLocks noGrp="1"/>
          </p:cNvSpPr>
          <p:nvPr>
            <p:ph type="sldNum" sz="quarter" idx="5"/>
          </p:nvPr>
        </p:nvSpPr>
        <p:spPr/>
        <p:txBody>
          <a:bodyPr/>
          <a:lstStyle/>
          <a:p>
            <a:fld id="{69155FBF-0667-4ED3-9C36-61FFBB9D5B7B}" type="slidenum">
              <a:rPr lang="en-NZ" smtClean="0"/>
              <a:t>4</a:t>
            </a:fld>
            <a:endParaRPr lang="en-NZ" dirty="0"/>
          </a:p>
        </p:txBody>
      </p:sp>
    </p:spTree>
    <p:extLst>
      <p:ext uri="{BB962C8B-B14F-4D97-AF65-F5344CB8AC3E}">
        <p14:creationId xmlns:p14="http://schemas.microsoft.com/office/powerpoint/2010/main" val="34829179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b="1" kern="1200" dirty="0">
                <a:solidFill>
                  <a:schemeClr val="tx1"/>
                </a:solidFill>
                <a:effectLst/>
                <a:latin typeface="+mn-lt"/>
                <a:ea typeface="+mn-ea"/>
                <a:cs typeface="+mn-cs"/>
              </a:rPr>
              <a:t>The journey – timeline, engagement and policy development</a:t>
            </a:r>
          </a:p>
          <a:p>
            <a:r>
              <a:rPr lang="en-NZ" sz="1200" b="1" i="1" u="sng" kern="1200" dirty="0">
                <a:solidFill>
                  <a:schemeClr val="tx1"/>
                </a:solidFill>
                <a:effectLst/>
                <a:latin typeface="+mn-lt"/>
                <a:ea typeface="+mn-ea"/>
                <a:cs typeface="+mn-cs"/>
              </a:rPr>
              <a:t>The Journey (slide 5)</a:t>
            </a:r>
            <a:endParaRPr lang="en-NZ" sz="1200" b="1" i="1" kern="1200" dirty="0">
              <a:solidFill>
                <a:schemeClr val="tx1"/>
              </a:solidFill>
              <a:effectLst/>
              <a:latin typeface="+mn-lt"/>
              <a:ea typeface="+mn-ea"/>
              <a:cs typeface="+mn-cs"/>
            </a:endParaRPr>
          </a:p>
          <a:p>
            <a:r>
              <a:rPr lang="en-NZ" sz="1200" kern="1200" dirty="0">
                <a:solidFill>
                  <a:schemeClr val="tx1"/>
                </a:solidFill>
                <a:effectLst/>
                <a:latin typeface="+mn-lt"/>
                <a:ea typeface="+mn-ea"/>
                <a:cs typeface="+mn-cs"/>
              </a:rPr>
              <a:t>It’s important to understand how the Policy came about because that had a big influence on what it finally looked like.  </a:t>
            </a:r>
          </a:p>
          <a:p>
            <a:endParaRPr lang="en-NZ" sz="1200" kern="1200" dirty="0">
              <a:solidFill>
                <a:schemeClr val="tx1"/>
              </a:solidFill>
              <a:effectLst/>
              <a:latin typeface="+mn-lt"/>
              <a:ea typeface="+mn-ea"/>
              <a:cs typeface="+mn-cs"/>
            </a:endParaRPr>
          </a:p>
          <a:p>
            <a:r>
              <a:rPr lang="en-NZ" sz="1200" kern="1200" dirty="0">
                <a:solidFill>
                  <a:schemeClr val="tx1"/>
                </a:solidFill>
                <a:effectLst/>
                <a:latin typeface="+mn-lt"/>
                <a:ea typeface="+mn-ea"/>
                <a:cs typeface="+mn-cs"/>
              </a:rPr>
              <a:t>Before DPUP was developed, there was some guidance and law around the collection and use of people’s data and information that had relevance to the social sector. For example: </a:t>
            </a:r>
          </a:p>
          <a:p>
            <a:pPr marL="171450" lvl="0" indent="-171450">
              <a:buFont typeface="Arial" panose="020B0604020202020204" pitchFamily="34" charset="0"/>
              <a:buChar char="•"/>
            </a:pPr>
            <a:r>
              <a:rPr lang="en-NZ" sz="1200" kern="1200" dirty="0">
                <a:solidFill>
                  <a:schemeClr val="tx1"/>
                </a:solidFill>
                <a:effectLst/>
                <a:latin typeface="+mn-lt"/>
                <a:ea typeface="+mn-ea"/>
                <a:cs typeface="+mn-cs"/>
              </a:rPr>
              <a:t>the Privacy Act</a:t>
            </a:r>
          </a:p>
          <a:p>
            <a:pPr marL="171450" lvl="0" indent="-171450">
              <a:buFont typeface="Arial" panose="020B0604020202020204" pitchFamily="34" charset="0"/>
              <a:buChar char="•"/>
            </a:pPr>
            <a:r>
              <a:rPr lang="en-NZ" sz="1200" kern="1200" dirty="0">
                <a:solidFill>
                  <a:schemeClr val="tx1"/>
                </a:solidFill>
                <a:effectLst/>
                <a:latin typeface="+mn-lt"/>
                <a:ea typeface="+mn-ea"/>
                <a:cs typeface="+mn-cs"/>
              </a:rPr>
              <a:t>the Health and Disability Code.</a:t>
            </a:r>
          </a:p>
          <a:p>
            <a:endParaRPr lang="en-NZ" sz="1200" kern="1200" dirty="0">
              <a:solidFill>
                <a:schemeClr val="tx1"/>
              </a:solidFill>
              <a:effectLst/>
              <a:latin typeface="+mn-lt"/>
              <a:ea typeface="+mn-ea"/>
              <a:cs typeface="+mn-cs"/>
            </a:endParaRPr>
          </a:p>
          <a:p>
            <a:r>
              <a:rPr lang="en-NZ" sz="1200" kern="1200" dirty="0">
                <a:solidFill>
                  <a:schemeClr val="tx1"/>
                </a:solidFill>
                <a:effectLst/>
                <a:latin typeface="+mn-lt"/>
                <a:ea typeface="+mn-ea"/>
                <a:cs typeface="+mn-cs"/>
              </a:rPr>
              <a:t>During the development of the Policy further things came into effect like:</a:t>
            </a:r>
          </a:p>
          <a:p>
            <a:pPr marL="171450" lvl="0" indent="-171450">
              <a:buFont typeface="Arial" panose="020B0604020202020204" pitchFamily="34" charset="0"/>
              <a:buChar char="•"/>
            </a:pPr>
            <a:r>
              <a:rPr lang="en-NZ" sz="1200" kern="1200" dirty="0">
                <a:solidFill>
                  <a:schemeClr val="tx1"/>
                </a:solidFill>
                <a:effectLst/>
                <a:latin typeface="+mn-lt"/>
                <a:ea typeface="+mn-ea"/>
                <a:cs typeface="+mn-cs"/>
              </a:rPr>
              <a:t>the Oranga Tamariki Information Sharing requirements</a:t>
            </a:r>
          </a:p>
          <a:p>
            <a:pPr marL="171450" lvl="0" indent="-171450">
              <a:buFont typeface="Arial" panose="020B0604020202020204" pitchFamily="34" charset="0"/>
              <a:buChar char="•"/>
            </a:pPr>
            <a:r>
              <a:rPr lang="en-NZ" sz="1200" kern="1200" dirty="0">
                <a:solidFill>
                  <a:schemeClr val="tx1"/>
                </a:solidFill>
                <a:effectLst/>
                <a:latin typeface="+mn-lt"/>
                <a:ea typeface="+mn-ea"/>
                <a:cs typeface="+mn-cs"/>
              </a:rPr>
              <a:t>the Family Violence information sharing guidance</a:t>
            </a:r>
          </a:p>
          <a:p>
            <a:pPr marL="171450" lvl="0" indent="-171450">
              <a:buFont typeface="Arial" panose="020B0604020202020204" pitchFamily="34" charset="0"/>
              <a:buChar char="•"/>
            </a:pPr>
            <a:r>
              <a:rPr lang="en-NZ" sz="1200" kern="1200" dirty="0">
                <a:solidFill>
                  <a:schemeClr val="tx1"/>
                </a:solidFill>
                <a:effectLst/>
                <a:latin typeface="+mn-lt"/>
                <a:ea typeface="+mn-ea"/>
                <a:cs typeface="+mn-cs"/>
              </a:rPr>
              <a:t>the Algorithm Charter for Aotearoa NZ </a:t>
            </a:r>
          </a:p>
          <a:p>
            <a:endParaRPr lang="en-NZ" sz="1200" kern="1200" dirty="0">
              <a:solidFill>
                <a:schemeClr val="tx1"/>
              </a:solidFill>
              <a:effectLst/>
              <a:latin typeface="+mn-lt"/>
              <a:ea typeface="+mn-ea"/>
              <a:cs typeface="+mn-cs"/>
            </a:endParaRPr>
          </a:p>
          <a:p>
            <a:r>
              <a:rPr lang="en-NZ" sz="1200" kern="1200" dirty="0">
                <a:solidFill>
                  <a:schemeClr val="tx1"/>
                </a:solidFill>
                <a:effectLst/>
                <a:latin typeface="+mn-lt"/>
                <a:ea typeface="+mn-ea"/>
                <a:cs typeface="+mn-cs"/>
              </a:rPr>
              <a:t>So why and how is the Policy relevant? Why did the social sector need it? </a:t>
            </a:r>
          </a:p>
        </p:txBody>
      </p:sp>
      <p:sp>
        <p:nvSpPr>
          <p:cNvPr id="4" name="Slide Number Placeholder 3"/>
          <p:cNvSpPr>
            <a:spLocks noGrp="1"/>
          </p:cNvSpPr>
          <p:nvPr>
            <p:ph type="sldNum" sz="quarter" idx="5"/>
          </p:nvPr>
        </p:nvSpPr>
        <p:spPr/>
        <p:txBody>
          <a:bodyPr/>
          <a:lstStyle/>
          <a:p>
            <a:fld id="{69155FBF-0667-4ED3-9C36-61FFBB9D5B7B}" type="slidenum">
              <a:rPr lang="en-NZ" smtClean="0"/>
              <a:t>5</a:t>
            </a:fld>
            <a:endParaRPr lang="en-NZ" dirty="0"/>
          </a:p>
        </p:txBody>
      </p:sp>
    </p:spTree>
    <p:extLst>
      <p:ext uri="{BB962C8B-B14F-4D97-AF65-F5344CB8AC3E}">
        <p14:creationId xmlns:p14="http://schemas.microsoft.com/office/powerpoint/2010/main" val="29538011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b="1" i="1" u="sng" kern="1200" dirty="0">
                <a:solidFill>
                  <a:schemeClr val="tx1"/>
                </a:solidFill>
                <a:effectLst/>
                <a:latin typeface="+mn-lt"/>
                <a:ea typeface="+mn-ea"/>
                <a:cs typeface="+mn-cs"/>
              </a:rPr>
              <a:t>The Journey (slide 6)</a:t>
            </a:r>
            <a:endParaRPr lang="en-NZ" sz="1200" b="1" i="1" kern="1200" dirty="0">
              <a:solidFill>
                <a:schemeClr val="tx1"/>
              </a:solidFill>
              <a:effectLst/>
              <a:latin typeface="+mn-lt"/>
              <a:ea typeface="+mn-ea"/>
              <a:cs typeface="+mn-cs"/>
            </a:endParaRPr>
          </a:p>
          <a:p>
            <a:r>
              <a:rPr lang="en-NZ" sz="1200" kern="1200" dirty="0">
                <a:solidFill>
                  <a:schemeClr val="tx1"/>
                </a:solidFill>
                <a:effectLst/>
                <a:latin typeface="+mn-lt"/>
                <a:ea typeface="+mn-ea"/>
                <a:cs typeface="+mn-cs"/>
              </a:rPr>
              <a:t>In 2016, MSD asked NGOs to provide individual client level data (ICLD) about their clients as a general condition of contracting with them.  ICLD is information that identifies who people are. </a:t>
            </a:r>
          </a:p>
          <a:p>
            <a:endParaRPr lang="en-NZ" sz="1200" kern="1200" dirty="0">
              <a:solidFill>
                <a:schemeClr val="tx1"/>
              </a:solidFill>
              <a:effectLst/>
              <a:latin typeface="+mn-lt"/>
              <a:ea typeface="+mn-ea"/>
              <a:cs typeface="+mn-cs"/>
            </a:endParaRPr>
          </a:p>
          <a:p>
            <a:r>
              <a:rPr lang="en-NZ" sz="1200" kern="1200" dirty="0">
                <a:solidFill>
                  <a:schemeClr val="tx1"/>
                </a:solidFill>
                <a:effectLst/>
                <a:latin typeface="+mn-lt"/>
                <a:ea typeface="+mn-ea"/>
                <a:cs typeface="+mn-cs"/>
              </a:rPr>
              <a:t>There were lots of reasons this was a concern for many people for example:</a:t>
            </a:r>
          </a:p>
          <a:p>
            <a:pPr marL="171450" lvl="0" indent="-171450">
              <a:buFont typeface="Arial" panose="020B0604020202020204" pitchFamily="34" charset="0"/>
              <a:buChar char="•"/>
            </a:pPr>
            <a:r>
              <a:rPr lang="en-NZ" sz="1200" kern="1200" dirty="0">
                <a:solidFill>
                  <a:schemeClr val="tx1"/>
                </a:solidFill>
                <a:effectLst/>
                <a:latin typeface="+mn-lt"/>
                <a:ea typeface="+mn-ea"/>
                <a:cs typeface="+mn-cs"/>
              </a:rPr>
              <a:t>it wasn’t clear why the information was needed</a:t>
            </a:r>
          </a:p>
          <a:p>
            <a:pPr marL="171450" lvl="0" indent="-171450">
              <a:buFont typeface="Arial" panose="020B0604020202020204" pitchFamily="34" charset="0"/>
              <a:buChar char="•"/>
            </a:pPr>
            <a:r>
              <a:rPr lang="en-NZ" sz="1200" kern="1200" dirty="0">
                <a:solidFill>
                  <a:schemeClr val="tx1"/>
                </a:solidFill>
                <a:effectLst/>
                <a:latin typeface="+mn-lt"/>
                <a:ea typeface="+mn-ea"/>
                <a:cs typeface="+mn-cs"/>
              </a:rPr>
              <a:t>it wasn’t clear how the information would be used once it was given to MSD </a:t>
            </a:r>
          </a:p>
          <a:p>
            <a:pPr marL="171450" lvl="0" indent="-171450">
              <a:buFont typeface="Arial" panose="020B0604020202020204" pitchFamily="34" charset="0"/>
              <a:buChar char="•"/>
            </a:pPr>
            <a:r>
              <a:rPr lang="en-NZ" sz="1200" kern="1200" dirty="0">
                <a:solidFill>
                  <a:schemeClr val="tx1"/>
                </a:solidFill>
                <a:effectLst/>
                <a:latin typeface="+mn-lt"/>
                <a:ea typeface="+mn-ea"/>
                <a:cs typeface="+mn-cs"/>
              </a:rPr>
              <a:t>it didn’t help create a culture of respect and care</a:t>
            </a:r>
          </a:p>
          <a:p>
            <a:pPr marL="171450" lvl="0" indent="-171450">
              <a:buFont typeface="Arial" panose="020B0604020202020204" pitchFamily="34" charset="0"/>
              <a:buChar char="•"/>
            </a:pPr>
            <a:r>
              <a:rPr lang="en-NZ" sz="1200" kern="1200" dirty="0">
                <a:solidFill>
                  <a:schemeClr val="tx1"/>
                </a:solidFill>
                <a:effectLst/>
                <a:latin typeface="+mn-lt"/>
                <a:ea typeface="+mn-ea"/>
                <a:cs typeface="+mn-cs"/>
              </a:rPr>
              <a:t>people might be too scared to go to or use services if their name and details were shared with MSD – potentially putting people at risk.</a:t>
            </a:r>
          </a:p>
          <a:p>
            <a:pPr marL="0" lvl="0" indent="0">
              <a:buFont typeface="Arial" panose="020B0604020202020204" pitchFamily="34" charset="0"/>
              <a:buNone/>
            </a:pPr>
            <a:endParaRPr lang="en-NZ" sz="1200" kern="1200" dirty="0">
              <a:solidFill>
                <a:schemeClr val="tx1"/>
              </a:solidFill>
              <a:effectLst/>
              <a:latin typeface="+mn-lt"/>
              <a:ea typeface="+mn-ea"/>
              <a:cs typeface="+mn-cs"/>
            </a:endParaRPr>
          </a:p>
          <a:p>
            <a:pPr marL="0" lvl="0" indent="0">
              <a:buFont typeface="Arial" panose="020B0604020202020204" pitchFamily="34" charset="0"/>
              <a:buNone/>
            </a:pPr>
            <a:r>
              <a:rPr lang="en-NZ" sz="1200" kern="1200" dirty="0">
                <a:solidFill>
                  <a:schemeClr val="tx1"/>
                </a:solidFill>
                <a:effectLst/>
                <a:latin typeface="+mn-lt"/>
                <a:ea typeface="+mn-ea"/>
                <a:cs typeface="+mn-cs"/>
              </a:rPr>
              <a:t>In 2017 the Office of the Privacy Commissioner completed an inquiry following complaints about the request.  </a:t>
            </a:r>
          </a:p>
          <a:p>
            <a:endParaRPr lang="en-NZ" sz="1200" kern="1200" dirty="0">
              <a:solidFill>
                <a:schemeClr val="tx1"/>
              </a:solidFill>
              <a:effectLst/>
              <a:latin typeface="+mn-lt"/>
              <a:ea typeface="+mn-ea"/>
              <a:cs typeface="+mn-cs"/>
            </a:endParaRPr>
          </a:p>
          <a:p>
            <a:r>
              <a:rPr lang="en-NZ" sz="1200" kern="1200" dirty="0">
                <a:solidFill>
                  <a:schemeClr val="tx1"/>
                </a:solidFill>
                <a:effectLst/>
                <a:latin typeface="+mn-lt"/>
                <a:ea typeface="+mn-ea"/>
                <a:cs typeface="+mn-cs"/>
              </a:rPr>
              <a:t>The OPC inquiry found the proposal was not justified or proportionate and there was:</a:t>
            </a:r>
          </a:p>
          <a:p>
            <a:pPr marL="171450" lvl="0" indent="-171450">
              <a:buFont typeface="Arial" panose="020B0604020202020204" pitchFamily="34" charset="0"/>
              <a:buChar char="•"/>
            </a:pPr>
            <a:r>
              <a:rPr lang="en-NZ" sz="1200" kern="1200" dirty="0">
                <a:solidFill>
                  <a:schemeClr val="tx1"/>
                </a:solidFill>
                <a:effectLst/>
                <a:latin typeface="+mn-lt"/>
                <a:ea typeface="+mn-ea"/>
                <a:cs typeface="+mn-cs"/>
              </a:rPr>
              <a:t>no clear and defined purpose for ICLD </a:t>
            </a:r>
          </a:p>
          <a:p>
            <a:pPr marL="171450" lvl="0" indent="-171450">
              <a:buFont typeface="Arial" panose="020B0604020202020204" pitchFamily="34" charset="0"/>
              <a:buChar char="•"/>
            </a:pPr>
            <a:r>
              <a:rPr lang="en-NZ" sz="1200" kern="1200" dirty="0">
                <a:solidFill>
                  <a:schemeClr val="tx1"/>
                </a:solidFill>
                <a:effectLst/>
                <a:latin typeface="+mn-lt"/>
                <a:ea typeface="+mn-ea"/>
                <a:cs typeface="+mn-cs"/>
              </a:rPr>
              <a:t>not enough consideration of privacy risks</a:t>
            </a:r>
          </a:p>
          <a:p>
            <a:pPr marL="171450" lvl="0" indent="-171450">
              <a:buFont typeface="Arial" panose="020B0604020202020204" pitchFamily="34" charset="0"/>
              <a:buChar char="•"/>
            </a:pPr>
            <a:r>
              <a:rPr lang="en-NZ" sz="1200" kern="1200" dirty="0">
                <a:solidFill>
                  <a:schemeClr val="tx1"/>
                </a:solidFill>
                <a:effectLst/>
                <a:latin typeface="+mn-lt"/>
                <a:ea typeface="+mn-ea"/>
                <a:cs typeface="+mn-cs"/>
              </a:rPr>
              <a:t>not enough consideration of concerns raised.</a:t>
            </a:r>
          </a:p>
          <a:p>
            <a:endParaRPr lang="en-NZ" sz="1200" kern="1200" dirty="0">
              <a:solidFill>
                <a:schemeClr val="tx1"/>
              </a:solidFill>
              <a:effectLst/>
              <a:latin typeface="+mn-lt"/>
              <a:ea typeface="+mn-ea"/>
              <a:cs typeface="+mn-cs"/>
            </a:endParaRPr>
          </a:p>
          <a:p>
            <a:r>
              <a:rPr lang="en-NZ" sz="1200" kern="1200" dirty="0">
                <a:solidFill>
                  <a:schemeClr val="tx1"/>
                </a:solidFill>
                <a:effectLst/>
                <a:latin typeface="+mn-lt"/>
                <a:ea typeface="+mn-ea"/>
                <a:cs typeface="+mn-cs"/>
              </a:rPr>
              <a:t>Following the OPC findings, the Government asked for a discussion on the use of service user data and information in the social sector.  This was led by the Social Wellbeing Agency.</a:t>
            </a:r>
          </a:p>
          <a:p>
            <a:endParaRPr lang="en-NZ" sz="1200" kern="1200" dirty="0">
              <a:solidFill>
                <a:schemeClr val="tx1"/>
              </a:solidFill>
              <a:effectLst/>
              <a:latin typeface="+mn-lt"/>
              <a:ea typeface="+mn-ea"/>
              <a:cs typeface="+mn-cs"/>
            </a:endParaRPr>
          </a:p>
          <a:p>
            <a:r>
              <a:rPr lang="en-NZ" sz="1200" kern="1200" dirty="0">
                <a:solidFill>
                  <a:schemeClr val="tx1"/>
                </a:solidFill>
                <a:effectLst/>
                <a:latin typeface="+mn-lt"/>
                <a:ea typeface="+mn-ea"/>
                <a:cs typeface="+mn-cs"/>
              </a:rPr>
              <a:t>While general guidance is provided by the Privacy Act, there are many aspects of the wider social sector that make it less easy for everyone to understand what’s reasonable, and what’s not, when we’re dealing with people’s information.</a:t>
            </a:r>
          </a:p>
          <a:p>
            <a:endParaRPr lang="en-NZ" sz="1200" kern="1200" dirty="0">
              <a:solidFill>
                <a:schemeClr val="tx1"/>
              </a:solidFill>
              <a:effectLst/>
              <a:latin typeface="+mn-lt"/>
              <a:ea typeface="+mn-ea"/>
              <a:cs typeface="+mn-cs"/>
            </a:endParaRPr>
          </a:p>
          <a:p>
            <a:r>
              <a:rPr lang="en-NZ" sz="1200" kern="1200" dirty="0">
                <a:solidFill>
                  <a:schemeClr val="tx1"/>
                </a:solidFill>
                <a:effectLst/>
                <a:latin typeface="+mn-lt"/>
                <a:ea typeface="+mn-ea"/>
                <a:cs typeface="+mn-cs"/>
              </a:rPr>
              <a:t>Key points to note:</a:t>
            </a:r>
          </a:p>
          <a:p>
            <a:pPr marL="171450" lvl="0" indent="-171450">
              <a:buFont typeface="Arial" panose="020B0604020202020204" pitchFamily="34" charset="0"/>
              <a:buChar char="•"/>
            </a:pPr>
            <a:r>
              <a:rPr lang="en-NZ" sz="1200" b="1" kern="1200" dirty="0">
                <a:solidFill>
                  <a:schemeClr val="tx1"/>
                </a:solidFill>
                <a:effectLst/>
                <a:latin typeface="+mn-lt"/>
                <a:ea typeface="+mn-ea"/>
                <a:cs typeface="+mn-cs"/>
              </a:rPr>
              <a:t>(No conflict with law)</a:t>
            </a:r>
            <a:r>
              <a:rPr lang="en-NZ" sz="1200" kern="1200" dirty="0">
                <a:solidFill>
                  <a:schemeClr val="tx1"/>
                </a:solidFill>
                <a:effectLst/>
                <a:latin typeface="+mn-lt"/>
                <a:ea typeface="+mn-ea"/>
                <a:cs typeface="+mn-cs"/>
              </a:rPr>
              <a:t> DPUP was developed to work alongside and not in conflict of the various laws, guidelines, etc</a:t>
            </a:r>
          </a:p>
          <a:p>
            <a:pPr marL="171450" lvl="0" indent="-171450">
              <a:buFont typeface="Arial" panose="020B0604020202020204" pitchFamily="34" charset="0"/>
              <a:buChar char="•"/>
            </a:pPr>
            <a:r>
              <a:rPr lang="en-NZ" sz="1200" b="1" kern="1200" dirty="0">
                <a:solidFill>
                  <a:schemeClr val="tx1"/>
                </a:solidFill>
                <a:effectLst/>
                <a:latin typeface="+mn-lt"/>
                <a:ea typeface="+mn-ea"/>
                <a:cs typeface="+mn-cs"/>
              </a:rPr>
              <a:t>(Goes beyond the law in places)</a:t>
            </a:r>
            <a:r>
              <a:rPr lang="en-NZ" sz="1200" kern="1200" dirty="0">
                <a:solidFill>
                  <a:schemeClr val="tx1"/>
                </a:solidFill>
                <a:effectLst/>
                <a:latin typeface="+mn-lt"/>
                <a:ea typeface="+mn-ea"/>
                <a:cs typeface="+mn-cs"/>
              </a:rPr>
              <a:t> DPUP has been carefully mapped against the Privacy Act and doesn’t contradict it</a:t>
            </a:r>
          </a:p>
          <a:p>
            <a:pPr marL="171450" lvl="0" indent="-171450">
              <a:buFont typeface="Arial" panose="020B0604020202020204" pitchFamily="34" charset="0"/>
              <a:buChar char="•"/>
            </a:pPr>
            <a:r>
              <a:rPr lang="en-NZ" sz="1200" kern="1200" dirty="0">
                <a:solidFill>
                  <a:schemeClr val="tx1"/>
                </a:solidFill>
                <a:effectLst/>
                <a:latin typeface="+mn-lt"/>
                <a:ea typeface="+mn-ea"/>
                <a:cs typeface="+mn-cs"/>
              </a:rPr>
              <a:t>In places it advises actions and behaviours that go beyond what the law requires</a:t>
            </a:r>
          </a:p>
          <a:p>
            <a:pPr marL="171450" lvl="0" indent="-171450">
              <a:buFont typeface="Arial" panose="020B0604020202020204" pitchFamily="34" charset="0"/>
              <a:buChar char="•"/>
            </a:pPr>
            <a:r>
              <a:rPr lang="en-NZ" sz="1200" kern="1200" dirty="0">
                <a:solidFill>
                  <a:schemeClr val="tx1"/>
                </a:solidFill>
                <a:effectLst/>
                <a:latin typeface="+mn-lt"/>
                <a:ea typeface="+mn-ea"/>
                <a:cs typeface="+mn-cs"/>
              </a:rPr>
              <a:t>This is based on the collective ideas of the sector about what it looks like to be a respectful, transparent, and trusted organisation in relation to people’s information</a:t>
            </a:r>
          </a:p>
          <a:p>
            <a:pPr marL="171450" lvl="0" indent="-171450">
              <a:buFont typeface="Arial" panose="020B0604020202020204" pitchFamily="34" charset="0"/>
              <a:buChar char="•"/>
            </a:pPr>
            <a:r>
              <a:rPr lang="en-NZ" sz="1200" b="1" kern="1200" dirty="0">
                <a:solidFill>
                  <a:schemeClr val="tx1"/>
                </a:solidFill>
                <a:effectLst/>
                <a:latin typeface="+mn-lt"/>
                <a:ea typeface="+mn-ea"/>
                <a:cs typeface="+mn-cs"/>
              </a:rPr>
              <a:t>(Is about both personal and non-personal info)</a:t>
            </a:r>
            <a:r>
              <a:rPr lang="en-NZ" sz="1200" kern="1200" dirty="0">
                <a:solidFill>
                  <a:schemeClr val="tx1"/>
                </a:solidFill>
                <a:effectLst/>
                <a:latin typeface="+mn-lt"/>
                <a:ea typeface="+mn-ea"/>
                <a:cs typeface="+mn-cs"/>
              </a:rPr>
              <a:t> For example, DPUP isn’t only about personal information, but has advice about non-personal information: people were clear that even when information can’t identify them, it can still be ‘personal’ to them and the communities they are a part of.</a:t>
            </a:r>
          </a:p>
          <a:p>
            <a:endParaRPr lang="en-NZ" sz="1200" kern="1200" dirty="0">
              <a:solidFill>
                <a:schemeClr val="tx1"/>
              </a:solidFill>
              <a:effectLst/>
              <a:latin typeface="+mn-lt"/>
              <a:ea typeface="+mn-ea"/>
              <a:cs typeface="+mn-cs"/>
            </a:endParaRPr>
          </a:p>
          <a:p>
            <a:r>
              <a:rPr lang="en-NZ" sz="1200" kern="1200" dirty="0">
                <a:solidFill>
                  <a:schemeClr val="tx1"/>
                </a:solidFill>
                <a:effectLst/>
                <a:latin typeface="+mn-lt"/>
                <a:ea typeface="+mn-ea"/>
                <a:cs typeface="+mn-cs"/>
              </a:rPr>
              <a:t>In November 2019, Cabinet endorsed the Policy and named five foundational agencies to lead out the implementation.</a:t>
            </a:r>
          </a:p>
          <a:p>
            <a:pPr marL="171450" lvl="0" indent="-171450">
              <a:buFont typeface="Arial" panose="020B0604020202020204" pitchFamily="34" charset="0"/>
              <a:buChar char="•"/>
            </a:pPr>
            <a:r>
              <a:rPr lang="en-NZ" sz="1200" kern="1200" dirty="0">
                <a:solidFill>
                  <a:schemeClr val="tx1"/>
                </a:solidFill>
                <a:effectLst/>
                <a:latin typeface="+mn-lt"/>
                <a:ea typeface="+mn-ea"/>
                <a:cs typeface="+mn-cs"/>
              </a:rPr>
              <a:t>Ministry of Social Development</a:t>
            </a:r>
          </a:p>
          <a:p>
            <a:pPr marL="171450" lvl="0" indent="-171450">
              <a:buFont typeface="Arial" panose="020B0604020202020204" pitchFamily="34" charset="0"/>
              <a:buChar char="•"/>
            </a:pPr>
            <a:r>
              <a:rPr lang="en-NZ" sz="1200" kern="1200" dirty="0">
                <a:solidFill>
                  <a:schemeClr val="tx1"/>
                </a:solidFill>
                <a:effectLst/>
                <a:latin typeface="+mn-lt"/>
                <a:ea typeface="+mn-ea"/>
                <a:cs typeface="+mn-cs"/>
              </a:rPr>
              <a:t>Oranga Tamariki</a:t>
            </a:r>
          </a:p>
          <a:p>
            <a:pPr marL="171450" lvl="0" indent="-171450">
              <a:buFont typeface="Arial" panose="020B0604020202020204" pitchFamily="34" charset="0"/>
              <a:buChar char="•"/>
            </a:pPr>
            <a:r>
              <a:rPr lang="en-NZ" sz="1200" kern="1200" dirty="0">
                <a:solidFill>
                  <a:schemeClr val="tx1"/>
                </a:solidFill>
                <a:effectLst/>
                <a:latin typeface="+mn-lt"/>
                <a:ea typeface="+mn-ea"/>
                <a:cs typeface="+mn-cs"/>
              </a:rPr>
              <a:t>Ministry of Education</a:t>
            </a:r>
          </a:p>
          <a:p>
            <a:pPr marL="171450" lvl="0" indent="-171450">
              <a:buFont typeface="Arial" panose="020B0604020202020204" pitchFamily="34" charset="0"/>
              <a:buChar char="•"/>
            </a:pPr>
            <a:r>
              <a:rPr lang="en-NZ" sz="1200" kern="1200" dirty="0">
                <a:solidFill>
                  <a:schemeClr val="tx1"/>
                </a:solidFill>
                <a:effectLst/>
                <a:latin typeface="+mn-lt"/>
                <a:ea typeface="+mn-ea"/>
                <a:cs typeface="+mn-cs"/>
              </a:rPr>
              <a:t>Ministry of Health </a:t>
            </a:r>
          </a:p>
          <a:p>
            <a:pPr marL="171450" lvl="0" indent="-171450">
              <a:buFont typeface="Arial" panose="020B0604020202020204" pitchFamily="34" charset="0"/>
              <a:buChar char="•"/>
            </a:pPr>
            <a:r>
              <a:rPr lang="en-NZ" sz="1200" kern="1200" dirty="0">
                <a:solidFill>
                  <a:schemeClr val="tx1"/>
                </a:solidFill>
                <a:effectLst/>
                <a:latin typeface="+mn-lt"/>
                <a:ea typeface="+mn-ea"/>
                <a:cs typeface="+mn-cs"/>
              </a:rPr>
              <a:t>Social Wellbeing Agency.</a:t>
            </a:r>
          </a:p>
          <a:p>
            <a:r>
              <a:rPr lang="en-NZ" sz="1200" kern="1200" dirty="0">
                <a:solidFill>
                  <a:schemeClr val="tx1"/>
                </a:solidFill>
                <a:effectLst/>
                <a:latin typeface="+mn-lt"/>
                <a:ea typeface="+mn-ea"/>
                <a:cs typeface="+mn-cs"/>
              </a:rPr>
              <a:t> </a:t>
            </a:r>
          </a:p>
          <a:p>
            <a:endParaRPr lang="en-NZ" sz="1200" kern="1200" dirty="0">
              <a:solidFill>
                <a:schemeClr val="tx1"/>
              </a:solidFill>
              <a:effectLst/>
              <a:latin typeface="+mn-lt"/>
              <a:ea typeface="+mn-ea"/>
              <a:cs typeface="+mn-cs"/>
            </a:endParaRPr>
          </a:p>
          <a:p>
            <a:endParaRPr lang="en-NZ" dirty="0"/>
          </a:p>
        </p:txBody>
      </p:sp>
      <p:sp>
        <p:nvSpPr>
          <p:cNvPr id="4" name="Slide Number Placeholder 3"/>
          <p:cNvSpPr>
            <a:spLocks noGrp="1"/>
          </p:cNvSpPr>
          <p:nvPr>
            <p:ph type="sldNum" sz="quarter" idx="5"/>
          </p:nvPr>
        </p:nvSpPr>
        <p:spPr/>
        <p:txBody>
          <a:bodyPr/>
          <a:lstStyle/>
          <a:p>
            <a:fld id="{69155FBF-0667-4ED3-9C36-61FFBB9D5B7B}" type="slidenum">
              <a:rPr lang="en-NZ" smtClean="0"/>
              <a:t>6</a:t>
            </a:fld>
            <a:endParaRPr lang="en-NZ" dirty="0"/>
          </a:p>
        </p:txBody>
      </p:sp>
    </p:spTree>
    <p:extLst>
      <p:ext uri="{BB962C8B-B14F-4D97-AF65-F5344CB8AC3E}">
        <p14:creationId xmlns:p14="http://schemas.microsoft.com/office/powerpoint/2010/main" val="24702862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b="1" i="1" u="sng" kern="1200" dirty="0">
                <a:solidFill>
                  <a:schemeClr val="tx1"/>
                </a:solidFill>
                <a:effectLst/>
                <a:latin typeface="+mn-lt"/>
                <a:ea typeface="+mn-ea"/>
                <a:cs typeface="+mn-cs"/>
              </a:rPr>
              <a:t>Engagement: Your voice, your data, your say (slide 7)</a:t>
            </a:r>
            <a:endParaRPr lang="en-NZ" sz="1200" b="1" i="1" kern="1200" dirty="0">
              <a:solidFill>
                <a:schemeClr val="tx1"/>
              </a:solidFill>
              <a:effectLst/>
              <a:latin typeface="+mn-lt"/>
              <a:ea typeface="+mn-ea"/>
              <a:cs typeface="+mn-cs"/>
            </a:endParaRPr>
          </a:p>
          <a:p>
            <a:pPr marL="171450" lvl="0" indent="-171450">
              <a:buFont typeface="Arial" panose="020B0604020202020204" pitchFamily="34" charset="0"/>
              <a:buChar char="•"/>
            </a:pPr>
            <a:r>
              <a:rPr lang="en-NZ" sz="1200" kern="1200" dirty="0">
                <a:solidFill>
                  <a:schemeClr val="tx1"/>
                </a:solidFill>
                <a:effectLst/>
                <a:latin typeface="+mn-lt"/>
                <a:ea typeface="+mn-ea"/>
                <a:cs typeface="+mn-cs"/>
              </a:rPr>
              <a:t>During 2018, the Social Wellbeing Agency asked people for their thoughts about the investing for social wellbeing approach and what was reasonable (or not) when using people’s information </a:t>
            </a:r>
          </a:p>
          <a:p>
            <a:pPr marL="171450" lvl="0" indent="-171450">
              <a:buFont typeface="Arial" panose="020B0604020202020204" pitchFamily="34" charset="0"/>
              <a:buChar char="•"/>
            </a:pPr>
            <a:r>
              <a:rPr lang="en-NZ" sz="1200" kern="1200" dirty="0">
                <a:solidFill>
                  <a:schemeClr val="tx1"/>
                </a:solidFill>
                <a:effectLst/>
                <a:latin typeface="+mn-lt"/>
                <a:ea typeface="+mn-ea"/>
                <a:cs typeface="+mn-cs"/>
              </a:rPr>
              <a:t>Over a 1000 people attended the workshops, with 800 online submissions, and almost 200 service users interviews (done through trusted brokers)</a:t>
            </a:r>
          </a:p>
          <a:p>
            <a:pPr marL="171450" lvl="0" indent="-171450">
              <a:buFont typeface="Arial" panose="020B0604020202020204" pitchFamily="34" charset="0"/>
              <a:buChar char="•"/>
            </a:pPr>
            <a:r>
              <a:rPr lang="en-NZ" sz="1200" kern="1200" dirty="0">
                <a:solidFill>
                  <a:schemeClr val="tx1"/>
                </a:solidFill>
                <a:effectLst/>
                <a:latin typeface="+mn-lt"/>
                <a:ea typeface="+mn-ea"/>
                <a:cs typeface="+mn-cs"/>
              </a:rPr>
              <a:t>There were dedicated engagement streams for Māori, Pacific Peoples and disabled people.</a:t>
            </a:r>
          </a:p>
          <a:p>
            <a:pPr marL="171450" indent="-171450">
              <a:buFontTx/>
              <a:buChar char="-"/>
            </a:pPr>
            <a:endParaRPr lang="en-NZ" dirty="0"/>
          </a:p>
        </p:txBody>
      </p:sp>
      <p:sp>
        <p:nvSpPr>
          <p:cNvPr id="4" name="Slide Number Placeholder 3"/>
          <p:cNvSpPr>
            <a:spLocks noGrp="1"/>
          </p:cNvSpPr>
          <p:nvPr>
            <p:ph type="sldNum" sz="quarter" idx="5"/>
          </p:nvPr>
        </p:nvSpPr>
        <p:spPr/>
        <p:txBody>
          <a:bodyPr/>
          <a:lstStyle/>
          <a:p>
            <a:fld id="{69155FBF-0667-4ED3-9C36-61FFBB9D5B7B}" type="slidenum">
              <a:rPr lang="en-NZ" smtClean="0"/>
              <a:t>7</a:t>
            </a:fld>
            <a:endParaRPr lang="en-NZ" dirty="0"/>
          </a:p>
        </p:txBody>
      </p:sp>
    </p:spTree>
    <p:extLst>
      <p:ext uri="{BB962C8B-B14F-4D97-AF65-F5344CB8AC3E}">
        <p14:creationId xmlns:p14="http://schemas.microsoft.com/office/powerpoint/2010/main" val="29018319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b="1" i="1" u="sng" kern="1200" dirty="0">
                <a:solidFill>
                  <a:schemeClr val="tx1"/>
                </a:solidFill>
                <a:effectLst/>
                <a:latin typeface="+mn-lt"/>
                <a:ea typeface="+mn-ea"/>
                <a:cs typeface="+mn-cs"/>
              </a:rPr>
              <a:t>What would you say? (slide 8)</a:t>
            </a:r>
            <a:endParaRPr lang="en-NZ" sz="1200" b="1" i="1" kern="1200" dirty="0">
              <a:solidFill>
                <a:schemeClr val="tx1"/>
              </a:solidFill>
              <a:effectLst/>
              <a:latin typeface="+mn-lt"/>
              <a:ea typeface="+mn-ea"/>
              <a:cs typeface="+mn-cs"/>
            </a:endParaRPr>
          </a:p>
          <a:p>
            <a:r>
              <a:rPr lang="en-NZ" sz="1200" kern="1200" dirty="0">
                <a:solidFill>
                  <a:schemeClr val="tx1"/>
                </a:solidFill>
                <a:effectLst/>
                <a:latin typeface="+mn-lt"/>
                <a:ea typeface="+mn-ea"/>
                <a:cs typeface="+mn-cs"/>
              </a:rPr>
              <a:t>These are some of the questions that were asked (</a:t>
            </a:r>
            <a:r>
              <a:rPr lang="en-NZ" sz="1200" i="1" kern="1200" dirty="0">
                <a:solidFill>
                  <a:schemeClr val="tx1"/>
                </a:solidFill>
                <a:effectLst/>
                <a:latin typeface="+mn-lt"/>
                <a:ea typeface="+mn-ea"/>
                <a:cs typeface="+mn-cs"/>
              </a:rPr>
              <a:t>allow the group to read through the slide themselves and ask a couple of people to share what they would say).</a:t>
            </a:r>
            <a:endParaRPr lang="en-NZ" sz="1200" kern="1200" dirty="0">
              <a:solidFill>
                <a:schemeClr val="tx1"/>
              </a:solidFill>
              <a:effectLst/>
              <a:latin typeface="+mn-lt"/>
              <a:ea typeface="+mn-ea"/>
              <a:cs typeface="+mn-cs"/>
            </a:endParaRPr>
          </a:p>
          <a:p>
            <a:endParaRPr lang="en-NZ" dirty="0"/>
          </a:p>
        </p:txBody>
      </p:sp>
      <p:sp>
        <p:nvSpPr>
          <p:cNvPr id="4" name="Slide Number Placeholder 3"/>
          <p:cNvSpPr>
            <a:spLocks noGrp="1"/>
          </p:cNvSpPr>
          <p:nvPr>
            <p:ph type="sldNum" sz="quarter" idx="5"/>
          </p:nvPr>
        </p:nvSpPr>
        <p:spPr/>
        <p:txBody>
          <a:bodyPr/>
          <a:lstStyle/>
          <a:p>
            <a:fld id="{69155FBF-0667-4ED3-9C36-61FFBB9D5B7B}" type="slidenum">
              <a:rPr lang="en-NZ" smtClean="0"/>
              <a:t>8</a:t>
            </a:fld>
            <a:endParaRPr lang="en-NZ" dirty="0"/>
          </a:p>
        </p:txBody>
      </p:sp>
    </p:spTree>
    <p:extLst>
      <p:ext uri="{BB962C8B-B14F-4D97-AF65-F5344CB8AC3E}">
        <p14:creationId xmlns:p14="http://schemas.microsoft.com/office/powerpoint/2010/main" val="12501776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b="1" i="1" u="sng" kern="1200" dirty="0">
                <a:solidFill>
                  <a:schemeClr val="tx1"/>
                </a:solidFill>
                <a:effectLst/>
                <a:latin typeface="+mn-lt"/>
                <a:ea typeface="+mn-ea"/>
                <a:cs typeface="+mn-cs"/>
              </a:rPr>
              <a:t>What people said (slide 9)</a:t>
            </a:r>
            <a:endParaRPr lang="en-NZ" sz="1200" b="1" i="1" kern="1200" dirty="0">
              <a:solidFill>
                <a:schemeClr val="tx1"/>
              </a:solidFill>
              <a:effectLst/>
              <a:latin typeface="+mn-lt"/>
              <a:ea typeface="+mn-ea"/>
              <a:cs typeface="+mn-cs"/>
            </a:endParaRPr>
          </a:p>
          <a:p>
            <a:r>
              <a:rPr lang="en-NZ" sz="1200" kern="1200" dirty="0">
                <a:solidFill>
                  <a:schemeClr val="tx1"/>
                </a:solidFill>
                <a:effectLst/>
                <a:latin typeface="+mn-lt"/>
                <a:ea typeface="+mn-ea"/>
                <a:cs typeface="+mn-cs"/>
              </a:rPr>
              <a:t>This was some of the feedback received during the engage (</a:t>
            </a:r>
            <a:r>
              <a:rPr lang="en-NZ" sz="1200" i="1" kern="1200" dirty="0">
                <a:solidFill>
                  <a:schemeClr val="tx1"/>
                </a:solidFill>
                <a:effectLst/>
                <a:latin typeface="+mn-lt"/>
                <a:ea typeface="+mn-ea"/>
                <a:cs typeface="+mn-cs"/>
              </a:rPr>
              <a:t>allow the group to read through the slide themselves and ask whether any stood out and discuss – this can be done in breakout groups if time and platform allow).</a:t>
            </a:r>
            <a:endParaRPr lang="en-NZ" sz="1200" kern="1200" dirty="0">
              <a:solidFill>
                <a:schemeClr val="tx1"/>
              </a:solidFill>
              <a:effectLst/>
              <a:latin typeface="+mn-lt"/>
              <a:ea typeface="+mn-ea"/>
              <a:cs typeface="+mn-cs"/>
            </a:endParaRPr>
          </a:p>
          <a:p>
            <a:endParaRPr lang="en-NZ" sz="1200" kern="1200" dirty="0">
              <a:solidFill>
                <a:schemeClr val="tx1"/>
              </a:solidFill>
              <a:effectLst/>
              <a:latin typeface="+mn-lt"/>
              <a:ea typeface="+mn-ea"/>
              <a:cs typeface="+mn-cs"/>
            </a:endParaRPr>
          </a:p>
          <a:p>
            <a:r>
              <a:rPr lang="en-NZ" sz="1200" kern="1200" dirty="0">
                <a:solidFill>
                  <a:schemeClr val="tx1"/>
                </a:solidFill>
                <a:effectLst/>
                <a:latin typeface="+mn-lt"/>
                <a:ea typeface="+mn-ea"/>
                <a:cs typeface="+mn-cs"/>
              </a:rPr>
              <a:t>Note that the core themes were about </a:t>
            </a:r>
            <a:r>
              <a:rPr lang="en-NZ" sz="1200" b="1" kern="1200" dirty="0">
                <a:solidFill>
                  <a:schemeClr val="tx1"/>
                </a:solidFill>
                <a:effectLst/>
                <a:latin typeface="+mn-lt"/>
                <a:ea typeface="+mn-ea"/>
                <a:cs typeface="+mn-cs"/>
              </a:rPr>
              <a:t>inclusion</a:t>
            </a:r>
            <a:r>
              <a:rPr lang="en-NZ" sz="1200" kern="1200" dirty="0">
                <a:solidFill>
                  <a:schemeClr val="tx1"/>
                </a:solidFill>
                <a:effectLst/>
                <a:latin typeface="+mn-lt"/>
                <a:ea typeface="+mn-ea"/>
                <a:cs typeface="+mn-cs"/>
              </a:rPr>
              <a:t> and </a:t>
            </a:r>
            <a:r>
              <a:rPr lang="en-NZ" sz="1200" b="1" kern="1200" dirty="0">
                <a:solidFill>
                  <a:schemeClr val="tx1"/>
                </a:solidFill>
                <a:effectLst/>
                <a:latin typeface="+mn-lt"/>
                <a:ea typeface="+mn-ea"/>
                <a:cs typeface="+mn-cs"/>
              </a:rPr>
              <a:t>transparency</a:t>
            </a:r>
            <a:r>
              <a:rPr lang="en-NZ" sz="1200" kern="1200" dirty="0">
                <a:solidFill>
                  <a:schemeClr val="tx1"/>
                </a:solidFill>
                <a:effectLst/>
                <a:latin typeface="+mn-lt"/>
                <a:ea typeface="+mn-ea"/>
                <a:cs typeface="+mn-cs"/>
              </a:rPr>
              <a:t>, and significantly greater focus on the ‘why’, and clarity about how using people’s information actually leads to better outcomes for them, their whanau, and communities.</a:t>
            </a:r>
          </a:p>
          <a:p>
            <a:endParaRPr lang="en-NZ" dirty="0"/>
          </a:p>
        </p:txBody>
      </p:sp>
      <p:sp>
        <p:nvSpPr>
          <p:cNvPr id="4" name="Slide Number Placeholder 3"/>
          <p:cNvSpPr>
            <a:spLocks noGrp="1"/>
          </p:cNvSpPr>
          <p:nvPr>
            <p:ph type="sldNum" sz="quarter" idx="5"/>
          </p:nvPr>
        </p:nvSpPr>
        <p:spPr/>
        <p:txBody>
          <a:bodyPr/>
          <a:lstStyle/>
          <a:p>
            <a:fld id="{69155FBF-0667-4ED3-9C36-61FFBB9D5B7B}" type="slidenum">
              <a:rPr lang="en-NZ" smtClean="0"/>
              <a:t>9</a:t>
            </a:fld>
            <a:endParaRPr lang="en-NZ" dirty="0"/>
          </a:p>
        </p:txBody>
      </p:sp>
    </p:spTree>
    <p:extLst>
      <p:ext uri="{BB962C8B-B14F-4D97-AF65-F5344CB8AC3E}">
        <p14:creationId xmlns:p14="http://schemas.microsoft.com/office/powerpoint/2010/main" val="1258879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1886" y="1237197"/>
            <a:ext cx="9088041" cy="2631887"/>
          </a:xfrm>
        </p:spPr>
        <p:txBody>
          <a:bodyPr anchor="b"/>
          <a:lstStyle>
            <a:lvl1pPr algn="ctr">
              <a:defRPr sz="6614"/>
            </a:lvl1pPr>
          </a:lstStyle>
          <a:p>
            <a:r>
              <a:rPr lang="en-US"/>
              <a:t>Click to edit Master title style</a:t>
            </a:r>
            <a:endParaRPr lang="en-US" dirty="0"/>
          </a:p>
        </p:txBody>
      </p:sp>
      <p:sp>
        <p:nvSpPr>
          <p:cNvPr id="3" name="Subtitle 2"/>
          <p:cNvSpPr>
            <a:spLocks noGrp="1"/>
          </p:cNvSpPr>
          <p:nvPr>
            <p:ph type="subTitle" idx="1"/>
          </p:nvPr>
        </p:nvSpPr>
        <p:spPr>
          <a:xfrm>
            <a:off x="1336477" y="3970580"/>
            <a:ext cx="8018860" cy="1825171"/>
          </a:xfrm>
        </p:spPr>
        <p:txBody>
          <a:bodyPr/>
          <a:lstStyle>
            <a:lvl1pPr marL="0" indent="0" algn="ctr">
              <a:buNone/>
              <a:defRPr sz="2646"/>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76BE9D1-2C62-4406-8DC9-20F7FBCE6930}" type="datetimeFigureOut">
              <a:rPr lang="en-NZ" smtClean="0"/>
              <a:t>22/11/2021</a:t>
            </a:fld>
            <a:endParaRPr lang="en-NZ" dirty="0"/>
          </a:p>
        </p:txBody>
      </p:sp>
      <p:sp>
        <p:nvSpPr>
          <p:cNvPr id="5" name="Footer Placeholder 4"/>
          <p:cNvSpPr>
            <a:spLocks noGrp="1"/>
          </p:cNvSpPr>
          <p:nvPr>
            <p:ph type="ftr" sz="quarter" idx="11"/>
          </p:nvPr>
        </p:nvSpPr>
        <p:spPr/>
        <p:txBody>
          <a:bodyPr/>
          <a:lstStyle/>
          <a:p>
            <a:endParaRPr lang="en-NZ" dirty="0"/>
          </a:p>
        </p:txBody>
      </p:sp>
      <p:sp>
        <p:nvSpPr>
          <p:cNvPr id="6" name="Slide Number Placeholder 5"/>
          <p:cNvSpPr>
            <a:spLocks noGrp="1"/>
          </p:cNvSpPr>
          <p:nvPr>
            <p:ph type="sldNum" sz="quarter" idx="12"/>
          </p:nvPr>
        </p:nvSpPr>
        <p:spPr/>
        <p:txBody>
          <a:bodyPr/>
          <a:lstStyle/>
          <a:p>
            <a:fld id="{0BCD000D-EB83-4A3C-9961-47A310EC5AEA}" type="slidenum">
              <a:rPr lang="en-NZ" smtClean="0"/>
              <a:t>‹#›</a:t>
            </a:fld>
            <a:endParaRPr lang="en-NZ" dirty="0"/>
          </a:p>
        </p:txBody>
      </p:sp>
    </p:spTree>
    <p:extLst>
      <p:ext uri="{BB962C8B-B14F-4D97-AF65-F5344CB8AC3E}">
        <p14:creationId xmlns:p14="http://schemas.microsoft.com/office/powerpoint/2010/main" val="27307025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6BE9D1-2C62-4406-8DC9-20F7FBCE6930}" type="datetimeFigureOut">
              <a:rPr lang="en-NZ" smtClean="0"/>
              <a:t>22/11/2021</a:t>
            </a:fld>
            <a:endParaRPr lang="en-NZ" dirty="0"/>
          </a:p>
        </p:txBody>
      </p:sp>
      <p:sp>
        <p:nvSpPr>
          <p:cNvPr id="5" name="Footer Placeholder 4"/>
          <p:cNvSpPr>
            <a:spLocks noGrp="1"/>
          </p:cNvSpPr>
          <p:nvPr>
            <p:ph type="ftr" sz="quarter" idx="11"/>
          </p:nvPr>
        </p:nvSpPr>
        <p:spPr/>
        <p:txBody>
          <a:bodyPr/>
          <a:lstStyle/>
          <a:p>
            <a:endParaRPr lang="en-NZ" dirty="0"/>
          </a:p>
        </p:txBody>
      </p:sp>
      <p:sp>
        <p:nvSpPr>
          <p:cNvPr id="6" name="Slide Number Placeholder 5"/>
          <p:cNvSpPr>
            <a:spLocks noGrp="1"/>
          </p:cNvSpPr>
          <p:nvPr>
            <p:ph type="sldNum" sz="quarter" idx="12"/>
          </p:nvPr>
        </p:nvSpPr>
        <p:spPr/>
        <p:txBody>
          <a:bodyPr/>
          <a:lstStyle/>
          <a:p>
            <a:fld id="{0BCD000D-EB83-4A3C-9961-47A310EC5AEA}" type="slidenum">
              <a:rPr lang="en-NZ" smtClean="0"/>
              <a:t>‹#›</a:t>
            </a:fld>
            <a:endParaRPr lang="en-NZ" dirty="0"/>
          </a:p>
        </p:txBody>
      </p:sp>
    </p:spTree>
    <p:extLst>
      <p:ext uri="{BB962C8B-B14F-4D97-AF65-F5344CB8AC3E}">
        <p14:creationId xmlns:p14="http://schemas.microsoft.com/office/powerpoint/2010/main" val="7118337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402483"/>
            <a:ext cx="2305422" cy="640647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35063" y="402483"/>
            <a:ext cx="6782619" cy="6406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6BE9D1-2C62-4406-8DC9-20F7FBCE6930}" type="datetimeFigureOut">
              <a:rPr lang="en-NZ" smtClean="0"/>
              <a:t>22/11/2021</a:t>
            </a:fld>
            <a:endParaRPr lang="en-NZ" dirty="0"/>
          </a:p>
        </p:txBody>
      </p:sp>
      <p:sp>
        <p:nvSpPr>
          <p:cNvPr id="5" name="Footer Placeholder 4"/>
          <p:cNvSpPr>
            <a:spLocks noGrp="1"/>
          </p:cNvSpPr>
          <p:nvPr>
            <p:ph type="ftr" sz="quarter" idx="11"/>
          </p:nvPr>
        </p:nvSpPr>
        <p:spPr/>
        <p:txBody>
          <a:bodyPr/>
          <a:lstStyle/>
          <a:p>
            <a:endParaRPr lang="en-NZ" dirty="0"/>
          </a:p>
        </p:txBody>
      </p:sp>
      <p:sp>
        <p:nvSpPr>
          <p:cNvPr id="6" name="Slide Number Placeholder 5"/>
          <p:cNvSpPr>
            <a:spLocks noGrp="1"/>
          </p:cNvSpPr>
          <p:nvPr>
            <p:ph type="sldNum" sz="quarter" idx="12"/>
          </p:nvPr>
        </p:nvSpPr>
        <p:spPr/>
        <p:txBody>
          <a:bodyPr/>
          <a:lstStyle/>
          <a:p>
            <a:fld id="{0BCD000D-EB83-4A3C-9961-47A310EC5AEA}" type="slidenum">
              <a:rPr lang="en-NZ" smtClean="0"/>
              <a:t>‹#›</a:t>
            </a:fld>
            <a:endParaRPr lang="en-NZ" dirty="0"/>
          </a:p>
        </p:txBody>
      </p:sp>
    </p:spTree>
    <p:extLst>
      <p:ext uri="{BB962C8B-B14F-4D97-AF65-F5344CB8AC3E}">
        <p14:creationId xmlns:p14="http://schemas.microsoft.com/office/powerpoint/2010/main" val="33036536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6BE9D1-2C62-4406-8DC9-20F7FBCE6930}" type="datetimeFigureOut">
              <a:rPr lang="en-NZ" smtClean="0"/>
              <a:t>22/11/2021</a:t>
            </a:fld>
            <a:endParaRPr lang="en-NZ" dirty="0"/>
          </a:p>
        </p:txBody>
      </p:sp>
      <p:sp>
        <p:nvSpPr>
          <p:cNvPr id="5" name="Footer Placeholder 4"/>
          <p:cNvSpPr>
            <a:spLocks noGrp="1"/>
          </p:cNvSpPr>
          <p:nvPr>
            <p:ph type="ftr" sz="quarter" idx="11"/>
          </p:nvPr>
        </p:nvSpPr>
        <p:spPr/>
        <p:txBody>
          <a:bodyPr/>
          <a:lstStyle/>
          <a:p>
            <a:endParaRPr lang="en-NZ" dirty="0"/>
          </a:p>
        </p:txBody>
      </p:sp>
      <p:sp>
        <p:nvSpPr>
          <p:cNvPr id="6" name="Slide Number Placeholder 5"/>
          <p:cNvSpPr>
            <a:spLocks noGrp="1"/>
          </p:cNvSpPr>
          <p:nvPr>
            <p:ph type="sldNum" sz="quarter" idx="12"/>
          </p:nvPr>
        </p:nvSpPr>
        <p:spPr/>
        <p:txBody>
          <a:bodyPr/>
          <a:lstStyle/>
          <a:p>
            <a:fld id="{0BCD000D-EB83-4A3C-9961-47A310EC5AEA}" type="slidenum">
              <a:rPr lang="en-NZ" smtClean="0"/>
              <a:t>‹#›</a:t>
            </a:fld>
            <a:endParaRPr lang="en-NZ" dirty="0"/>
          </a:p>
        </p:txBody>
      </p:sp>
    </p:spTree>
    <p:extLst>
      <p:ext uri="{BB962C8B-B14F-4D97-AF65-F5344CB8AC3E}">
        <p14:creationId xmlns:p14="http://schemas.microsoft.com/office/powerpoint/2010/main" val="1518142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9494" y="1884671"/>
            <a:ext cx="9221689" cy="3144614"/>
          </a:xfrm>
        </p:spPr>
        <p:txBody>
          <a:bodyPr anchor="b"/>
          <a:lstStyle>
            <a:lvl1pPr>
              <a:defRPr sz="6614"/>
            </a:lvl1pPr>
          </a:lstStyle>
          <a:p>
            <a:r>
              <a:rPr lang="en-US"/>
              <a:t>Click to edit Master title style</a:t>
            </a:r>
            <a:endParaRPr lang="en-US" dirty="0"/>
          </a:p>
        </p:txBody>
      </p:sp>
      <p:sp>
        <p:nvSpPr>
          <p:cNvPr id="3" name="Text Placeholder 2"/>
          <p:cNvSpPr>
            <a:spLocks noGrp="1"/>
          </p:cNvSpPr>
          <p:nvPr>
            <p:ph type="body" idx="1"/>
          </p:nvPr>
        </p:nvSpPr>
        <p:spPr>
          <a:xfrm>
            <a:off x="729494" y="5059035"/>
            <a:ext cx="9221689" cy="1653678"/>
          </a:xfrm>
        </p:spPr>
        <p:txBody>
          <a:bodyPr/>
          <a:lstStyle>
            <a:lvl1pPr marL="0" indent="0">
              <a:buNone/>
              <a:defRPr sz="2646">
                <a:solidFill>
                  <a:schemeClr val="tx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6BE9D1-2C62-4406-8DC9-20F7FBCE6930}" type="datetimeFigureOut">
              <a:rPr lang="en-NZ" smtClean="0"/>
              <a:t>22/11/2021</a:t>
            </a:fld>
            <a:endParaRPr lang="en-NZ" dirty="0"/>
          </a:p>
        </p:txBody>
      </p:sp>
      <p:sp>
        <p:nvSpPr>
          <p:cNvPr id="5" name="Footer Placeholder 4"/>
          <p:cNvSpPr>
            <a:spLocks noGrp="1"/>
          </p:cNvSpPr>
          <p:nvPr>
            <p:ph type="ftr" sz="quarter" idx="11"/>
          </p:nvPr>
        </p:nvSpPr>
        <p:spPr/>
        <p:txBody>
          <a:bodyPr/>
          <a:lstStyle/>
          <a:p>
            <a:endParaRPr lang="en-NZ" dirty="0"/>
          </a:p>
        </p:txBody>
      </p:sp>
      <p:sp>
        <p:nvSpPr>
          <p:cNvPr id="6" name="Slide Number Placeholder 5"/>
          <p:cNvSpPr>
            <a:spLocks noGrp="1"/>
          </p:cNvSpPr>
          <p:nvPr>
            <p:ph type="sldNum" sz="quarter" idx="12"/>
          </p:nvPr>
        </p:nvSpPr>
        <p:spPr/>
        <p:txBody>
          <a:bodyPr/>
          <a:lstStyle/>
          <a:p>
            <a:fld id="{0BCD000D-EB83-4A3C-9961-47A310EC5AEA}" type="slidenum">
              <a:rPr lang="en-NZ" smtClean="0"/>
              <a:t>‹#›</a:t>
            </a:fld>
            <a:endParaRPr lang="en-NZ" dirty="0"/>
          </a:p>
        </p:txBody>
      </p:sp>
    </p:spTree>
    <p:extLst>
      <p:ext uri="{BB962C8B-B14F-4D97-AF65-F5344CB8AC3E}">
        <p14:creationId xmlns:p14="http://schemas.microsoft.com/office/powerpoint/2010/main" val="30482458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35062" y="2012414"/>
            <a:ext cx="4544021" cy="4796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412730" y="2012414"/>
            <a:ext cx="4544021" cy="4796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6BE9D1-2C62-4406-8DC9-20F7FBCE6930}" type="datetimeFigureOut">
              <a:rPr lang="en-NZ" smtClean="0"/>
              <a:t>22/11/2021</a:t>
            </a:fld>
            <a:endParaRPr lang="en-NZ" dirty="0"/>
          </a:p>
        </p:txBody>
      </p:sp>
      <p:sp>
        <p:nvSpPr>
          <p:cNvPr id="6" name="Footer Placeholder 5"/>
          <p:cNvSpPr>
            <a:spLocks noGrp="1"/>
          </p:cNvSpPr>
          <p:nvPr>
            <p:ph type="ftr" sz="quarter" idx="11"/>
          </p:nvPr>
        </p:nvSpPr>
        <p:spPr/>
        <p:txBody>
          <a:bodyPr/>
          <a:lstStyle/>
          <a:p>
            <a:endParaRPr lang="en-NZ" dirty="0"/>
          </a:p>
        </p:txBody>
      </p:sp>
      <p:sp>
        <p:nvSpPr>
          <p:cNvPr id="7" name="Slide Number Placeholder 6"/>
          <p:cNvSpPr>
            <a:spLocks noGrp="1"/>
          </p:cNvSpPr>
          <p:nvPr>
            <p:ph type="sldNum" sz="quarter" idx="12"/>
          </p:nvPr>
        </p:nvSpPr>
        <p:spPr/>
        <p:txBody>
          <a:bodyPr/>
          <a:lstStyle/>
          <a:p>
            <a:fld id="{0BCD000D-EB83-4A3C-9961-47A310EC5AEA}" type="slidenum">
              <a:rPr lang="en-NZ" smtClean="0"/>
              <a:t>‹#›</a:t>
            </a:fld>
            <a:endParaRPr lang="en-NZ" dirty="0"/>
          </a:p>
        </p:txBody>
      </p:sp>
    </p:spTree>
    <p:extLst>
      <p:ext uri="{BB962C8B-B14F-4D97-AF65-F5344CB8AC3E}">
        <p14:creationId xmlns:p14="http://schemas.microsoft.com/office/powerpoint/2010/main" val="8696047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6455" y="402484"/>
            <a:ext cx="9221689" cy="1461188"/>
          </a:xfrm>
        </p:spPr>
        <p:txBody>
          <a:bodyPr/>
          <a:lstStyle/>
          <a:p>
            <a:r>
              <a:rPr lang="en-US"/>
              <a:t>Click to edit Master title style</a:t>
            </a:r>
            <a:endParaRPr lang="en-US" dirty="0"/>
          </a:p>
        </p:txBody>
      </p:sp>
      <p:sp>
        <p:nvSpPr>
          <p:cNvPr id="3" name="Text Placeholder 2"/>
          <p:cNvSpPr>
            <a:spLocks noGrp="1"/>
          </p:cNvSpPr>
          <p:nvPr>
            <p:ph type="body" idx="1"/>
          </p:nvPr>
        </p:nvSpPr>
        <p:spPr>
          <a:xfrm>
            <a:off x="736456" y="1853171"/>
            <a:ext cx="4523137"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a:t>Click to edit Master text styles</a:t>
            </a:r>
          </a:p>
        </p:txBody>
      </p:sp>
      <p:sp>
        <p:nvSpPr>
          <p:cNvPr id="4" name="Content Placeholder 3"/>
          <p:cNvSpPr>
            <a:spLocks noGrp="1"/>
          </p:cNvSpPr>
          <p:nvPr>
            <p:ph sz="half" idx="2"/>
          </p:nvPr>
        </p:nvSpPr>
        <p:spPr>
          <a:xfrm>
            <a:off x="736456" y="2761381"/>
            <a:ext cx="4523137" cy="40615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412731" y="1853171"/>
            <a:ext cx="4545413"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a:t>Click to edit Master text styles</a:t>
            </a:r>
          </a:p>
        </p:txBody>
      </p:sp>
      <p:sp>
        <p:nvSpPr>
          <p:cNvPr id="6" name="Content Placeholder 5"/>
          <p:cNvSpPr>
            <a:spLocks noGrp="1"/>
          </p:cNvSpPr>
          <p:nvPr>
            <p:ph sz="quarter" idx="4"/>
          </p:nvPr>
        </p:nvSpPr>
        <p:spPr>
          <a:xfrm>
            <a:off x="5412731" y="2761381"/>
            <a:ext cx="4545413" cy="40615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6BE9D1-2C62-4406-8DC9-20F7FBCE6930}" type="datetimeFigureOut">
              <a:rPr lang="en-NZ" smtClean="0"/>
              <a:t>22/11/2021</a:t>
            </a:fld>
            <a:endParaRPr lang="en-NZ" dirty="0"/>
          </a:p>
        </p:txBody>
      </p:sp>
      <p:sp>
        <p:nvSpPr>
          <p:cNvPr id="8" name="Footer Placeholder 7"/>
          <p:cNvSpPr>
            <a:spLocks noGrp="1"/>
          </p:cNvSpPr>
          <p:nvPr>
            <p:ph type="ftr" sz="quarter" idx="11"/>
          </p:nvPr>
        </p:nvSpPr>
        <p:spPr/>
        <p:txBody>
          <a:bodyPr/>
          <a:lstStyle/>
          <a:p>
            <a:endParaRPr lang="en-NZ" dirty="0"/>
          </a:p>
        </p:txBody>
      </p:sp>
      <p:sp>
        <p:nvSpPr>
          <p:cNvPr id="9" name="Slide Number Placeholder 8"/>
          <p:cNvSpPr>
            <a:spLocks noGrp="1"/>
          </p:cNvSpPr>
          <p:nvPr>
            <p:ph type="sldNum" sz="quarter" idx="12"/>
          </p:nvPr>
        </p:nvSpPr>
        <p:spPr/>
        <p:txBody>
          <a:bodyPr/>
          <a:lstStyle/>
          <a:p>
            <a:fld id="{0BCD000D-EB83-4A3C-9961-47A310EC5AEA}" type="slidenum">
              <a:rPr lang="en-NZ" smtClean="0"/>
              <a:t>‹#›</a:t>
            </a:fld>
            <a:endParaRPr lang="en-NZ" dirty="0"/>
          </a:p>
        </p:txBody>
      </p:sp>
    </p:spTree>
    <p:extLst>
      <p:ext uri="{BB962C8B-B14F-4D97-AF65-F5344CB8AC3E}">
        <p14:creationId xmlns:p14="http://schemas.microsoft.com/office/powerpoint/2010/main" val="3957803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6BE9D1-2C62-4406-8DC9-20F7FBCE6930}" type="datetimeFigureOut">
              <a:rPr lang="en-NZ" smtClean="0"/>
              <a:t>22/11/2021</a:t>
            </a:fld>
            <a:endParaRPr lang="en-NZ" dirty="0"/>
          </a:p>
        </p:txBody>
      </p:sp>
      <p:sp>
        <p:nvSpPr>
          <p:cNvPr id="4" name="Footer Placeholder 3"/>
          <p:cNvSpPr>
            <a:spLocks noGrp="1"/>
          </p:cNvSpPr>
          <p:nvPr>
            <p:ph type="ftr" sz="quarter" idx="11"/>
          </p:nvPr>
        </p:nvSpPr>
        <p:spPr/>
        <p:txBody>
          <a:bodyPr/>
          <a:lstStyle/>
          <a:p>
            <a:endParaRPr lang="en-NZ" dirty="0"/>
          </a:p>
        </p:txBody>
      </p:sp>
      <p:sp>
        <p:nvSpPr>
          <p:cNvPr id="5" name="Slide Number Placeholder 4"/>
          <p:cNvSpPr>
            <a:spLocks noGrp="1"/>
          </p:cNvSpPr>
          <p:nvPr>
            <p:ph type="sldNum" sz="quarter" idx="12"/>
          </p:nvPr>
        </p:nvSpPr>
        <p:spPr/>
        <p:txBody>
          <a:bodyPr/>
          <a:lstStyle/>
          <a:p>
            <a:fld id="{0BCD000D-EB83-4A3C-9961-47A310EC5AEA}" type="slidenum">
              <a:rPr lang="en-NZ" smtClean="0"/>
              <a:t>‹#›</a:t>
            </a:fld>
            <a:endParaRPr lang="en-NZ" dirty="0"/>
          </a:p>
        </p:txBody>
      </p:sp>
    </p:spTree>
    <p:extLst>
      <p:ext uri="{BB962C8B-B14F-4D97-AF65-F5344CB8AC3E}">
        <p14:creationId xmlns:p14="http://schemas.microsoft.com/office/powerpoint/2010/main" val="3418587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6BE9D1-2C62-4406-8DC9-20F7FBCE6930}" type="datetimeFigureOut">
              <a:rPr lang="en-NZ" smtClean="0"/>
              <a:t>22/11/2021</a:t>
            </a:fld>
            <a:endParaRPr lang="en-NZ" dirty="0"/>
          </a:p>
        </p:txBody>
      </p:sp>
      <p:sp>
        <p:nvSpPr>
          <p:cNvPr id="3" name="Footer Placeholder 2"/>
          <p:cNvSpPr>
            <a:spLocks noGrp="1"/>
          </p:cNvSpPr>
          <p:nvPr>
            <p:ph type="ftr" sz="quarter" idx="11"/>
          </p:nvPr>
        </p:nvSpPr>
        <p:spPr/>
        <p:txBody>
          <a:bodyPr/>
          <a:lstStyle/>
          <a:p>
            <a:endParaRPr lang="en-NZ" dirty="0"/>
          </a:p>
        </p:txBody>
      </p:sp>
      <p:sp>
        <p:nvSpPr>
          <p:cNvPr id="4" name="Slide Number Placeholder 3"/>
          <p:cNvSpPr>
            <a:spLocks noGrp="1"/>
          </p:cNvSpPr>
          <p:nvPr>
            <p:ph type="sldNum" sz="quarter" idx="12"/>
          </p:nvPr>
        </p:nvSpPr>
        <p:spPr/>
        <p:txBody>
          <a:bodyPr/>
          <a:lstStyle/>
          <a:p>
            <a:fld id="{0BCD000D-EB83-4A3C-9961-47A310EC5AEA}" type="slidenum">
              <a:rPr lang="en-NZ" smtClean="0"/>
              <a:t>‹#›</a:t>
            </a:fld>
            <a:endParaRPr lang="en-NZ" dirty="0"/>
          </a:p>
        </p:txBody>
      </p:sp>
    </p:spTree>
    <p:extLst>
      <p:ext uri="{BB962C8B-B14F-4D97-AF65-F5344CB8AC3E}">
        <p14:creationId xmlns:p14="http://schemas.microsoft.com/office/powerpoint/2010/main" val="4072214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en-US"/>
              <a:t>Click to edit Master title style</a:t>
            </a:r>
            <a:endParaRPr lang="en-US" dirty="0"/>
          </a:p>
        </p:txBody>
      </p:sp>
      <p:sp>
        <p:nvSpPr>
          <p:cNvPr id="3" name="Content Placeholder 2"/>
          <p:cNvSpPr>
            <a:spLocks noGrp="1"/>
          </p:cNvSpPr>
          <p:nvPr>
            <p:ph idx="1"/>
          </p:nvPr>
        </p:nvSpPr>
        <p:spPr>
          <a:xfrm>
            <a:off x="4545413" y="1088455"/>
            <a:ext cx="5412730" cy="5372269"/>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en-US"/>
              <a:t>Click to edit Master text styles</a:t>
            </a:r>
          </a:p>
        </p:txBody>
      </p:sp>
      <p:sp>
        <p:nvSpPr>
          <p:cNvPr id="5" name="Date Placeholder 4"/>
          <p:cNvSpPr>
            <a:spLocks noGrp="1"/>
          </p:cNvSpPr>
          <p:nvPr>
            <p:ph type="dt" sz="half" idx="10"/>
          </p:nvPr>
        </p:nvSpPr>
        <p:spPr/>
        <p:txBody>
          <a:bodyPr/>
          <a:lstStyle/>
          <a:p>
            <a:fld id="{876BE9D1-2C62-4406-8DC9-20F7FBCE6930}" type="datetimeFigureOut">
              <a:rPr lang="en-NZ" smtClean="0"/>
              <a:t>22/11/2021</a:t>
            </a:fld>
            <a:endParaRPr lang="en-NZ" dirty="0"/>
          </a:p>
        </p:txBody>
      </p:sp>
      <p:sp>
        <p:nvSpPr>
          <p:cNvPr id="6" name="Footer Placeholder 5"/>
          <p:cNvSpPr>
            <a:spLocks noGrp="1"/>
          </p:cNvSpPr>
          <p:nvPr>
            <p:ph type="ftr" sz="quarter" idx="11"/>
          </p:nvPr>
        </p:nvSpPr>
        <p:spPr/>
        <p:txBody>
          <a:bodyPr/>
          <a:lstStyle/>
          <a:p>
            <a:endParaRPr lang="en-NZ" dirty="0"/>
          </a:p>
        </p:txBody>
      </p:sp>
      <p:sp>
        <p:nvSpPr>
          <p:cNvPr id="7" name="Slide Number Placeholder 6"/>
          <p:cNvSpPr>
            <a:spLocks noGrp="1"/>
          </p:cNvSpPr>
          <p:nvPr>
            <p:ph type="sldNum" sz="quarter" idx="12"/>
          </p:nvPr>
        </p:nvSpPr>
        <p:spPr/>
        <p:txBody>
          <a:bodyPr/>
          <a:lstStyle/>
          <a:p>
            <a:fld id="{0BCD000D-EB83-4A3C-9961-47A310EC5AEA}" type="slidenum">
              <a:rPr lang="en-NZ" smtClean="0"/>
              <a:t>‹#›</a:t>
            </a:fld>
            <a:endParaRPr lang="en-NZ" dirty="0"/>
          </a:p>
        </p:txBody>
      </p:sp>
    </p:spTree>
    <p:extLst>
      <p:ext uri="{BB962C8B-B14F-4D97-AF65-F5344CB8AC3E}">
        <p14:creationId xmlns:p14="http://schemas.microsoft.com/office/powerpoint/2010/main" val="1669459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en-US"/>
              <a:t>Click to edit Master title style</a:t>
            </a:r>
            <a:endParaRPr lang="en-US" dirty="0"/>
          </a:p>
        </p:txBody>
      </p:sp>
      <p:sp>
        <p:nvSpPr>
          <p:cNvPr id="3" name="Picture Placeholder 2"/>
          <p:cNvSpPr>
            <a:spLocks noGrp="1" noChangeAspect="1"/>
          </p:cNvSpPr>
          <p:nvPr>
            <p:ph type="pic" idx="1"/>
          </p:nvPr>
        </p:nvSpPr>
        <p:spPr>
          <a:xfrm>
            <a:off x="4545413" y="1088455"/>
            <a:ext cx="5412730" cy="5372269"/>
          </a:xfrm>
        </p:spPr>
        <p:txBody>
          <a:bodyPr anchor="t"/>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en-US" dirty="0"/>
              <a:t>Click icon to add picture</a:t>
            </a:r>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en-US"/>
              <a:t>Click to edit Master text styles</a:t>
            </a:r>
          </a:p>
        </p:txBody>
      </p:sp>
      <p:sp>
        <p:nvSpPr>
          <p:cNvPr id="5" name="Date Placeholder 4"/>
          <p:cNvSpPr>
            <a:spLocks noGrp="1"/>
          </p:cNvSpPr>
          <p:nvPr>
            <p:ph type="dt" sz="half" idx="10"/>
          </p:nvPr>
        </p:nvSpPr>
        <p:spPr/>
        <p:txBody>
          <a:bodyPr/>
          <a:lstStyle/>
          <a:p>
            <a:fld id="{876BE9D1-2C62-4406-8DC9-20F7FBCE6930}" type="datetimeFigureOut">
              <a:rPr lang="en-NZ" smtClean="0"/>
              <a:t>22/11/2021</a:t>
            </a:fld>
            <a:endParaRPr lang="en-NZ" dirty="0"/>
          </a:p>
        </p:txBody>
      </p:sp>
      <p:sp>
        <p:nvSpPr>
          <p:cNvPr id="6" name="Footer Placeholder 5"/>
          <p:cNvSpPr>
            <a:spLocks noGrp="1"/>
          </p:cNvSpPr>
          <p:nvPr>
            <p:ph type="ftr" sz="quarter" idx="11"/>
          </p:nvPr>
        </p:nvSpPr>
        <p:spPr/>
        <p:txBody>
          <a:bodyPr/>
          <a:lstStyle/>
          <a:p>
            <a:endParaRPr lang="en-NZ" dirty="0"/>
          </a:p>
        </p:txBody>
      </p:sp>
      <p:sp>
        <p:nvSpPr>
          <p:cNvPr id="7" name="Slide Number Placeholder 6"/>
          <p:cNvSpPr>
            <a:spLocks noGrp="1"/>
          </p:cNvSpPr>
          <p:nvPr>
            <p:ph type="sldNum" sz="quarter" idx="12"/>
          </p:nvPr>
        </p:nvSpPr>
        <p:spPr/>
        <p:txBody>
          <a:bodyPr/>
          <a:lstStyle/>
          <a:p>
            <a:fld id="{0BCD000D-EB83-4A3C-9961-47A310EC5AEA}" type="slidenum">
              <a:rPr lang="en-NZ" smtClean="0"/>
              <a:t>‹#›</a:t>
            </a:fld>
            <a:endParaRPr lang="en-NZ" dirty="0"/>
          </a:p>
        </p:txBody>
      </p:sp>
    </p:spTree>
    <p:extLst>
      <p:ext uri="{BB962C8B-B14F-4D97-AF65-F5344CB8AC3E}">
        <p14:creationId xmlns:p14="http://schemas.microsoft.com/office/powerpoint/2010/main" val="3701834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484"/>
            <a:ext cx="9221689" cy="146118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35062" y="2012414"/>
            <a:ext cx="9221689" cy="479654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35062" y="7006700"/>
            <a:ext cx="2405658"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876BE9D1-2C62-4406-8DC9-20F7FBCE6930}" type="datetimeFigureOut">
              <a:rPr lang="en-NZ" smtClean="0"/>
              <a:t>22/11/2021</a:t>
            </a:fld>
            <a:endParaRPr lang="en-NZ" dirty="0"/>
          </a:p>
        </p:txBody>
      </p:sp>
      <p:sp>
        <p:nvSpPr>
          <p:cNvPr id="5" name="Footer Placeholder 4"/>
          <p:cNvSpPr>
            <a:spLocks noGrp="1"/>
          </p:cNvSpPr>
          <p:nvPr>
            <p:ph type="ftr" sz="quarter" idx="3"/>
          </p:nvPr>
        </p:nvSpPr>
        <p:spPr>
          <a:xfrm>
            <a:off x="3541663" y="7006700"/>
            <a:ext cx="3608487"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lang="en-NZ" dirty="0"/>
          </a:p>
        </p:txBody>
      </p:sp>
      <p:sp>
        <p:nvSpPr>
          <p:cNvPr id="6" name="Slide Number Placeholder 5"/>
          <p:cNvSpPr>
            <a:spLocks noGrp="1"/>
          </p:cNvSpPr>
          <p:nvPr>
            <p:ph type="sldNum" sz="quarter" idx="4"/>
          </p:nvPr>
        </p:nvSpPr>
        <p:spPr>
          <a:xfrm>
            <a:off x="7551093" y="7006700"/>
            <a:ext cx="2405658"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0BCD000D-EB83-4A3C-9961-47A310EC5AEA}" type="slidenum">
              <a:rPr lang="en-NZ" smtClean="0"/>
              <a:t>‹#›</a:t>
            </a:fld>
            <a:endParaRPr lang="en-NZ" dirty="0"/>
          </a:p>
        </p:txBody>
      </p:sp>
    </p:spTree>
    <p:extLst>
      <p:ext uri="{BB962C8B-B14F-4D97-AF65-F5344CB8AC3E}">
        <p14:creationId xmlns:p14="http://schemas.microsoft.com/office/powerpoint/2010/main" val="118536556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hemeOverride" Target="../theme/themeOverride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3" Type="http://schemas.openxmlformats.org/officeDocument/2006/relationships/notesSlide" Target="../notesSlides/notesSlide12.xml"/><Relationship Id="rId7" Type="http://schemas.openxmlformats.org/officeDocument/2006/relationships/diagramColors" Target="../diagrams/colors1.xml"/><Relationship Id="rId12" Type="http://schemas.openxmlformats.org/officeDocument/2006/relationships/diagramColors" Target="../diagrams/colors2.xml"/><Relationship Id="rId2" Type="http://schemas.openxmlformats.org/officeDocument/2006/relationships/slideLayout" Target="../slideLayouts/slideLayout2.xml"/><Relationship Id="rId1" Type="http://schemas.openxmlformats.org/officeDocument/2006/relationships/themeOverride" Target="../theme/themeOverride3.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slide" Target="slide28.xml"/><Relationship Id="rId3" Type="http://schemas.openxmlformats.org/officeDocument/2006/relationships/slide" Target="slide24.xml"/><Relationship Id="rId7"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slide" Target="slide26.xml"/><Relationship Id="rId4" Type="http://schemas.openxmlformats.org/officeDocument/2006/relationships/image" Target="../media/image19.png"/><Relationship Id="rId9" Type="http://schemas.openxmlformats.org/officeDocument/2006/relationships/image" Target="../media/image22.png"/></Relationships>
</file>

<file path=ppt/slides/_rels/slide15.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5" Type="http://schemas.openxmlformats.org/officeDocument/2006/relationships/image" Target="../media/image3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 Id="rId14"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themeOverride" Target="../theme/themeOverride4.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themeOverride" Target="../theme/themeOverride5.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themeOverride" Target="../theme/themeOverride7.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8.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9.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0.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1.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2.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3.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4.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5.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0.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EF4E8"/>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488BA63-F64D-417B-8BDE-08659C9623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43" y="2071562"/>
            <a:ext cx="10701621" cy="5488113"/>
          </a:xfrm>
          <a:prstGeom prst="rect">
            <a:avLst/>
          </a:prstGeom>
        </p:spPr>
      </p:pic>
      <p:sp>
        <p:nvSpPr>
          <p:cNvPr id="5" name="TextBox 4">
            <a:extLst>
              <a:ext uri="{FF2B5EF4-FFF2-40B4-BE49-F238E27FC236}">
                <a16:creationId xmlns:a16="http://schemas.microsoft.com/office/drawing/2014/main" id="{FBC00820-5655-4EEF-8F3D-65E7C363AFC0}"/>
              </a:ext>
            </a:extLst>
          </p:cNvPr>
          <p:cNvSpPr txBox="1"/>
          <p:nvPr/>
        </p:nvSpPr>
        <p:spPr>
          <a:xfrm>
            <a:off x="2715533" y="1183302"/>
            <a:ext cx="5726305" cy="646331"/>
          </a:xfrm>
          <a:prstGeom prst="rect">
            <a:avLst/>
          </a:prstGeom>
          <a:noFill/>
        </p:spPr>
        <p:txBody>
          <a:bodyPr wrap="square" rtlCol="0">
            <a:spAutoFit/>
          </a:bodyPr>
          <a:lstStyle>
            <a:defPPr>
              <a:defRPr lang="en-US"/>
            </a:defPPr>
            <a:lvl1pPr algn="ctr">
              <a:defRPr sz="3600" b="1">
                <a:solidFill>
                  <a:srgbClr val="26567F"/>
                </a:solidFill>
                <a:latin typeface="Source Sans Pro" panose="020B0503030403020204" pitchFamily="34" charset="0"/>
                <a:ea typeface="Source Sans Pro" panose="020B0503030403020204" pitchFamily="34" charset="0"/>
              </a:defRPr>
            </a:lvl1pPr>
          </a:lstStyle>
          <a:p>
            <a:r>
              <a:rPr lang="en-NZ" dirty="0"/>
              <a:t>DPUP — an introduction</a:t>
            </a:r>
          </a:p>
        </p:txBody>
      </p:sp>
      <p:sp>
        <p:nvSpPr>
          <p:cNvPr id="6" name="Title 5">
            <a:extLst>
              <a:ext uri="{FF2B5EF4-FFF2-40B4-BE49-F238E27FC236}">
                <a16:creationId xmlns:a16="http://schemas.microsoft.com/office/drawing/2014/main" id="{485E2A7F-9D22-4CFA-84C7-0A4022184ABD}"/>
              </a:ext>
            </a:extLst>
          </p:cNvPr>
          <p:cNvSpPr>
            <a:spLocks noGrp="1"/>
          </p:cNvSpPr>
          <p:nvPr>
            <p:ph type="ctrTitle"/>
          </p:nvPr>
        </p:nvSpPr>
        <p:spPr>
          <a:xfrm>
            <a:off x="-9807" y="128312"/>
            <a:ext cx="10701620" cy="813062"/>
          </a:xfrm>
        </p:spPr>
        <p:txBody>
          <a:bodyPr>
            <a:normAutofit/>
          </a:bodyPr>
          <a:lstStyle/>
          <a:p>
            <a:r>
              <a:rPr lang="en-NZ" sz="4800" b="1" dirty="0">
                <a:solidFill>
                  <a:srgbClr val="E8731B"/>
                </a:solidFill>
                <a:latin typeface="Arial" panose="020B0604020202020204" pitchFamily="34" charset="0"/>
                <a:cs typeface="Arial" panose="020B0604020202020204" pitchFamily="34" charset="0"/>
              </a:rPr>
              <a:t>The</a:t>
            </a:r>
            <a:r>
              <a:rPr lang="en-NZ" sz="4800" b="1" baseline="0" dirty="0">
                <a:solidFill>
                  <a:srgbClr val="E8731B"/>
                </a:solidFill>
                <a:latin typeface="Arial" panose="020B0604020202020204" pitchFamily="34" charset="0"/>
                <a:cs typeface="Arial" panose="020B0604020202020204" pitchFamily="34" charset="0"/>
              </a:rPr>
              <a:t> Data Protection and Use Policy </a:t>
            </a:r>
            <a:endParaRPr lang="en-NZ" sz="4800" b="1" dirty="0">
              <a:solidFill>
                <a:srgbClr val="E8731B"/>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2282CD8C-27E2-49E2-937B-E9170229AFDC}"/>
              </a:ext>
            </a:extLst>
          </p:cNvPr>
          <p:cNvSpPr/>
          <p:nvPr/>
        </p:nvSpPr>
        <p:spPr>
          <a:xfrm>
            <a:off x="598771" y="7200351"/>
            <a:ext cx="1672253" cy="246221"/>
          </a:xfrm>
          <a:prstGeom prst="rect">
            <a:avLst/>
          </a:prstGeom>
        </p:spPr>
        <p:txBody>
          <a:bodyPr wrap="none">
            <a:spAutoFit/>
          </a:bodyPr>
          <a:lstStyle/>
          <a:p>
            <a:r>
              <a:rPr lang="en-NZ" sz="1000" dirty="0">
                <a:solidFill>
                  <a:schemeClr val="bg1"/>
                </a:solidFill>
                <a:latin typeface="Source Sans Pro Light" panose="020B0403030403020204" pitchFamily="34" charset="0"/>
                <a:ea typeface="Times New Roman" panose="02020603050405020304" pitchFamily="18" charset="0"/>
                <a:cs typeface="Times New Roman" panose="02020603050405020304" pitchFamily="18" charset="0"/>
              </a:rPr>
              <a:t>digital.govt.nz/dpup/toolkit</a:t>
            </a:r>
            <a:endParaRPr lang="en-NZ" sz="1000" dirty="0">
              <a:solidFill>
                <a:srgbClr val="FF9933"/>
              </a:solidFill>
            </a:endParaRPr>
          </a:p>
        </p:txBody>
      </p:sp>
      <p:sp>
        <p:nvSpPr>
          <p:cNvPr id="7" name="Rectangle 6">
            <a:extLst>
              <a:ext uri="{FF2B5EF4-FFF2-40B4-BE49-F238E27FC236}">
                <a16:creationId xmlns:a16="http://schemas.microsoft.com/office/drawing/2014/main" id="{D0A2E04F-6E88-4489-AFA3-64704C26CA8D}"/>
              </a:ext>
            </a:extLst>
          </p:cNvPr>
          <p:cNvSpPr/>
          <p:nvPr/>
        </p:nvSpPr>
        <p:spPr>
          <a:xfrm>
            <a:off x="3850542" y="7176572"/>
            <a:ext cx="4318811" cy="246221"/>
          </a:xfrm>
          <a:prstGeom prst="rect">
            <a:avLst/>
          </a:prstGeom>
        </p:spPr>
        <p:txBody>
          <a:bodyPr wrap="none">
            <a:spAutoFit/>
          </a:bodyPr>
          <a:lstStyle/>
          <a:p>
            <a:r>
              <a:rPr lang="en-NZ" sz="1000" dirty="0">
                <a:solidFill>
                  <a:schemeClr val="bg1"/>
                </a:solidFill>
                <a:latin typeface="Source Sans Pro Light" panose="020B0403030403020204" pitchFamily="34" charset="0"/>
                <a:ea typeface="Times New Roman" panose="02020603050405020304" pitchFamily="18" charset="0"/>
                <a:cs typeface="Times New Roman" panose="02020603050405020304" pitchFamily="18" charset="0"/>
              </a:rPr>
              <a:t>See also: the agenda and facilitator sheet for this introductory workshop.</a:t>
            </a:r>
            <a:endParaRPr lang="en-NZ" sz="1000" dirty="0">
              <a:solidFill>
                <a:srgbClr val="FF9933"/>
              </a:solidFill>
            </a:endParaRPr>
          </a:p>
        </p:txBody>
      </p:sp>
      <p:sp>
        <p:nvSpPr>
          <p:cNvPr id="3" name="Oval 2">
            <a:extLst>
              <a:ext uri="{FF2B5EF4-FFF2-40B4-BE49-F238E27FC236}">
                <a16:creationId xmlns:a16="http://schemas.microsoft.com/office/drawing/2014/main" id="{0D7B99AA-3330-43AD-BB7D-3D0C4B9A904E}"/>
              </a:ext>
            </a:extLst>
          </p:cNvPr>
          <p:cNvSpPr/>
          <p:nvPr/>
        </p:nvSpPr>
        <p:spPr>
          <a:xfrm>
            <a:off x="-9808" y="7017438"/>
            <a:ext cx="530087" cy="523139"/>
          </a:xfrm>
          <a:prstGeom prst="ellipse">
            <a:avLst/>
          </a:prstGeom>
          <a:solidFill>
            <a:srgbClr val="FF7C07"/>
          </a:solidFill>
          <a:ln>
            <a:solidFill>
              <a:srgbClr val="FF7C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2800" dirty="0"/>
              <a:t>1</a:t>
            </a:r>
          </a:p>
        </p:txBody>
      </p:sp>
      <p:pic>
        <p:nvPicPr>
          <p:cNvPr id="13" name="Picture 12">
            <a:extLst>
              <a:ext uri="{FF2B5EF4-FFF2-40B4-BE49-F238E27FC236}">
                <a16:creationId xmlns:a16="http://schemas.microsoft.com/office/drawing/2014/main" id="{7804DF85-75D7-4743-AE80-1A6A554009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7280" y="7176572"/>
            <a:ext cx="1125314" cy="270000"/>
          </a:xfrm>
          <a:prstGeom prst="rect">
            <a:avLst/>
          </a:prstGeom>
        </p:spPr>
      </p:pic>
      <p:pic>
        <p:nvPicPr>
          <p:cNvPr id="15" name="Picture 14">
            <a:extLst>
              <a:ext uri="{FF2B5EF4-FFF2-40B4-BE49-F238E27FC236}">
                <a16:creationId xmlns:a16="http://schemas.microsoft.com/office/drawing/2014/main" id="{72C5DFCF-6BFE-4D9C-9BB6-7860997887A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78751" y="6928577"/>
            <a:ext cx="2132069" cy="612000"/>
          </a:xfrm>
          <a:prstGeom prst="rect">
            <a:avLst/>
          </a:prstGeom>
        </p:spPr>
      </p:pic>
    </p:spTree>
    <p:extLst>
      <p:ext uri="{BB962C8B-B14F-4D97-AF65-F5344CB8AC3E}">
        <p14:creationId xmlns:p14="http://schemas.microsoft.com/office/powerpoint/2010/main" val="3939285885"/>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EF4E8"/>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A0EF935-2EE4-4244-9D08-827DC32FCBD1}"/>
              </a:ext>
            </a:extLst>
          </p:cNvPr>
          <p:cNvPicPr>
            <a:picLocks noChangeAspect="1"/>
          </p:cNvPicPr>
          <p:nvPr/>
        </p:nvPicPr>
        <p:blipFill>
          <a:blip r:embed="rId4">
            <a:alphaModFix amt="14000"/>
            <a:extLst>
              <a:ext uri="{28A0092B-C50C-407E-A947-70E740481C1C}">
                <a14:useLocalDpi xmlns:a14="http://schemas.microsoft.com/office/drawing/2010/main" val="0"/>
              </a:ext>
            </a:extLst>
          </a:blip>
          <a:stretch>
            <a:fillRect/>
          </a:stretch>
        </p:blipFill>
        <p:spPr>
          <a:xfrm>
            <a:off x="1814614" y="332462"/>
            <a:ext cx="7164184" cy="7275178"/>
          </a:xfrm>
          <a:prstGeom prst="rect">
            <a:avLst/>
          </a:prstGeom>
        </p:spPr>
      </p:pic>
      <p:sp>
        <p:nvSpPr>
          <p:cNvPr id="6" name="Title 5">
            <a:extLst>
              <a:ext uri="{FF2B5EF4-FFF2-40B4-BE49-F238E27FC236}">
                <a16:creationId xmlns:a16="http://schemas.microsoft.com/office/drawing/2014/main" id="{485E2A7F-9D22-4CFA-84C7-0A4022184ABD}"/>
              </a:ext>
            </a:extLst>
          </p:cNvPr>
          <p:cNvSpPr>
            <a:spLocks noGrp="1"/>
          </p:cNvSpPr>
          <p:nvPr>
            <p:ph type="ctrTitle"/>
          </p:nvPr>
        </p:nvSpPr>
        <p:spPr>
          <a:xfrm>
            <a:off x="-84234" y="95692"/>
            <a:ext cx="3731202" cy="473541"/>
          </a:xfrm>
        </p:spPr>
        <p:txBody>
          <a:bodyPr>
            <a:normAutofit fontScale="90000"/>
          </a:bodyPr>
          <a:lstStyle/>
          <a:p>
            <a:r>
              <a:rPr lang="en-NZ" sz="2800" b="1" dirty="0">
                <a:solidFill>
                  <a:srgbClr val="E8731B"/>
                </a:solidFill>
                <a:latin typeface="Arial" panose="020B0604020202020204" pitchFamily="34" charset="0"/>
                <a:cs typeface="Arial" panose="020B0604020202020204" pitchFamily="34" charset="0"/>
              </a:rPr>
              <a:t>From voices to policy</a:t>
            </a:r>
          </a:p>
        </p:txBody>
      </p:sp>
      <p:cxnSp>
        <p:nvCxnSpPr>
          <p:cNvPr id="19" name="Straight Arrow Connector 18">
            <a:extLst>
              <a:ext uri="{FF2B5EF4-FFF2-40B4-BE49-F238E27FC236}">
                <a16:creationId xmlns:a16="http://schemas.microsoft.com/office/drawing/2014/main" id="{9ABF4DF7-4743-4314-BD97-8E64182702F1}"/>
              </a:ext>
            </a:extLst>
          </p:cNvPr>
          <p:cNvCxnSpPr>
            <a:cxnSpLocks/>
          </p:cNvCxnSpPr>
          <p:nvPr/>
        </p:nvCxnSpPr>
        <p:spPr>
          <a:xfrm>
            <a:off x="424517" y="4730335"/>
            <a:ext cx="10032271" cy="0"/>
          </a:xfrm>
          <a:prstGeom prst="straightConnector1">
            <a:avLst/>
          </a:prstGeom>
          <a:ln w="19050">
            <a:solidFill>
              <a:srgbClr val="2A2A3E"/>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84BA8C83-F852-4B24-B71D-68E7215CA4A0}"/>
              </a:ext>
            </a:extLst>
          </p:cNvPr>
          <p:cNvSpPr txBox="1"/>
          <p:nvPr/>
        </p:nvSpPr>
        <p:spPr>
          <a:xfrm>
            <a:off x="-53839" y="860467"/>
            <a:ext cx="10799489" cy="400110"/>
          </a:xfrm>
          <a:prstGeom prst="rect">
            <a:avLst/>
          </a:prstGeom>
          <a:noFill/>
        </p:spPr>
        <p:txBody>
          <a:bodyPr wrap="square" rtlCol="0">
            <a:spAutoFit/>
          </a:bodyPr>
          <a:lstStyle/>
          <a:p>
            <a:pPr algn="ctr"/>
            <a:r>
              <a:rPr lang="en-NZ" sz="2000" dirty="0">
                <a:solidFill>
                  <a:schemeClr val="tx1">
                    <a:lumMod val="85000"/>
                    <a:lumOff val="15000"/>
                  </a:schemeClr>
                </a:solidFill>
                <a:latin typeface="Source Sans Pro" panose="020B0503030403020204" pitchFamily="34" charset="0"/>
                <a:ea typeface="Source Sans Pro" panose="020B0503030403020204" pitchFamily="34" charset="0"/>
                <a:cs typeface="Arial" panose="020B0604020202020204" pitchFamily="34" charset="0"/>
              </a:rPr>
              <a:t>The Social Wellbeing Agency worked closely with the wider sector to develop DPUP</a:t>
            </a:r>
          </a:p>
        </p:txBody>
      </p:sp>
      <p:sp>
        <p:nvSpPr>
          <p:cNvPr id="55" name="TextBox 54">
            <a:extLst>
              <a:ext uri="{FF2B5EF4-FFF2-40B4-BE49-F238E27FC236}">
                <a16:creationId xmlns:a16="http://schemas.microsoft.com/office/drawing/2014/main" id="{B1237287-A6A8-4629-AC32-B6DD656B67EE}"/>
              </a:ext>
            </a:extLst>
          </p:cNvPr>
          <p:cNvSpPr txBox="1"/>
          <p:nvPr/>
        </p:nvSpPr>
        <p:spPr>
          <a:xfrm>
            <a:off x="207818" y="4873825"/>
            <a:ext cx="11016189" cy="338554"/>
          </a:xfrm>
          <a:prstGeom prst="rect">
            <a:avLst/>
          </a:prstGeom>
          <a:noFill/>
        </p:spPr>
        <p:txBody>
          <a:bodyPr wrap="square" rtlCol="0">
            <a:spAutoFit/>
          </a:bodyPr>
          <a:lstStyle/>
          <a:p>
            <a:r>
              <a:rPr lang="en-NZ" sz="1600" b="1" dirty="0">
                <a:solidFill>
                  <a:schemeClr val="tx1">
                    <a:lumMod val="85000"/>
                    <a:lumOff val="15000"/>
                  </a:schemeClr>
                </a:solidFill>
                <a:latin typeface="Source Sans Pro" panose="020B0503030403020204" pitchFamily="34" charset="0"/>
                <a:ea typeface="Source Sans Pro" panose="020B0503030403020204" pitchFamily="34" charset="0"/>
                <a:cs typeface="Arial" panose="020B0604020202020204" pitchFamily="34" charset="0"/>
              </a:rPr>
              <a:t>Ministerial Working Group </a:t>
            </a:r>
            <a:r>
              <a:rPr lang="en-NZ" sz="1400" dirty="0">
                <a:solidFill>
                  <a:schemeClr val="tx1">
                    <a:lumMod val="85000"/>
                    <a:lumOff val="15000"/>
                  </a:schemeClr>
                </a:solidFill>
                <a:latin typeface="Source Sans Pro" panose="020B0503030403020204" pitchFamily="34" charset="0"/>
                <a:ea typeface="Source Sans Pro" panose="020B0503030403020204" pitchFamily="34" charset="0"/>
                <a:cs typeface="Arial" panose="020B0604020202020204" pitchFamily="34" charset="0"/>
              </a:rPr>
              <a:t>(government, non-governmental, service users representatives) </a:t>
            </a:r>
            <a:r>
              <a:rPr lang="en-NZ" sz="1400" b="1" dirty="0">
                <a:solidFill>
                  <a:schemeClr val="tx1">
                    <a:lumMod val="85000"/>
                    <a:lumOff val="15000"/>
                  </a:schemeClr>
                </a:solidFill>
                <a:latin typeface="Source Sans Pro" panose="020B0503030403020204" pitchFamily="34" charset="0"/>
                <a:ea typeface="Source Sans Pro" panose="020B0503030403020204" pitchFamily="34" charset="0"/>
                <a:cs typeface="Arial" panose="020B0604020202020204" pitchFamily="34" charset="0"/>
              </a:rPr>
              <a:t>took part </a:t>
            </a:r>
            <a:r>
              <a:rPr lang="en-NZ" sz="1600" b="1" dirty="0">
                <a:solidFill>
                  <a:schemeClr val="tx1">
                    <a:lumMod val="85000"/>
                    <a:lumOff val="15000"/>
                  </a:schemeClr>
                </a:solidFill>
                <a:latin typeface="Source Sans Pro" panose="020B0503030403020204" pitchFamily="34" charset="0"/>
                <a:ea typeface="Source Sans Pro" panose="020B0503030403020204" pitchFamily="34" charset="0"/>
                <a:cs typeface="Arial" panose="020B0604020202020204" pitchFamily="34" charset="0"/>
              </a:rPr>
              <a:t>from start to finish</a:t>
            </a:r>
          </a:p>
        </p:txBody>
      </p:sp>
      <p:sp>
        <p:nvSpPr>
          <p:cNvPr id="59" name="TextBox 58">
            <a:extLst>
              <a:ext uri="{FF2B5EF4-FFF2-40B4-BE49-F238E27FC236}">
                <a16:creationId xmlns:a16="http://schemas.microsoft.com/office/drawing/2014/main" id="{09753B3F-93B8-44C9-B48B-8897F8D56998}"/>
              </a:ext>
            </a:extLst>
          </p:cNvPr>
          <p:cNvSpPr txBox="1"/>
          <p:nvPr/>
        </p:nvSpPr>
        <p:spPr>
          <a:xfrm>
            <a:off x="424517" y="7109912"/>
            <a:ext cx="9788023" cy="338554"/>
          </a:xfrm>
          <a:prstGeom prst="rect">
            <a:avLst/>
          </a:prstGeom>
          <a:noFill/>
        </p:spPr>
        <p:txBody>
          <a:bodyPr wrap="square" rtlCol="0">
            <a:spAutoFit/>
          </a:bodyPr>
          <a:lstStyle/>
          <a:p>
            <a:pPr algn="ctr"/>
            <a:r>
              <a:rPr lang="en-NZ" sz="1600" b="1" dirty="0">
                <a:latin typeface="Source Sans Pro" panose="020B0503030403020204" pitchFamily="34" charset="0"/>
                <a:ea typeface="Source Sans Pro" panose="020B0503030403020204" pitchFamily="34" charset="0"/>
                <a:cs typeface="Arial" panose="020B0604020202020204" pitchFamily="34" charset="0"/>
              </a:rPr>
              <a:t>Note</a:t>
            </a:r>
            <a:r>
              <a:rPr lang="en-NZ" sz="1600" dirty="0">
                <a:latin typeface="Source Sans Pro" panose="020B0503030403020204" pitchFamily="34" charset="0"/>
                <a:ea typeface="Source Sans Pro" panose="020B0503030403020204" pitchFamily="34" charset="0"/>
                <a:cs typeface="Arial" panose="020B0604020202020204" pitchFamily="34" charset="0"/>
              </a:rPr>
              <a:t>: The </a:t>
            </a:r>
            <a:r>
              <a:rPr lang="en-NZ" sz="1600" b="1" dirty="0">
                <a:latin typeface="Source Sans Pro" panose="020B0503030403020204" pitchFamily="34" charset="0"/>
                <a:ea typeface="Source Sans Pro" panose="020B0503030403020204" pitchFamily="34" charset="0"/>
                <a:cs typeface="Arial" panose="020B0604020202020204" pitchFamily="34" charset="0"/>
              </a:rPr>
              <a:t>DRG</a:t>
            </a:r>
            <a:r>
              <a:rPr lang="en-NZ" sz="1600" dirty="0">
                <a:latin typeface="Source Sans Pro" panose="020B0503030403020204" pitchFamily="34" charset="0"/>
                <a:ea typeface="Source Sans Pro" panose="020B0503030403020204" pitchFamily="34" charset="0"/>
                <a:cs typeface="Arial" panose="020B0604020202020204" pitchFamily="34" charset="0"/>
              </a:rPr>
              <a:t> was made up of social sector representatives from NGOs and government agencies.  </a:t>
            </a:r>
          </a:p>
        </p:txBody>
      </p:sp>
      <p:grpSp>
        <p:nvGrpSpPr>
          <p:cNvPr id="4" name="Group 3">
            <a:extLst>
              <a:ext uri="{FF2B5EF4-FFF2-40B4-BE49-F238E27FC236}">
                <a16:creationId xmlns:a16="http://schemas.microsoft.com/office/drawing/2014/main" id="{C0E495AF-E2D8-4D4E-B745-169CB59A1632}"/>
              </a:ext>
            </a:extLst>
          </p:cNvPr>
          <p:cNvGrpSpPr/>
          <p:nvPr/>
        </p:nvGrpSpPr>
        <p:grpSpPr>
          <a:xfrm>
            <a:off x="424517" y="2786303"/>
            <a:ext cx="9997165" cy="1754326"/>
            <a:chOff x="424517" y="2535783"/>
            <a:chExt cx="9997165" cy="1754326"/>
          </a:xfrm>
        </p:grpSpPr>
        <p:sp>
          <p:nvSpPr>
            <p:cNvPr id="3" name="TextBox 2">
              <a:extLst>
                <a:ext uri="{FF2B5EF4-FFF2-40B4-BE49-F238E27FC236}">
                  <a16:creationId xmlns:a16="http://schemas.microsoft.com/office/drawing/2014/main" id="{56EF7CEF-7D1B-4911-B764-17E3D8ACB378}"/>
                </a:ext>
              </a:extLst>
            </p:cNvPr>
            <p:cNvSpPr txBox="1"/>
            <p:nvPr/>
          </p:nvSpPr>
          <p:spPr>
            <a:xfrm>
              <a:off x="424517" y="2535783"/>
              <a:ext cx="2977530" cy="1754326"/>
            </a:xfrm>
            <a:prstGeom prst="rect">
              <a:avLst/>
            </a:prstGeom>
            <a:noFill/>
          </p:spPr>
          <p:txBody>
            <a:bodyPr wrap="square" rtlCol="0">
              <a:spAutoFit/>
            </a:bodyPr>
            <a:lstStyle/>
            <a:p>
              <a:r>
                <a:rPr lang="en-NZ" dirty="0">
                  <a:solidFill>
                    <a:schemeClr val="tx1">
                      <a:lumMod val="85000"/>
                      <a:lumOff val="15000"/>
                    </a:schemeClr>
                  </a:solidFill>
                </a:rPr>
                <a:t>The cross-sector Design Reference Group (</a:t>
              </a:r>
              <a:r>
                <a:rPr lang="en-NZ" b="1" dirty="0">
                  <a:solidFill>
                    <a:schemeClr val="tx1">
                      <a:lumMod val="85000"/>
                      <a:lumOff val="15000"/>
                    </a:schemeClr>
                  </a:solidFill>
                </a:rPr>
                <a:t>DRG</a:t>
              </a:r>
              <a:r>
                <a:rPr lang="en-NZ" dirty="0">
                  <a:solidFill>
                    <a:schemeClr val="tx1">
                      <a:lumMod val="85000"/>
                      <a:lumOff val="15000"/>
                    </a:schemeClr>
                  </a:solidFill>
                </a:rPr>
                <a:t>) reviewed and provided feedback on the development of the draft Principles and Guidelines.  </a:t>
              </a:r>
            </a:p>
          </p:txBody>
        </p:sp>
        <p:sp>
          <p:nvSpPr>
            <p:cNvPr id="57" name="TextBox 56">
              <a:extLst>
                <a:ext uri="{FF2B5EF4-FFF2-40B4-BE49-F238E27FC236}">
                  <a16:creationId xmlns:a16="http://schemas.microsoft.com/office/drawing/2014/main" id="{B29A655A-F5C3-4264-833E-BFC9946167B0}"/>
                </a:ext>
              </a:extLst>
            </p:cNvPr>
            <p:cNvSpPr txBox="1"/>
            <p:nvPr/>
          </p:nvSpPr>
          <p:spPr>
            <a:xfrm>
              <a:off x="3872706" y="2674282"/>
              <a:ext cx="3048000" cy="1477328"/>
            </a:xfrm>
            <a:prstGeom prst="rect">
              <a:avLst/>
            </a:prstGeom>
            <a:noFill/>
          </p:spPr>
          <p:txBody>
            <a:bodyPr wrap="square" rtlCol="0">
              <a:spAutoFit/>
            </a:bodyPr>
            <a:lstStyle/>
            <a:p>
              <a:r>
                <a:rPr lang="en-NZ" dirty="0">
                  <a:solidFill>
                    <a:schemeClr val="tx1">
                      <a:lumMod val="85000"/>
                      <a:lumOff val="15000"/>
                    </a:schemeClr>
                  </a:solidFill>
                </a:rPr>
                <a:t>A ‘check in’ engagement was held, where people who had attended the first engagement were invited to review and feedback on the draft DPUP. </a:t>
              </a:r>
            </a:p>
          </p:txBody>
        </p:sp>
        <p:sp>
          <p:nvSpPr>
            <p:cNvPr id="58" name="TextBox 57">
              <a:extLst>
                <a:ext uri="{FF2B5EF4-FFF2-40B4-BE49-F238E27FC236}">
                  <a16:creationId xmlns:a16="http://schemas.microsoft.com/office/drawing/2014/main" id="{41A64846-9143-49CF-81AB-79ADE98DE535}"/>
                </a:ext>
              </a:extLst>
            </p:cNvPr>
            <p:cNvSpPr txBox="1"/>
            <p:nvPr/>
          </p:nvSpPr>
          <p:spPr>
            <a:xfrm>
              <a:off x="7373682" y="2935606"/>
              <a:ext cx="3048000" cy="923330"/>
            </a:xfrm>
            <a:prstGeom prst="rect">
              <a:avLst/>
            </a:prstGeom>
            <a:noFill/>
          </p:spPr>
          <p:txBody>
            <a:bodyPr wrap="square" rtlCol="0">
              <a:spAutoFit/>
            </a:bodyPr>
            <a:lstStyle/>
            <a:p>
              <a:r>
                <a:rPr lang="en-NZ" dirty="0">
                  <a:solidFill>
                    <a:schemeClr val="tx1">
                      <a:lumMod val="85000"/>
                      <a:lumOff val="15000"/>
                    </a:schemeClr>
                  </a:solidFill>
                </a:rPr>
                <a:t>The </a:t>
              </a:r>
              <a:r>
                <a:rPr lang="en-NZ" b="1" dirty="0">
                  <a:solidFill>
                    <a:schemeClr val="tx1">
                      <a:lumMod val="85000"/>
                      <a:lumOff val="15000"/>
                    </a:schemeClr>
                  </a:solidFill>
                </a:rPr>
                <a:t>DRG</a:t>
              </a:r>
              <a:r>
                <a:rPr lang="en-NZ" dirty="0">
                  <a:solidFill>
                    <a:schemeClr val="tx1">
                      <a:lumMod val="85000"/>
                      <a:lumOff val="15000"/>
                    </a:schemeClr>
                  </a:solidFill>
                </a:rPr>
                <a:t> helped design, review and test the resources in the toolkit. </a:t>
              </a:r>
            </a:p>
          </p:txBody>
        </p:sp>
        <p:sp>
          <p:nvSpPr>
            <p:cNvPr id="2" name="Isosceles Triangle 1">
              <a:extLst>
                <a:ext uri="{FF2B5EF4-FFF2-40B4-BE49-F238E27FC236}">
                  <a16:creationId xmlns:a16="http://schemas.microsoft.com/office/drawing/2014/main" id="{5DCC91E9-BA67-4E57-80FD-613456E96758}"/>
                </a:ext>
              </a:extLst>
            </p:cNvPr>
            <p:cNvSpPr/>
            <p:nvPr/>
          </p:nvSpPr>
          <p:spPr>
            <a:xfrm rot="5400000">
              <a:off x="3332111" y="3272027"/>
              <a:ext cx="405009" cy="265136"/>
            </a:xfrm>
            <a:prstGeom prst="triangle">
              <a:avLst/>
            </a:prstGeom>
            <a:solidFill>
              <a:srgbClr val="4B919F"/>
            </a:solidFill>
            <a:ln>
              <a:solidFill>
                <a:srgbClr val="4B91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12" name="Isosceles Triangle 11">
              <a:extLst>
                <a:ext uri="{FF2B5EF4-FFF2-40B4-BE49-F238E27FC236}">
                  <a16:creationId xmlns:a16="http://schemas.microsoft.com/office/drawing/2014/main" id="{1798028D-FCCA-4DC0-B688-EE635CFFDB0E}"/>
                </a:ext>
              </a:extLst>
            </p:cNvPr>
            <p:cNvSpPr/>
            <p:nvPr/>
          </p:nvSpPr>
          <p:spPr>
            <a:xfrm rot="5400000">
              <a:off x="6942550" y="3280378"/>
              <a:ext cx="405008" cy="265136"/>
            </a:xfrm>
            <a:prstGeom prst="triangle">
              <a:avLst/>
            </a:prstGeom>
            <a:solidFill>
              <a:srgbClr val="4B919F"/>
            </a:solidFill>
            <a:ln>
              <a:solidFill>
                <a:srgbClr val="4B91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sp>
        <p:nvSpPr>
          <p:cNvPr id="14" name="Oval 13">
            <a:extLst>
              <a:ext uri="{FF2B5EF4-FFF2-40B4-BE49-F238E27FC236}">
                <a16:creationId xmlns:a16="http://schemas.microsoft.com/office/drawing/2014/main" id="{796F9122-3410-43E3-BC68-8E475CD51A8A}"/>
              </a:ext>
            </a:extLst>
          </p:cNvPr>
          <p:cNvSpPr/>
          <p:nvPr/>
        </p:nvSpPr>
        <p:spPr>
          <a:xfrm>
            <a:off x="-9808" y="6832692"/>
            <a:ext cx="712173" cy="707886"/>
          </a:xfrm>
          <a:prstGeom prst="ellipse">
            <a:avLst/>
          </a:prstGeom>
          <a:solidFill>
            <a:srgbClr val="FF7C07"/>
          </a:solidFill>
          <a:ln>
            <a:solidFill>
              <a:srgbClr val="FF7C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2400" b="1" dirty="0"/>
              <a:t>10</a:t>
            </a:r>
          </a:p>
        </p:txBody>
      </p:sp>
    </p:spTree>
    <p:extLst>
      <p:ext uri="{BB962C8B-B14F-4D97-AF65-F5344CB8AC3E}">
        <p14:creationId xmlns:p14="http://schemas.microsoft.com/office/powerpoint/2010/main" val="1953831796"/>
      </p:ext>
    </p:extLst>
  </p:cSld>
  <p:clrMapOvr>
    <a:overrideClrMapping bg1="lt1" tx1="dk1" bg2="lt2" tx2="dk2" accent1="accent1" accent2="accent2" accent3="accent3" accent4="accent4" accent5="accent5" accent6="accent6" hlink="hlink" folHlink="folHlink"/>
  </p:clrMapOvr>
  <p:transition spd="slow" advTm="25000">
    <p:wipe/>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EF4E8"/>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85E2A7F-9D22-4CFA-84C7-0A4022184ABD}"/>
              </a:ext>
            </a:extLst>
          </p:cNvPr>
          <p:cNvSpPr>
            <a:spLocks noGrp="1"/>
          </p:cNvSpPr>
          <p:nvPr>
            <p:ph type="ctrTitle"/>
          </p:nvPr>
        </p:nvSpPr>
        <p:spPr>
          <a:xfrm>
            <a:off x="-9809" y="1877137"/>
            <a:ext cx="10600223" cy="464975"/>
          </a:xfrm>
        </p:spPr>
        <p:txBody>
          <a:bodyPr>
            <a:noAutofit/>
          </a:bodyPr>
          <a:lstStyle/>
          <a:p>
            <a:r>
              <a:rPr lang="en-US" sz="4800" b="1" dirty="0">
                <a:solidFill>
                  <a:srgbClr val="E8731B"/>
                </a:solidFill>
                <a:latin typeface="Arial" panose="020B0604020202020204" pitchFamily="34" charset="0"/>
                <a:cs typeface="Arial" panose="020B0604020202020204" pitchFamily="34" charset="0"/>
              </a:rPr>
              <a:t>The Data Protection and Use Policy </a:t>
            </a:r>
            <a:endParaRPr lang="en-NZ" sz="4800" b="1" dirty="0">
              <a:solidFill>
                <a:srgbClr val="E8731B"/>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9C26CE94-A259-488F-A558-BE65DDDAD05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10838" y="3858473"/>
            <a:ext cx="3600000" cy="3600000"/>
          </a:xfrm>
          <a:prstGeom prst="rect">
            <a:avLst/>
          </a:prstGeom>
        </p:spPr>
      </p:pic>
      <p:sp>
        <p:nvSpPr>
          <p:cNvPr id="5" name="Oval 4">
            <a:extLst>
              <a:ext uri="{FF2B5EF4-FFF2-40B4-BE49-F238E27FC236}">
                <a16:creationId xmlns:a16="http://schemas.microsoft.com/office/drawing/2014/main" id="{C33F7E75-5634-4F45-9915-9910D2AC8E96}"/>
              </a:ext>
            </a:extLst>
          </p:cNvPr>
          <p:cNvSpPr/>
          <p:nvPr/>
        </p:nvSpPr>
        <p:spPr>
          <a:xfrm>
            <a:off x="-9808" y="6832692"/>
            <a:ext cx="712173" cy="707886"/>
          </a:xfrm>
          <a:prstGeom prst="ellipse">
            <a:avLst/>
          </a:prstGeom>
          <a:solidFill>
            <a:srgbClr val="FF7C07"/>
          </a:solidFill>
          <a:ln>
            <a:solidFill>
              <a:srgbClr val="FF7C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2400" b="1" dirty="0"/>
              <a:t>11</a:t>
            </a:r>
          </a:p>
        </p:txBody>
      </p:sp>
    </p:spTree>
    <p:extLst>
      <p:ext uri="{BB962C8B-B14F-4D97-AF65-F5344CB8AC3E}">
        <p14:creationId xmlns:p14="http://schemas.microsoft.com/office/powerpoint/2010/main" val="1719266168"/>
      </p:ext>
    </p:extLst>
  </p:cSld>
  <p:clrMapOvr>
    <a:masterClrMapping/>
  </p:clrMapOvr>
  <mc:AlternateContent xmlns:mc="http://schemas.openxmlformats.org/markup-compatibility/2006" xmlns:p14="http://schemas.microsoft.com/office/powerpoint/2010/main">
    <mc:Choice Requires="p14">
      <p:transition spd="slow" p14:dur="3400" advTm="3000">
        <p14:reveal/>
      </p:transition>
    </mc:Choice>
    <mc:Fallback xmlns="">
      <p:transition spd="slow" advTm="300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EF4E8"/>
        </a:solidFill>
        <a:effectLst/>
      </p:bgPr>
    </p:bg>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C736AAB8-01F0-40EA-91AE-4FF2B975BA16}"/>
              </a:ext>
            </a:extLst>
          </p:cNvPr>
          <p:cNvGraphicFramePr/>
          <p:nvPr>
            <p:extLst>
              <p:ext uri="{D42A27DB-BD31-4B8C-83A1-F6EECF244321}">
                <p14:modId xmlns:p14="http://schemas.microsoft.com/office/powerpoint/2010/main" val="1432199916"/>
              </p:ext>
            </p:extLst>
          </p:nvPr>
        </p:nvGraphicFramePr>
        <p:xfrm>
          <a:off x="1781969" y="1403879"/>
          <a:ext cx="7127875" cy="475191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itle 5">
            <a:extLst>
              <a:ext uri="{FF2B5EF4-FFF2-40B4-BE49-F238E27FC236}">
                <a16:creationId xmlns:a16="http://schemas.microsoft.com/office/drawing/2014/main" id="{5085750D-48B0-4974-AB57-F112BC925008}"/>
              </a:ext>
            </a:extLst>
          </p:cNvPr>
          <p:cNvSpPr txBox="1">
            <a:spLocks/>
          </p:cNvSpPr>
          <p:nvPr/>
        </p:nvSpPr>
        <p:spPr>
          <a:xfrm>
            <a:off x="11648" y="441497"/>
            <a:ext cx="3540642" cy="558602"/>
          </a:xfrm>
          <a:prstGeom prst="rect">
            <a:avLst/>
          </a:prstGeom>
        </p:spPr>
        <p:txBody>
          <a:bodyPr vert="horz" lIns="91440" tIns="45720" rIns="91440" bIns="45720" rtlCol="0" anchor="ctr">
            <a:normAutofit/>
          </a:bodyPr>
          <a:lst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a:lstStyle>
          <a:p>
            <a:r>
              <a:rPr lang="en-NZ" sz="2800" b="1" dirty="0">
                <a:solidFill>
                  <a:srgbClr val="E8731B"/>
                </a:solidFill>
                <a:latin typeface="Arial" panose="020B0604020202020204" pitchFamily="34" charset="0"/>
                <a:cs typeface="Arial" panose="020B0604020202020204" pitchFamily="34" charset="0"/>
              </a:rPr>
              <a:t>The structure</a:t>
            </a:r>
          </a:p>
        </p:txBody>
      </p:sp>
      <p:sp>
        <p:nvSpPr>
          <p:cNvPr id="9" name="Oval 8">
            <a:extLst>
              <a:ext uri="{FF2B5EF4-FFF2-40B4-BE49-F238E27FC236}">
                <a16:creationId xmlns:a16="http://schemas.microsoft.com/office/drawing/2014/main" id="{8EA6FB8C-95AD-4DF8-A94D-6AD2CA85B475}"/>
              </a:ext>
            </a:extLst>
          </p:cNvPr>
          <p:cNvSpPr/>
          <p:nvPr/>
        </p:nvSpPr>
        <p:spPr>
          <a:xfrm>
            <a:off x="2354890" y="2626882"/>
            <a:ext cx="481074" cy="480390"/>
          </a:xfrm>
          <a:prstGeom prst="ellipse">
            <a:avLst/>
          </a:prstGeom>
          <a:solidFill>
            <a:srgbClr val="F2863C"/>
          </a:solidFill>
          <a:ln>
            <a:solidFill>
              <a:srgbClr val="EF73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2000" dirty="0"/>
              <a:t>1</a:t>
            </a:r>
          </a:p>
        </p:txBody>
      </p:sp>
      <p:sp>
        <p:nvSpPr>
          <p:cNvPr id="10" name="Oval 9">
            <a:extLst>
              <a:ext uri="{FF2B5EF4-FFF2-40B4-BE49-F238E27FC236}">
                <a16:creationId xmlns:a16="http://schemas.microsoft.com/office/drawing/2014/main" id="{894352AD-65B3-4217-911E-A8EAB41BA38D}"/>
              </a:ext>
            </a:extLst>
          </p:cNvPr>
          <p:cNvSpPr/>
          <p:nvPr/>
        </p:nvSpPr>
        <p:spPr>
          <a:xfrm>
            <a:off x="2354890" y="3261421"/>
            <a:ext cx="481074" cy="480390"/>
          </a:xfrm>
          <a:prstGeom prst="ellipse">
            <a:avLst/>
          </a:prstGeom>
          <a:solidFill>
            <a:srgbClr val="F2863C"/>
          </a:solidFill>
          <a:ln>
            <a:solidFill>
              <a:srgbClr val="EF73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2000" dirty="0"/>
              <a:t>2</a:t>
            </a:r>
          </a:p>
        </p:txBody>
      </p:sp>
      <p:sp>
        <p:nvSpPr>
          <p:cNvPr id="11" name="Oval 10">
            <a:extLst>
              <a:ext uri="{FF2B5EF4-FFF2-40B4-BE49-F238E27FC236}">
                <a16:creationId xmlns:a16="http://schemas.microsoft.com/office/drawing/2014/main" id="{C4FEF73A-C9D5-450D-9D2C-29BC34B6AEAA}"/>
              </a:ext>
            </a:extLst>
          </p:cNvPr>
          <p:cNvSpPr/>
          <p:nvPr/>
        </p:nvSpPr>
        <p:spPr>
          <a:xfrm>
            <a:off x="2354892" y="3895960"/>
            <a:ext cx="481074" cy="480390"/>
          </a:xfrm>
          <a:prstGeom prst="ellipse">
            <a:avLst/>
          </a:prstGeom>
          <a:solidFill>
            <a:srgbClr val="F2863C"/>
          </a:solidFill>
          <a:ln>
            <a:solidFill>
              <a:srgbClr val="EF73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2000" dirty="0"/>
              <a:t>3</a:t>
            </a:r>
          </a:p>
        </p:txBody>
      </p:sp>
      <p:sp>
        <p:nvSpPr>
          <p:cNvPr id="12" name="Oval 11">
            <a:extLst>
              <a:ext uri="{FF2B5EF4-FFF2-40B4-BE49-F238E27FC236}">
                <a16:creationId xmlns:a16="http://schemas.microsoft.com/office/drawing/2014/main" id="{D30DBB9A-11AC-4261-9A73-1AF4AA312AB7}"/>
              </a:ext>
            </a:extLst>
          </p:cNvPr>
          <p:cNvSpPr/>
          <p:nvPr/>
        </p:nvSpPr>
        <p:spPr>
          <a:xfrm>
            <a:off x="2354891" y="5165038"/>
            <a:ext cx="481074" cy="480390"/>
          </a:xfrm>
          <a:prstGeom prst="ellipse">
            <a:avLst/>
          </a:prstGeom>
          <a:solidFill>
            <a:srgbClr val="F2863C"/>
          </a:solidFill>
          <a:ln>
            <a:solidFill>
              <a:srgbClr val="EF73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2000" dirty="0"/>
              <a:t>5</a:t>
            </a:r>
          </a:p>
        </p:txBody>
      </p:sp>
      <p:sp>
        <p:nvSpPr>
          <p:cNvPr id="13" name="Oval 12">
            <a:extLst>
              <a:ext uri="{FF2B5EF4-FFF2-40B4-BE49-F238E27FC236}">
                <a16:creationId xmlns:a16="http://schemas.microsoft.com/office/drawing/2014/main" id="{A3370F91-7243-4349-B57B-C79433BC6BE2}"/>
              </a:ext>
            </a:extLst>
          </p:cNvPr>
          <p:cNvSpPr/>
          <p:nvPr/>
        </p:nvSpPr>
        <p:spPr>
          <a:xfrm>
            <a:off x="2354891" y="4530499"/>
            <a:ext cx="481074" cy="480390"/>
          </a:xfrm>
          <a:prstGeom prst="ellipse">
            <a:avLst/>
          </a:prstGeom>
          <a:solidFill>
            <a:srgbClr val="F2863C"/>
          </a:solidFill>
          <a:ln>
            <a:solidFill>
              <a:srgbClr val="EF73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2000" dirty="0"/>
              <a:t>4</a:t>
            </a:r>
          </a:p>
        </p:txBody>
      </p:sp>
      <p:graphicFrame>
        <p:nvGraphicFramePr>
          <p:cNvPr id="20" name="Diagram 19">
            <a:extLst>
              <a:ext uri="{FF2B5EF4-FFF2-40B4-BE49-F238E27FC236}">
                <a16:creationId xmlns:a16="http://schemas.microsoft.com/office/drawing/2014/main" id="{9978EA41-5808-4054-9BE7-8A2D61F059F0}"/>
              </a:ext>
            </a:extLst>
          </p:cNvPr>
          <p:cNvGraphicFramePr/>
          <p:nvPr>
            <p:extLst>
              <p:ext uri="{D42A27DB-BD31-4B8C-83A1-F6EECF244321}">
                <p14:modId xmlns:p14="http://schemas.microsoft.com/office/powerpoint/2010/main" val="3446804993"/>
              </p:ext>
            </p:extLst>
          </p:nvPr>
        </p:nvGraphicFramePr>
        <p:xfrm>
          <a:off x="4243614" y="3576294"/>
          <a:ext cx="3103180" cy="2059045"/>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4" name="Oval 13">
            <a:extLst>
              <a:ext uri="{FF2B5EF4-FFF2-40B4-BE49-F238E27FC236}">
                <a16:creationId xmlns:a16="http://schemas.microsoft.com/office/drawing/2014/main" id="{76E17C08-B65B-426E-A280-52CEB6B12EFB}"/>
              </a:ext>
            </a:extLst>
          </p:cNvPr>
          <p:cNvSpPr/>
          <p:nvPr/>
        </p:nvSpPr>
        <p:spPr>
          <a:xfrm>
            <a:off x="-9808" y="6832692"/>
            <a:ext cx="712173" cy="707886"/>
          </a:xfrm>
          <a:prstGeom prst="ellipse">
            <a:avLst/>
          </a:prstGeom>
          <a:solidFill>
            <a:srgbClr val="FF7C07"/>
          </a:solidFill>
          <a:ln>
            <a:solidFill>
              <a:srgbClr val="FF7C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2400" b="1" dirty="0"/>
              <a:t>12</a:t>
            </a:r>
          </a:p>
        </p:txBody>
      </p:sp>
    </p:spTree>
    <p:extLst>
      <p:ext uri="{BB962C8B-B14F-4D97-AF65-F5344CB8AC3E}">
        <p14:creationId xmlns:p14="http://schemas.microsoft.com/office/powerpoint/2010/main" val="9381675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EF4E8"/>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85E2A7F-9D22-4CFA-84C7-0A4022184ABD}"/>
              </a:ext>
            </a:extLst>
          </p:cNvPr>
          <p:cNvSpPr>
            <a:spLocks noGrp="1"/>
          </p:cNvSpPr>
          <p:nvPr>
            <p:ph type="ctrTitle"/>
          </p:nvPr>
        </p:nvSpPr>
        <p:spPr>
          <a:xfrm>
            <a:off x="0" y="0"/>
            <a:ext cx="3540642" cy="558602"/>
          </a:xfrm>
        </p:spPr>
        <p:txBody>
          <a:bodyPr>
            <a:normAutofit/>
          </a:bodyPr>
          <a:lstStyle/>
          <a:p>
            <a:pPr algn="l"/>
            <a:r>
              <a:rPr lang="en-NZ" sz="2800" b="1" dirty="0">
                <a:solidFill>
                  <a:srgbClr val="E8731B"/>
                </a:solidFill>
                <a:latin typeface="Arial" panose="020B0604020202020204" pitchFamily="34" charset="0"/>
                <a:cs typeface="Arial" panose="020B0604020202020204" pitchFamily="34" charset="0"/>
              </a:rPr>
              <a:t>The 5 Principles</a:t>
            </a:r>
          </a:p>
        </p:txBody>
      </p:sp>
      <p:grpSp>
        <p:nvGrpSpPr>
          <p:cNvPr id="3" name="Group 2">
            <a:extLst>
              <a:ext uri="{FF2B5EF4-FFF2-40B4-BE49-F238E27FC236}">
                <a16:creationId xmlns:a16="http://schemas.microsoft.com/office/drawing/2014/main" id="{AC84A235-2B4A-48CD-9F83-C791A13B3EA3}"/>
              </a:ext>
            </a:extLst>
          </p:cNvPr>
          <p:cNvGrpSpPr/>
          <p:nvPr/>
        </p:nvGrpSpPr>
        <p:grpSpPr>
          <a:xfrm>
            <a:off x="229899" y="818702"/>
            <a:ext cx="10374830" cy="1647846"/>
            <a:chOff x="229899" y="818702"/>
            <a:chExt cx="10374830" cy="1647846"/>
          </a:xfrm>
        </p:grpSpPr>
        <p:pic>
          <p:nvPicPr>
            <p:cNvPr id="8" name="Picture 7">
              <a:extLst>
                <a:ext uri="{FF2B5EF4-FFF2-40B4-BE49-F238E27FC236}">
                  <a16:creationId xmlns:a16="http://schemas.microsoft.com/office/drawing/2014/main" id="{361AD7D0-4D86-4229-948D-D6DA1C055D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9899" y="818702"/>
              <a:ext cx="1647846" cy="1647846"/>
            </a:xfrm>
            <a:prstGeom prst="rect">
              <a:avLst/>
            </a:prstGeom>
          </p:spPr>
        </p:pic>
        <p:sp>
          <p:nvSpPr>
            <p:cNvPr id="10" name="TextBox 9">
              <a:extLst>
                <a:ext uri="{FF2B5EF4-FFF2-40B4-BE49-F238E27FC236}">
                  <a16:creationId xmlns:a16="http://schemas.microsoft.com/office/drawing/2014/main" id="{37DF7978-90BE-423B-B22A-7DAEAAF5F51A}"/>
                </a:ext>
              </a:extLst>
            </p:cNvPr>
            <p:cNvSpPr txBox="1"/>
            <p:nvPr/>
          </p:nvSpPr>
          <p:spPr>
            <a:xfrm>
              <a:off x="1992628" y="1144150"/>
              <a:ext cx="8612101" cy="1015663"/>
            </a:xfrm>
            <a:prstGeom prst="rect">
              <a:avLst/>
            </a:prstGeom>
            <a:noFill/>
          </p:spPr>
          <p:txBody>
            <a:bodyPr wrap="square" rtlCol="0">
              <a:spAutoFit/>
            </a:bodyPr>
            <a:lstStyle/>
            <a:p>
              <a:r>
                <a:rPr lang="en-NZ" sz="2000" dirty="0">
                  <a:latin typeface="Source Sans Pro" panose="020B0503030403020204" pitchFamily="34" charset="0"/>
                  <a:ea typeface="Source Sans Pro" panose="020B0503030403020204" pitchFamily="34" charset="0"/>
                </a:rPr>
                <a:t>DPUP and the </a:t>
              </a:r>
              <a:r>
                <a:rPr lang="en-NZ" sz="2000" b="1" dirty="0">
                  <a:latin typeface="Source Sans Pro" panose="020B0503030403020204" pitchFamily="34" charset="0"/>
                  <a:ea typeface="Source Sans Pro" panose="020B0503030403020204" pitchFamily="34" charset="0"/>
                </a:rPr>
                <a:t>Principles</a:t>
              </a:r>
              <a:r>
                <a:rPr lang="en-NZ" sz="2000" dirty="0">
                  <a:latin typeface="Source Sans Pro" panose="020B0503030403020204" pitchFamily="34" charset="0"/>
                  <a:ea typeface="Source Sans Pro" panose="020B0503030403020204" pitchFamily="34" charset="0"/>
                </a:rPr>
                <a:t> are more about relationships than rules </a:t>
              </a:r>
            </a:p>
            <a:p>
              <a:endParaRPr lang="en-NZ" sz="2000" dirty="0">
                <a:latin typeface="Source Sans Pro" panose="020B0503030403020204" pitchFamily="34" charset="0"/>
                <a:ea typeface="Source Sans Pro" panose="020B0503030403020204" pitchFamily="34" charset="0"/>
              </a:endParaRPr>
            </a:p>
            <a:p>
              <a:r>
                <a:rPr lang="en-NZ" sz="2000" dirty="0">
                  <a:latin typeface="Source Sans Pro" panose="020B0503030403020204" pitchFamily="34" charset="0"/>
                  <a:ea typeface="Source Sans Pro" panose="020B0503030403020204" pitchFamily="34" charset="0"/>
                </a:rPr>
                <a:t>Because everything we do is about </a:t>
              </a:r>
              <a:r>
                <a:rPr lang="en-NZ" sz="2000" b="1" dirty="0">
                  <a:latin typeface="Source Sans Pro" panose="020B0503030403020204" pitchFamily="34" charset="0"/>
                  <a:ea typeface="Source Sans Pro" panose="020B0503030403020204" pitchFamily="34" charset="0"/>
                </a:rPr>
                <a:t>he tāngata </a:t>
              </a:r>
              <a:r>
                <a:rPr lang="en-NZ" sz="2000" dirty="0">
                  <a:latin typeface="Source Sans Pro" panose="020B0503030403020204" pitchFamily="34" charset="0"/>
                  <a:ea typeface="Source Sans Pro" panose="020B0503030403020204" pitchFamily="34" charset="0"/>
                </a:rPr>
                <a:t>— the people</a:t>
              </a:r>
            </a:p>
          </p:txBody>
        </p:sp>
      </p:grpSp>
      <p:sp>
        <p:nvSpPr>
          <p:cNvPr id="26" name="TextBox 25">
            <a:extLst>
              <a:ext uri="{FF2B5EF4-FFF2-40B4-BE49-F238E27FC236}">
                <a16:creationId xmlns:a16="http://schemas.microsoft.com/office/drawing/2014/main" id="{19A1E185-6DFB-4F21-9F83-AC3721F2C423}"/>
              </a:ext>
            </a:extLst>
          </p:cNvPr>
          <p:cNvSpPr txBox="1"/>
          <p:nvPr/>
        </p:nvSpPr>
        <p:spPr>
          <a:xfrm>
            <a:off x="445871" y="5874271"/>
            <a:ext cx="9800065" cy="461665"/>
          </a:xfrm>
          <a:prstGeom prst="rect">
            <a:avLst/>
          </a:prstGeom>
          <a:noFill/>
        </p:spPr>
        <p:txBody>
          <a:bodyPr wrap="square" rtlCol="0">
            <a:spAutoFit/>
          </a:bodyPr>
          <a:lstStyle/>
          <a:p>
            <a:pPr>
              <a:tabLst>
                <a:tab pos="2690813" algn="l"/>
              </a:tabLst>
            </a:pPr>
            <a:r>
              <a:rPr lang="en-NZ" sz="2400" b="1" dirty="0">
                <a:solidFill>
                  <a:srgbClr val="2A2A3E"/>
                </a:solidFill>
                <a:latin typeface="Source Sans Pro" panose="020B0503030403020204" pitchFamily="34" charset="0"/>
                <a:ea typeface="Source Sans Pro" panose="020B0503030403020204" pitchFamily="34" charset="0"/>
              </a:rPr>
              <a:t>Mahitahitanga</a:t>
            </a:r>
            <a:r>
              <a:rPr lang="en-NZ" b="1" dirty="0">
                <a:solidFill>
                  <a:srgbClr val="2A2A3E"/>
                </a:solidFill>
                <a:latin typeface="Source Sans Pro" panose="020B0503030403020204" pitchFamily="34" charset="0"/>
                <a:ea typeface="Source Sans Pro" panose="020B0503030403020204" pitchFamily="34" charset="0"/>
              </a:rPr>
              <a:t>	</a:t>
            </a:r>
            <a:r>
              <a:rPr lang="en-NZ" dirty="0">
                <a:solidFill>
                  <a:srgbClr val="2A2A3E"/>
                </a:solidFill>
                <a:latin typeface="Source Sans Pro" panose="020B0503030403020204" pitchFamily="34" charset="0"/>
                <a:ea typeface="Source Sans Pro" panose="020B0503030403020204" pitchFamily="34" charset="0"/>
              </a:rPr>
              <a:t>Work as equals to create and share valuable knowledge.</a:t>
            </a:r>
            <a:r>
              <a:rPr lang="en-NZ" b="1" dirty="0">
                <a:solidFill>
                  <a:srgbClr val="2A2A3E"/>
                </a:solidFill>
                <a:latin typeface="Source Sans Pro" panose="020B0503030403020204" pitchFamily="34" charset="0"/>
                <a:ea typeface="Source Sans Pro" panose="020B0503030403020204" pitchFamily="34" charset="0"/>
              </a:rPr>
              <a:t>	</a:t>
            </a:r>
            <a:endParaRPr lang="en-NZ" sz="2400" b="1" dirty="0">
              <a:solidFill>
                <a:srgbClr val="2A2A3E"/>
              </a:solidFill>
              <a:latin typeface="Source Sans Pro" panose="020B0503030403020204" pitchFamily="34" charset="0"/>
              <a:ea typeface="Source Sans Pro" panose="020B0503030403020204" pitchFamily="34" charset="0"/>
            </a:endParaRPr>
          </a:p>
        </p:txBody>
      </p:sp>
      <p:sp>
        <p:nvSpPr>
          <p:cNvPr id="27" name="TextBox 26">
            <a:extLst>
              <a:ext uri="{FF2B5EF4-FFF2-40B4-BE49-F238E27FC236}">
                <a16:creationId xmlns:a16="http://schemas.microsoft.com/office/drawing/2014/main" id="{CB71AD2E-B986-4388-B5FB-E78704AF6A30}"/>
              </a:ext>
            </a:extLst>
          </p:cNvPr>
          <p:cNvSpPr txBox="1"/>
          <p:nvPr/>
        </p:nvSpPr>
        <p:spPr>
          <a:xfrm>
            <a:off x="445873" y="2709199"/>
            <a:ext cx="9800065" cy="738664"/>
          </a:xfrm>
          <a:prstGeom prst="rect">
            <a:avLst/>
          </a:prstGeom>
          <a:noFill/>
        </p:spPr>
        <p:txBody>
          <a:bodyPr wrap="square" rtlCol="0">
            <a:spAutoFit/>
          </a:bodyPr>
          <a:lstStyle/>
          <a:p>
            <a:pPr>
              <a:tabLst>
                <a:tab pos="2690813" algn="l"/>
              </a:tabLst>
            </a:pPr>
            <a:r>
              <a:rPr lang="en-NZ" sz="2400" b="1" dirty="0">
                <a:solidFill>
                  <a:srgbClr val="2A2A3E"/>
                </a:solidFill>
                <a:latin typeface="Source Sans Pro" panose="020B0503030403020204" pitchFamily="34" charset="0"/>
                <a:ea typeface="Source Sans Pro" panose="020B0503030403020204" pitchFamily="34" charset="0"/>
              </a:rPr>
              <a:t>He</a:t>
            </a:r>
            <a:r>
              <a:rPr lang="en-NZ" sz="2400" b="1" dirty="0">
                <a:solidFill>
                  <a:schemeClr val="bg1"/>
                </a:solidFill>
                <a:latin typeface="Source Sans Pro" panose="020B0503030403020204" pitchFamily="34" charset="0"/>
                <a:ea typeface="Source Sans Pro" panose="020B0503030403020204" pitchFamily="34" charset="0"/>
              </a:rPr>
              <a:t> </a:t>
            </a:r>
            <a:r>
              <a:rPr lang="en-NZ" sz="2400" b="1" dirty="0">
                <a:solidFill>
                  <a:srgbClr val="2A2A3E"/>
                </a:solidFill>
                <a:latin typeface="Source Sans Pro" panose="020B0503030403020204" pitchFamily="34" charset="0"/>
                <a:ea typeface="Source Sans Pro" panose="020B0503030403020204" pitchFamily="34" charset="0"/>
              </a:rPr>
              <a:t>Tāngata	</a:t>
            </a:r>
            <a:r>
              <a:rPr lang="en-NZ" dirty="0">
                <a:solidFill>
                  <a:srgbClr val="2A2A3E"/>
                </a:solidFill>
                <a:latin typeface="Source Sans Pro" panose="020B0503030403020204" pitchFamily="34" charset="0"/>
                <a:ea typeface="Source Sans Pro" panose="020B0503030403020204" pitchFamily="34" charset="0"/>
              </a:rPr>
              <a:t>Focus on improving people’s lives — individuals, children and young 	people, whānau, iwi and communities. </a:t>
            </a:r>
          </a:p>
        </p:txBody>
      </p:sp>
      <p:sp>
        <p:nvSpPr>
          <p:cNvPr id="28" name="TextBox 27">
            <a:extLst>
              <a:ext uri="{FF2B5EF4-FFF2-40B4-BE49-F238E27FC236}">
                <a16:creationId xmlns:a16="http://schemas.microsoft.com/office/drawing/2014/main" id="{DC3FE9BA-9087-4852-B7B1-6ADAF862B234}"/>
              </a:ext>
            </a:extLst>
          </p:cNvPr>
          <p:cNvSpPr txBox="1"/>
          <p:nvPr/>
        </p:nvSpPr>
        <p:spPr>
          <a:xfrm>
            <a:off x="445873" y="3507792"/>
            <a:ext cx="9800065" cy="738664"/>
          </a:xfrm>
          <a:prstGeom prst="rect">
            <a:avLst/>
          </a:prstGeom>
          <a:noFill/>
        </p:spPr>
        <p:txBody>
          <a:bodyPr wrap="square" rtlCol="0">
            <a:spAutoFit/>
          </a:bodyPr>
          <a:lstStyle/>
          <a:p>
            <a:pPr>
              <a:tabLst>
                <a:tab pos="2690813" algn="l"/>
              </a:tabLst>
            </a:pPr>
            <a:r>
              <a:rPr lang="en-NZ" sz="2400" b="1" dirty="0">
                <a:solidFill>
                  <a:srgbClr val="2A2A3E"/>
                </a:solidFill>
                <a:latin typeface="Source Sans Pro" panose="020B0503030403020204" pitchFamily="34" charset="0"/>
                <a:ea typeface="Source Sans Pro" panose="020B0503030403020204" pitchFamily="34" charset="0"/>
              </a:rPr>
              <a:t>Manaakitanga</a:t>
            </a:r>
            <a:r>
              <a:rPr lang="en-NZ" b="1" dirty="0">
                <a:solidFill>
                  <a:srgbClr val="2A2A3E"/>
                </a:solidFill>
                <a:latin typeface="Source Sans Pro" panose="020B0503030403020204" pitchFamily="34" charset="0"/>
                <a:ea typeface="Source Sans Pro" panose="020B0503030403020204" pitchFamily="34" charset="0"/>
              </a:rPr>
              <a:t>	</a:t>
            </a:r>
            <a:r>
              <a:rPr lang="en-NZ" dirty="0">
                <a:solidFill>
                  <a:srgbClr val="2A2A3E"/>
                </a:solidFill>
                <a:latin typeface="Source Sans Pro" panose="020B0503030403020204" pitchFamily="34" charset="0"/>
                <a:ea typeface="Source Sans Pro" panose="020B0503030403020204" pitchFamily="34" charset="0"/>
              </a:rPr>
              <a:t>Respect and uphold the mana and dignity of the people, whānau, 	communities or groups who share their data and information. </a:t>
            </a:r>
          </a:p>
        </p:txBody>
      </p:sp>
      <p:sp>
        <p:nvSpPr>
          <p:cNvPr id="29" name="TextBox 28">
            <a:extLst>
              <a:ext uri="{FF2B5EF4-FFF2-40B4-BE49-F238E27FC236}">
                <a16:creationId xmlns:a16="http://schemas.microsoft.com/office/drawing/2014/main" id="{4695E97D-A974-40BE-A051-5BB9BCFB17E1}"/>
              </a:ext>
            </a:extLst>
          </p:cNvPr>
          <p:cNvSpPr txBox="1"/>
          <p:nvPr/>
        </p:nvSpPr>
        <p:spPr>
          <a:xfrm>
            <a:off x="445873" y="4306385"/>
            <a:ext cx="9800065" cy="738664"/>
          </a:xfrm>
          <a:prstGeom prst="rect">
            <a:avLst/>
          </a:prstGeom>
          <a:noFill/>
        </p:spPr>
        <p:txBody>
          <a:bodyPr wrap="square" rtlCol="0">
            <a:spAutoFit/>
          </a:bodyPr>
          <a:lstStyle/>
          <a:p>
            <a:pPr>
              <a:tabLst>
                <a:tab pos="2690813" algn="l"/>
              </a:tabLst>
            </a:pPr>
            <a:r>
              <a:rPr lang="en-NZ" sz="2400" b="1" dirty="0">
                <a:solidFill>
                  <a:srgbClr val="2A2A3E"/>
                </a:solidFill>
                <a:latin typeface="Source Sans Pro" panose="020B0503030403020204" pitchFamily="34" charset="0"/>
                <a:ea typeface="Source Sans Pro" panose="020B0503030403020204" pitchFamily="34" charset="0"/>
              </a:rPr>
              <a:t>Mana Whakahaere</a:t>
            </a:r>
            <a:r>
              <a:rPr lang="en-NZ" b="1" dirty="0">
                <a:solidFill>
                  <a:srgbClr val="2A2A3E"/>
                </a:solidFill>
                <a:latin typeface="Source Sans Pro" panose="020B0503030403020204" pitchFamily="34" charset="0"/>
                <a:ea typeface="Source Sans Pro" panose="020B0503030403020204" pitchFamily="34" charset="0"/>
              </a:rPr>
              <a:t>	</a:t>
            </a:r>
            <a:r>
              <a:rPr lang="en-NZ" dirty="0">
                <a:solidFill>
                  <a:srgbClr val="2A2A3E"/>
                </a:solidFill>
                <a:latin typeface="Source Sans Pro" panose="020B0503030403020204" pitchFamily="34" charset="0"/>
                <a:ea typeface="Source Sans Pro" panose="020B0503030403020204" pitchFamily="34" charset="0"/>
              </a:rPr>
              <a:t>Empower people by giving them choice and enabling their access 	to and use of their data and information. </a:t>
            </a:r>
          </a:p>
        </p:txBody>
      </p:sp>
      <p:sp>
        <p:nvSpPr>
          <p:cNvPr id="30" name="TextBox 29">
            <a:extLst>
              <a:ext uri="{FF2B5EF4-FFF2-40B4-BE49-F238E27FC236}">
                <a16:creationId xmlns:a16="http://schemas.microsoft.com/office/drawing/2014/main" id="{A9C2384F-2500-4011-9BEC-893B075EFC93}"/>
              </a:ext>
            </a:extLst>
          </p:cNvPr>
          <p:cNvSpPr txBox="1"/>
          <p:nvPr/>
        </p:nvSpPr>
        <p:spPr>
          <a:xfrm>
            <a:off x="445871" y="5075678"/>
            <a:ext cx="9800065" cy="461665"/>
          </a:xfrm>
          <a:prstGeom prst="rect">
            <a:avLst/>
          </a:prstGeom>
          <a:noFill/>
        </p:spPr>
        <p:txBody>
          <a:bodyPr wrap="square" rtlCol="0">
            <a:spAutoFit/>
          </a:bodyPr>
          <a:lstStyle/>
          <a:p>
            <a:pPr>
              <a:tabLst>
                <a:tab pos="2690813" algn="l"/>
              </a:tabLst>
            </a:pPr>
            <a:r>
              <a:rPr lang="en-NZ" sz="2400" b="1" dirty="0">
                <a:solidFill>
                  <a:srgbClr val="2A2A3E"/>
                </a:solidFill>
                <a:latin typeface="Source Sans Pro" panose="020B0503030403020204" pitchFamily="34" charset="0"/>
                <a:ea typeface="Source Sans Pro" panose="020B0503030403020204" pitchFamily="34" charset="0"/>
              </a:rPr>
              <a:t>Kaitiakitanga</a:t>
            </a:r>
            <a:r>
              <a:rPr lang="en-NZ" b="1" dirty="0">
                <a:solidFill>
                  <a:srgbClr val="2A2A3E"/>
                </a:solidFill>
                <a:latin typeface="Source Sans Pro" panose="020B0503030403020204" pitchFamily="34" charset="0"/>
                <a:ea typeface="Source Sans Pro" panose="020B0503030403020204" pitchFamily="34" charset="0"/>
              </a:rPr>
              <a:t>	</a:t>
            </a:r>
            <a:r>
              <a:rPr lang="en-NZ" dirty="0">
                <a:solidFill>
                  <a:srgbClr val="2A2A3E"/>
                </a:solidFill>
                <a:latin typeface="Source Sans Pro" panose="020B0503030403020204" pitchFamily="34" charset="0"/>
                <a:ea typeface="Source Sans Pro" panose="020B0503030403020204" pitchFamily="34" charset="0"/>
              </a:rPr>
              <a:t>Act as a steward in a way that people understand and 	trust. </a:t>
            </a:r>
          </a:p>
        </p:txBody>
      </p:sp>
      <p:sp>
        <p:nvSpPr>
          <p:cNvPr id="11" name="Oval 10">
            <a:extLst>
              <a:ext uri="{FF2B5EF4-FFF2-40B4-BE49-F238E27FC236}">
                <a16:creationId xmlns:a16="http://schemas.microsoft.com/office/drawing/2014/main" id="{54ED8B0C-6451-4D3B-8817-03BAB177B42F}"/>
              </a:ext>
            </a:extLst>
          </p:cNvPr>
          <p:cNvSpPr/>
          <p:nvPr/>
        </p:nvSpPr>
        <p:spPr>
          <a:xfrm>
            <a:off x="-9808" y="6832692"/>
            <a:ext cx="712173" cy="707886"/>
          </a:xfrm>
          <a:prstGeom prst="ellipse">
            <a:avLst/>
          </a:prstGeom>
          <a:solidFill>
            <a:srgbClr val="FF7C07"/>
          </a:solidFill>
          <a:ln>
            <a:solidFill>
              <a:srgbClr val="FF7C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2400" b="1" dirty="0"/>
              <a:t>13</a:t>
            </a:r>
          </a:p>
        </p:txBody>
      </p:sp>
    </p:spTree>
    <p:extLst>
      <p:ext uri="{BB962C8B-B14F-4D97-AF65-F5344CB8AC3E}">
        <p14:creationId xmlns:p14="http://schemas.microsoft.com/office/powerpoint/2010/main" val="24422773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25000">
        <p159:morph option="byObject"/>
      </p:transition>
    </mc:Choice>
    <mc:Fallback xmlns="">
      <p:transition spd="slow" advTm="2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29" grpId="0"/>
      <p:bldP spid="3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EF4E8"/>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85E2A7F-9D22-4CFA-84C7-0A4022184ABD}"/>
              </a:ext>
            </a:extLst>
          </p:cNvPr>
          <p:cNvSpPr>
            <a:spLocks noGrp="1"/>
          </p:cNvSpPr>
          <p:nvPr>
            <p:ph type="ctrTitle"/>
          </p:nvPr>
        </p:nvSpPr>
        <p:spPr>
          <a:xfrm>
            <a:off x="0" y="95692"/>
            <a:ext cx="3732028" cy="516072"/>
          </a:xfrm>
        </p:spPr>
        <p:txBody>
          <a:bodyPr>
            <a:normAutofit/>
          </a:bodyPr>
          <a:lstStyle/>
          <a:p>
            <a:pPr algn="l"/>
            <a:r>
              <a:rPr lang="en-NZ" sz="2800" b="1" dirty="0">
                <a:solidFill>
                  <a:srgbClr val="E8731B"/>
                </a:solidFill>
                <a:latin typeface="Arial" panose="020B0604020202020204" pitchFamily="34" charset="0"/>
                <a:cs typeface="Arial" panose="020B0604020202020204" pitchFamily="34" charset="0"/>
              </a:rPr>
              <a:t>The 4 Guidelines</a:t>
            </a:r>
          </a:p>
        </p:txBody>
      </p:sp>
      <p:grpSp>
        <p:nvGrpSpPr>
          <p:cNvPr id="19" name="Group 18">
            <a:extLst>
              <a:ext uri="{FF2B5EF4-FFF2-40B4-BE49-F238E27FC236}">
                <a16:creationId xmlns:a16="http://schemas.microsoft.com/office/drawing/2014/main" id="{B6107727-F6D2-456C-A9AB-88AF81548303}"/>
              </a:ext>
            </a:extLst>
          </p:cNvPr>
          <p:cNvGrpSpPr/>
          <p:nvPr/>
        </p:nvGrpSpPr>
        <p:grpSpPr>
          <a:xfrm>
            <a:off x="365769" y="954099"/>
            <a:ext cx="9893968" cy="1323439"/>
            <a:chOff x="365769" y="1124227"/>
            <a:chExt cx="9893968" cy="1323439"/>
          </a:xfrm>
        </p:grpSpPr>
        <p:sp>
          <p:nvSpPr>
            <p:cNvPr id="20" name="TextBox 19">
              <a:extLst>
                <a:ext uri="{FF2B5EF4-FFF2-40B4-BE49-F238E27FC236}">
                  <a16:creationId xmlns:a16="http://schemas.microsoft.com/office/drawing/2014/main" id="{3734889B-3233-41CC-B533-56A7312D29AD}"/>
                </a:ext>
              </a:extLst>
            </p:cNvPr>
            <p:cNvSpPr txBox="1"/>
            <p:nvPr/>
          </p:nvSpPr>
          <p:spPr>
            <a:xfrm>
              <a:off x="3473176" y="1124227"/>
              <a:ext cx="6786561" cy="1323439"/>
            </a:xfrm>
            <a:prstGeom prst="rect">
              <a:avLst/>
            </a:prstGeom>
            <a:noFill/>
          </p:spPr>
          <p:txBody>
            <a:bodyPr wrap="square" rtlCol="0">
              <a:spAutoFit/>
            </a:bodyPr>
            <a:lstStyle/>
            <a:p>
              <a:r>
                <a:rPr lang="en-NZ" sz="1600" dirty="0">
                  <a:solidFill>
                    <a:srgbClr val="2A2A3E"/>
                  </a:solidFill>
                  <a:latin typeface="Source Sans Pro" panose="020B0503030403020204" pitchFamily="34" charset="0"/>
                  <a:ea typeface="Source Sans Pro" panose="020B0503030403020204" pitchFamily="34" charset="0"/>
                </a:rPr>
                <a:t>Be clear about the purpose of collecting or using people’s information. Collect only what is needed.</a:t>
              </a:r>
            </a:p>
            <a:p>
              <a:endParaRPr lang="en-NZ" sz="1600" dirty="0">
                <a:solidFill>
                  <a:srgbClr val="2A2A3E"/>
                </a:solidFill>
                <a:latin typeface="Source Sans Pro" panose="020B0503030403020204" pitchFamily="34" charset="0"/>
                <a:ea typeface="Source Sans Pro" panose="020B0503030403020204" pitchFamily="34" charset="0"/>
              </a:endParaRPr>
            </a:p>
            <a:p>
              <a:r>
                <a:rPr lang="en-NZ" sz="1600" dirty="0">
                  <a:solidFill>
                    <a:srgbClr val="2A2A3E"/>
                  </a:solidFill>
                  <a:latin typeface="Source Sans Pro" panose="020B0503030403020204" pitchFamily="34" charset="0"/>
                  <a:ea typeface="Source Sans Pro" panose="020B0503030403020204" pitchFamily="34" charset="0"/>
                </a:rPr>
                <a:t>Consider how using people’s information might affect their wellbeing and their trust in those using it.</a:t>
              </a:r>
            </a:p>
          </p:txBody>
        </p:sp>
        <p:pic>
          <p:nvPicPr>
            <p:cNvPr id="21" name="Picture 20">
              <a:hlinkClick r:id="rId3" action="ppaction://hlinksldjump"/>
              <a:extLst>
                <a:ext uri="{FF2B5EF4-FFF2-40B4-BE49-F238E27FC236}">
                  <a16:creationId xmlns:a16="http://schemas.microsoft.com/office/drawing/2014/main" id="{359A9722-91A2-4889-9572-FA6C002F1F05}"/>
                </a:ext>
              </a:extLst>
            </p:cNvPr>
            <p:cNvPicPr preferRelativeResize="0">
              <a:picLocks/>
            </p:cNvPicPr>
            <p:nvPr/>
          </p:nvPicPr>
          <p:blipFill>
            <a:blip r:embed="rId4">
              <a:extLst>
                <a:ext uri="{28A0092B-C50C-407E-A947-70E740481C1C}">
                  <a14:useLocalDpi xmlns:a14="http://schemas.microsoft.com/office/drawing/2010/main" val="0"/>
                </a:ext>
              </a:extLst>
            </a:blip>
            <a:stretch>
              <a:fillRect/>
            </a:stretch>
          </p:blipFill>
          <p:spPr>
            <a:xfrm>
              <a:off x="365769" y="1124227"/>
              <a:ext cx="1260000" cy="1260000"/>
            </a:xfrm>
            <a:prstGeom prst="rect">
              <a:avLst/>
            </a:prstGeom>
          </p:spPr>
        </p:pic>
        <p:sp>
          <p:nvSpPr>
            <p:cNvPr id="22" name="TextBox 21">
              <a:extLst>
                <a:ext uri="{FF2B5EF4-FFF2-40B4-BE49-F238E27FC236}">
                  <a16:creationId xmlns:a16="http://schemas.microsoft.com/office/drawing/2014/main" id="{CAAD2260-7F80-46A9-B7DA-0D94BC126A3D}"/>
                </a:ext>
              </a:extLst>
            </p:cNvPr>
            <p:cNvSpPr txBox="1"/>
            <p:nvPr/>
          </p:nvSpPr>
          <p:spPr>
            <a:xfrm>
              <a:off x="1787331" y="1395071"/>
              <a:ext cx="1497050" cy="707886"/>
            </a:xfrm>
            <a:prstGeom prst="rect">
              <a:avLst/>
            </a:prstGeom>
            <a:noFill/>
          </p:spPr>
          <p:txBody>
            <a:bodyPr wrap="square" rtlCol="0">
              <a:spAutoFit/>
            </a:bodyPr>
            <a:lstStyle/>
            <a:p>
              <a:pPr algn="ctr"/>
              <a:r>
                <a:rPr lang="en-NZ" sz="2000" b="1" dirty="0">
                  <a:solidFill>
                    <a:srgbClr val="4B919F"/>
                  </a:solidFill>
                  <a:latin typeface="Source Sans Pro" panose="020B0503030403020204" pitchFamily="34" charset="0"/>
                  <a:ea typeface="Source Sans Pro" panose="020B0503030403020204" pitchFamily="34" charset="0"/>
                </a:rPr>
                <a:t>Purpose Matters</a:t>
              </a:r>
            </a:p>
          </p:txBody>
        </p:sp>
      </p:grpSp>
      <p:grpSp>
        <p:nvGrpSpPr>
          <p:cNvPr id="23" name="Group 22">
            <a:extLst>
              <a:ext uri="{FF2B5EF4-FFF2-40B4-BE49-F238E27FC236}">
                <a16:creationId xmlns:a16="http://schemas.microsoft.com/office/drawing/2014/main" id="{9B72EB37-2413-4451-AFF4-FD2C28F03BE9}"/>
              </a:ext>
            </a:extLst>
          </p:cNvPr>
          <p:cNvGrpSpPr/>
          <p:nvPr/>
        </p:nvGrpSpPr>
        <p:grpSpPr>
          <a:xfrm>
            <a:off x="365769" y="2659688"/>
            <a:ext cx="10031083" cy="1374127"/>
            <a:chOff x="365769" y="2829816"/>
            <a:chExt cx="10031083" cy="1374127"/>
          </a:xfrm>
        </p:grpSpPr>
        <p:sp>
          <p:nvSpPr>
            <p:cNvPr id="24" name="TextBox 23">
              <a:extLst>
                <a:ext uri="{FF2B5EF4-FFF2-40B4-BE49-F238E27FC236}">
                  <a16:creationId xmlns:a16="http://schemas.microsoft.com/office/drawing/2014/main" id="{8149AA02-0810-4402-962C-0E7CD53F6A0E}"/>
                </a:ext>
              </a:extLst>
            </p:cNvPr>
            <p:cNvSpPr txBox="1"/>
            <p:nvPr/>
          </p:nvSpPr>
          <p:spPr>
            <a:xfrm>
              <a:off x="3473176" y="2880504"/>
              <a:ext cx="6923676" cy="1323439"/>
            </a:xfrm>
            <a:prstGeom prst="rect">
              <a:avLst/>
            </a:prstGeom>
            <a:noFill/>
          </p:spPr>
          <p:txBody>
            <a:bodyPr wrap="square" rtlCol="0">
              <a:spAutoFit/>
            </a:bodyPr>
            <a:lstStyle/>
            <a:p>
              <a:r>
                <a:rPr lang="en-NZ" sz="1600" dirty="0">
                  <a:solidFill>
                    <a:srgbClr val="2A2A3E"/>
                  </a:solidFill>
                  <a:latin typeface="Source Sans Pro" panose="020B0503030403020204" pitchFamily="34" charset="0"/>
                  <a:ea typeface="Source Sans Pro" panose="020B0503030403020204" pitchFamily="34" charset="0"/>
                </a:rPr>
                <a:t>Be transparent and help people understand why their information is needed and what happens with it. </a:t>
              </a:r>
            </a:p>
            <a:p>
              <a:endParaRPr lang="en-NZ" sz="1600" dirty="0">
                <a:solidFill>
                  <a:srgbClr val="2A2A3E"/>
                </a:solidFill>
                <a:latin typeface="Source Sans Pro" panose="020B0503030403020204" pitchFamily="34" charset="0"/>
                <a:ea typeface="Source Sans Pro" panose="020B0503030403020204" pitchFamily="34" charset="0"/>
              </a:endParaRPr>
            </a:p>
            <a:p>
              <a:r>
                <a:rPr lang="en-NZ" sz="1600" dirty="0">
                  <a:solidFill>
                    <a:srgbClr val="2A2A3E"/>
                  </a:solidFill>
                  <a:latin typeface="Source Sans Pro" panose="020B0503030403020204" pitchFamily="34" charset="0"/>
                  <a:ea typeface="Source Sans Pro" panose="020B0503030403020204" pitchFamily="34" charset="0"/>
                </a:rPr>
                <a:t>As much as possible, support their choices about what they want to share and how they want it used.</a:t>
              </a:r>
            </a:p>
          </p:txBody>
        </p:sp>
        <p:pic>
          <p:nvPicPr>
            <p:cNvPr id="25" name="Picture 24">
              <a:hlinkClick r:id="rId5" action="ppaction://hlinksldjump"/>
              <a:extLst>
                <a:ext uri="{FF2B5EF4-FFF2-40B4-BE49-F238E27FC236}">
                  <a16:creationId xmlns:a16="http://schemas.microsoft.com/office/drawing/2014/main" id="{72C12789-A54D-498D-994A-9E69727C9160}"/>
                </a:ext>
              </a:extLst>
            </p:cNvPr>
            <p:cNvPicPr preferRelativeResize="0">
              <a:picLocks/>
            </p:cNvPicPr>
            <p:nvPr/>
          </p:nvPicPr>
          <p:blipFill>
            <a:blip r:embed="rId6">
              <a:extLst>
                <a:ext uri="{28A0092B-C50C-407E-A947-70E740481C1C}">
                  <a14:useLocalDpi xmlns:a14="http://schemas.microsoft.com/office/drawing/2010/main" val="0"/>
                </a:ext>
              </a:extLst>
            </a:blip>
            <a:stretch>
              <a:fillRect/>
            </a:stretch>
          </p:blipFill>
          <p:spPr>
            <a:xfrm>
              <a:off x="365769" y="2829816"/>
              <a:ext cx="1260000" cy="1260000"/>
            </a:xfrm>
            <a:prstGeom prst="rect">
              <a:avLst/>
            </a:prstGeom>
          </p:spPr>
        </p:pic>
        <p:sp>
          <p:nvSpPr>
            <p:cNvPr id="26" name="TextBox 25">
              <a:extLst>
                <a:ext uri="{FF2B5EF4-FFF2-40B4-BE49-F238E27FC236}">
                  <a16:creationId xmlns:a16="http://schemas.microsoft.com/office/drawing/2014/main" id="{83EC5175-032C-4EE6-8E94-F1D185BDEDDD}"/>
                </a:ext>
              </a:extLst>
            </p:cNvPr>
            <p:cNvSpPr txBox="1"/>
            <p:nvPr/>
          </p:nvSpPr>
          <p:spPr>
            <a:xfrm>
              <a:off x="1665665" y="3165791"/>
              <a:ext cx="1892181" cy="707886"/>
            </a:xfrm>
            <a:prstGeom prst="rect">
              <a:avLst/>
            </a:prstGeom>
            <a:noFill/>
          </p:spPr>
          <p:txBody>
            <a:bodyPr wrap="square" rtlCol="0">
              <a:spAutoFit/>
            </a:bodyPr>
            <a:lstStyle/>
            <a:p>
              <a:pPr algn="ctr"/>
              <a:r>
                <a:rPr lang="en-NZ" sz="2000" b="1" dirty="0">
                  <a:solidFill>
                    <a:srgbClr val="96466E"/>
                  </a:solidFill>
                  <a:latin typeface="Source Sans Pro" panose="020B0503030403020204" pitchFamily="34" charset="0"/>
                  <a:ea typeface="Source Sans Pro" panose="020B0503030403020204" pitchFamily="34" charset="0"/>
                </a:rPr>
                <a:t>Transparency and Choice</a:t>
              </a:r>
            </a:p>
          </p:txBody>
        </p:sp>
      </p:grpSp>
      <p:grpSp>
        <p:nvGrpSpPr>
          <p:cNvPr id="27" name="Group 26">
            <a:extLst>
              <a:ext uri="{FF2B5EF4-FFF2-40B4-BE49-F238E27FC236}">
                <a16:creationId xmlns:a16="http://schemas.microsoft.com/office/drawing/2014/main" id="{4E7741C9-A707-417F-AB1A-EFB05264C3D7}"/>
              </a:ext>
            </a:extLst>
          </p:cNvPr>
          <p:cNvGrpSpPr/>
          <p:nvPr/>
        </p:nvGrpSpPr>
        <p:grpSpPr>
          <a:xfrm>
            <a:off x="365769" y="6070866"/>
            <a:ext cx="10168252" cy="1389725"/>
            <a:chOff x="365769" y="6240994"/>
            <a:chExt cx="10168252" cy="1389725"/>
          </a:xfrm>
        </p:grpSpPr>
        <p:sp>
          <p:nvSpPr>
            <p:cNvPr id="28" name="TextBox 27">
              <a:extLst>
                <a:ext uri="{FF2B5EF4-FFF2-40B4-BE49-F238E27FC236}">
                  <a16:creationId xmlns:a16="http://schemas.microsoft.com/office/drawing/2014/main" id="{F2650397-902D-4C12-AEF9-1E15B76A0C7D}"/>
                </a:ext>
              </a:extLst>
            </p:cNvPr>
            <p:cNvSpPr txBox="1"/>
            <p:nvPr/>
          </p:nvSpPr>
          <p:spPr>
            <a:xfrm>
              <a:off x="3473176" y="6307280"/>
              <a:ext cx="7060845" cy="1323439"/>
            </a:xfrm>
            <a:prstGeom prst="rect">
              <a:avLst/>
            </a:prstGeom>
            <a:noFill/>
          </p:spPr>
          <p:txBody>
            <a:bodyPr wrap="square" rtlCol="0">
              <a:spAutoFit/>
            </a:bodyPr>
            <a:lstStyle/>
            <a:p>
              <a:r>
                <a:rPr lang="en-NZ" sz="1600" dirty="0">
                  <a:solidFill>
                    <a:srgbClr val="2A2A3E"/>
                  </a:solidFill>
                  <a:latin typeface="Source Sans Pro" panose="020B0503030403020204" pitchFamily="34" charset="0"/>
                  <a:ea typeface="Source Sans Pro" panose="020B0503030403020204" pitchFamily="34" charset="0"/>
                </a:rPr>
                <a:t>Work together, collaborate to make sure the best information is used in the most respectful and helpful way. </a:t>
              </a:r>
            </a:p>
            <a:p>
              <a:endParaRPr lang="en-NZ" sz="1600" dirty="0">
                <a:solidFill>
                  <a:srgbClr val="2A2A3E"/>
                </a:solidFill>
                <a:latin typeface="Source Sans Pro" panose="020B0503030403020204" pitchFamily="34" charset="0"/>
                <a:ea typeface="Source Sans Pro" panose="020B0503030403020204" pitchFamily="34" charset="0"/>
              </a:endParaRPr>
            </a:p>
            <a:p>
              <a:r>
                <a:rPr lang="en-NZ" sz="1600" dirty="0">
                  <a:solidFill>
                    <a:srgbClr val="2A2A3E"/>
                  </a:solidFill>
                  <a:latin typeface="Source Sans Pro" panose="020B0503030403020204" pitchFamily="34" charset="0"/>
                  <a:ea typeface="Source Sans Pro" panose="020B0503030403020204" pitchFamily="34" charset="0"/>
                </a:rPr>
                <a:t>Share insights across the sector to help grow knowledge and support wellbeing.</a:t>
              </a:r>
            </a:p>
          </p:txBody>
        </p:sp>
        <p:pic>
          <p:nvPicPr>
            <p:cNvPr id="41" name="Picture 40">
              <a:hlinkClick r:id="" action="ppaction://noaction"/>
              <a:extLst>
                <a:ext uri="{FF2B5EF4-FFF2-40B4-BE49-F238E27FC236}">
                  <a16:creationId xmlns:a16="http://schemas.microsoft.com/office/drawing/2014/main" id="{0E5737D0-4542-4CC9-9B7D-58F220F303EE}"/>
                </a:ext>
              </a:extLst>
            </p:cNvPr>
            <p:cNvPicPr preferRelativeResize="0">
              <a:picLocks/>
            </p:cNvPicPr>
            <p:nvPr/>
          </p:nvPicPr>
          <p:blipFill>
            <a:blip r:embed="rId7">
              <a:extLst>
                <a:ext uri="{28A0092B-C50C-407E-A947-70E740481C1C}">
                  <a14:useLocalDpi xmlns:a14="http://schemas.microsoft.com/office/drawing/2010/main" val="0"/>
                </a:ext>
              </a:extLst>
            </a:blip>
            <a:stretch>
              <a:fillRect/>
            </a:stretch>
          </p:blipFill>
          <p:spPr>
            <a:xfrm>
              <a:off x="365769" y="6240994"/>
              <a:ext cx="1260000" cy="1260000"/>
            </a:xfrm>
            <a:prstGeom prst="rect">
              <a:avLst/>
            </a:prstGeom>
          </p:spPr>
        </p:pic>
        <p:sp>
          <p:nvSpPr>
            <p:cNvPr id="42" name="TextBox 41">
              <a:extLst>
                <a:ext uri="{FF2B5EF4-FFF2-40B4-BE49-F238E27FC236}">
                  <a16:creationId xmlns:a16="http://schemas.microsoft.com/office/drawing/2014/main" id="{5BA2AF76-E19C-4E48-AC09-16CB9973E907}"/>
                </a:ext>
              </a:extLst>
            </p:cNvPr>
            <p:cNvSpPr txBox="1"/>
            <p:nvPr/>
          </p:nvSpPr>
          <p:spPr>
            <a:xfrm>
              <a:off x="1787331" y="6467724"/>
              <a:ext cx="1497050" cy="756330"/>
            </a:xfrm>
            <a:prstGeom prst="rect">
              <a:avLst/>
            </a:prstGeom>
            <a:noFill/>
          </p:spPr>
          <p:txBody>
            <a:bodyPr wrap="square" rtlCol="0">
              <a:spAutoFit/>
            </a:bodyPr>
            <a:lstStyle/>
            <a:p>
              <a:pPr algn="ctr"/>
              <a:r>
                <a:rPr lang="en-NZ" sz="2000" b="1" dirty="0">
                  <a:solidFill>
                    <a:srgbClr val="8C965A"/>
                  </a:solidFill>
                  <a:latin typeface="Source Sans Pro" panose="020B0503030403020204" pitchFamily="34" charset="0"/>
                  <a:ea typeface="Source Sans Pro" panose="020B0503030403020204" pitchFamily="34" charset="0"/>
                </a:rPr>
                <a:t>Sharing Value</a:t>
              </a:r>
            </a:p>
          </p:txBody>
        </p:sp>
      </p:grpSp>
      <p:grpSp>
        <p:nvGrpSpPr>
          <p:cNvPr id="43" name="Group 42">
            <a:extLst>
              <a:ext uri="{FF2B5EF4-FFF2-40B4-BE49-F238E27FC236}">
                <a16:creationId xmlns:a16="http://schemas.microsoft.com/office/drawing/2014/main" id="{3DCB15BC-E28D-4A6D-9D97-BCFE0CBD9C44}"/>
              </a:ext>
            </a:extLst>
          </p:cNvPr>
          <p:cNvGrpSpPr/>
          <p:nvPr/>
        </p:nvGrpSpPr>
        <p:grpSpPr>
          <a:xfrm>
            <a:off x="365769" y="4365277"/>
            <a:ext cx="9934602" cy="1424815"/>
            <a:chOff x="365769" y="4535405"/>
            <a:chExt cx="9934602" cy="1424815"/>
          </a:xfrm>
        </p:grpSpPr>
        <p:sp>
          <p:nvSpPr>
            <p:cNvPr id="44" name="TextBox 43">
              <a:extLst>
                <a:ext uri="{FF2B5EF4-FFF2-40B4-BE49-F238E27FC236}">
                  <a16:creationId xmlns:a16="http://schemas.microsoft.com/office/drawing/2014/main" id="{2F7F33F4-AE17-4FB0-94C6-B9B7F6AA861D}"/>
                </a:ext>
              </a:extLst>
            </p:cNvPr>
            <p:cNvSpPr txBox="1"/>
            <p:nvPr/>
          </p:nvSpPr>
          <p:spPr>
            <a:xfrm>
              <a:off x="3473176" y="4636781"/>
              <a:ext cx="6827195" cy="1323439"/>
            </a:xfrm>
            <a:prstGeom prst="rect">
              <a:avLst/>
            </a:prstGeom>
            <a:noFill/>
          </p:spPr>
          <p:txBody>
            <a:bodyPr wrap="square" rtlCol="0">
              <a:spAutoFit/>
            </a:bodyPr>
            <a:lstStyle/>
            <a:p>
              <a:r>
                <a:rPr lang="en-NZ" sz="1600" dirty="0">
                  <a:solidFill>
                    <a:srgbClr val="2A2A3E"/>
                  </a:solidFill>
                  <a:latin typeface="Source Sans Pro" panose="020B0503030403020204" pitchFamily="34" charset="0"/>
                  <a:ea typeface="Source Sans Pro" panose="020B0503030403020204" pitchFamily="34" charset="0"/>
                </a:rPr>
                <a:t>Be proactive about supporting people to understand what information is held about them, their rights to access it and ask for corrections to be made. </a:t>
              </a:r>
            </a:p>
            <a:p>
              <a:endParaRPr lang="en-NZ" sz="1600" dirty="0">
                <a:solidFill>
                  <a:srgbClr val="2A2A3E"/>
                </a:solidFill>
                <a:latin typeface="Source Sans Pro" panose="020B0503030403020204" pitchFamily="34" charset="0"/>
                <a:ea typeface="Source Sans Pro" panose="020B0503030403020204" pitchFamily="34" charset="0"/>
              </a:endParaRPr>
            </a:p>
            <a:p>
              <a:r>
                <a:rPr lang="en-NZ" sz="1600" dirty="0">
                  <a:solidFill>
                    <a:srgbClr val="2A2A3E"/>
                  </a:solidFill>
                  <a:latin typeface="Source Sans Pro" panose="020B0503030403020204" pitchFamily="34" charset="0"/>
                  <a:ea typeface="Source Sans Pro" panose="020B0503030403020204" pitchFamily="34" charset="0"/>
                </a:rPr>
                <a:t>Look for ways to make this easy and safe for service users.</a:t>
              </a:r>
            </a:p>
          </p:txBody>
        </p:sp>
        <p:pic>
          <p:nvPicPr>
            <p:cNvPr id="45" name="Picture 44">
              <a:hlinkClick r:id="rId8" action="ppaction://hlinksldjump"/>
              <a:extLst>
                <a:ext uri="{FF2B5EF4-FFF2-40B4-BE49-F238E27FC236}">
                  <a16:creationId xmlns:a16="http://schemas.microsoft.com/office/drawing/2014/main" id="{592FDAFB-EB80-4AFB-8BDD-FD248085EFD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65769" y="4535405"/>
              <a:ext cx="1260000" cy="1260000"/>
            </a:xfrm>
            <a:prstGeom prst="rect">
              <a:avLst/>
            </a:prstGeom>
          </p:spPr>
        </p:pic>
        <p:sp>
          <p:nvSpPr>
            <p:cNvPr id="46" name="TextBox 45">
              <a:extLst>
                <a:ext uri="{FF2B5EF4-FFF2-40B4-BE49-F238E27FC236}">
                  <a16:creationId xmlns:a16="http://schemas.microsoft.com/office/drawing/2014/main" id="{5541560E-BDA5-4B41-89D4-81EC885BE897}"/>
                </a:ext>
              </a:extLst>
            </p:cNvPr>
            <p:cNvSpPr txBox="1"/>
            <p:nvPr/>
          </p:nvSpPr>
          <p:spPr>
            <a:xfrm>
              <a:off x="1627566" y="4833974"/>
              <a:ext cx="1816580" cy="707886"/>
            </a:xfrm>
            <a:prstGeom prst="rect">
              <a:avLst/>
            </a:prstGeom>
            <a:noFill/>
          </p:spPr>
          <p:txBody>
            <a:bodyPr wrap="square" rtlCol="0">
              <a:spAutoFit/>
            </a:bodyPr>
            <a:lstStyle/>
            <a:p>
              <a:pPr algn="ctr"/>
              <a:r>
                <a:rPr lang="en-NZ" sz="2000" b="1" dirty="0">
                  <a:solidFill>
                    <a:srgbClr val="26567F"/>
                  </a:solidFill>
                  <a:latin typeface="Source Sans Pro" panose="020B0503030403020204" pitchFamily="34" charset="0"/>
                  <a:ea typeface="Source Sans Pro" panose="020B0503030403020204" pitchFamily="34" charset="0"/>
                </a:rPr>
                <a:t>Access to Information </a:t>
              </a:r>
            </a:p>
          </p:txBody>
        </p:sp>
      </p:grpSp>
      <p:sp>
        <p:nvSpPr>
          <p:cNvPr id="29" name="Oval 28">
            <a:extLst>
              <a:ext uri="{FF2B5EF4-FFF2-40B4-BE49-F238E27FC236}">
                <a16:creationId xmlns:a16="http://schemas.microsoft.com/office/drawing/2014/main" id="{394DC1F8-4AE5-4F0D-9C8F-82C3DC3B52DB}"/>
              </a:ext>
            </a:extLst>
          </p:cNvPr>
          <p:cNvSpPr/>
          <p:nvPr/>
        </p:nvSpPr>
        <p:spPr>
          <a:xfrm>
            <a:off x="-9808" y="6832692"/>
            <a:ext cx="712173" cy="707886"/>
          </a:xfrm>
          <a:prstGeom prst="ellipse">
            <a:avLst/>
          </a:prstGeom>
          <a:solidFill>
            <a:srgbClr val="FF7C07"/>
          </a:solidFill>
          <a:ln>
            <a:solidFill>
              <a:srgbClr val="FF7C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2400" b="1" dirty="0"/>
              <a:t>14</a:t>
            </a:r>
          </a:p>
        </p:txBody>
      </p:sp>
    </p:spTree>
    <p:extLst>
      <p:ext uri="{BB962C8B-B14F-4D97-AF65-F5344CB8AC3E}">
        <p14:creationId xmlns:p14="http://schemas.microsoft.com/office/powerpoint/2010/main" val="29905437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EF4E8"/>
        </a:solidFill>
        <a:effectLst/>
      </p:bgPr>
    </p:bg>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B77C3F37-0C20-4900-A0CA-019FB37945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9674" y="5016172"/>
            <a:ext cx="6582694" cy="2353003"/>
          </a:xfrm>
          <a:prstGeom prst="rect">
            <a:avLst/>
          </a:prstGeom>
        </p:spPr>
      </p:pic>
      <p:sp>
        <p:nvSpPr>
          <p:cNvPr id="101" name="Trapezoid 100">
            <a:extLst>
              <a:ext uri="{FF2B5EF4-FFF2-40B4-BE49-F238E27FC236}">
                <a16:creationId xmlns:a16="http://schemas.microsoft.com/office/drawing/2014/main" id="{FE0F70FE-EE59-4FB0-9B11-05A6B76F47A0}"/>
              </a:ext>
            </a:extLst>
          </p:cNvPr>
          <p:cNvSpPr/>
          <p:nvPr/>
        </p:nvSpPr>
        <p:spPr>
          <a:xfrm rot="10800000">
            <a:off x="652932" y="768878"/>
            <a:ext cx="9636167" cy="4425094"/>
          </a:xfrm>
          <a:prstGeom prst="trapezoid">
            <a:avLst>
              <a:gd name="adj" fmla="val 33292"/>
            </a:avLst>
          </a:prstGeom>
          <a:solidFill>
            <a:srgbClr val="FDE5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6" name="Title 5">
            <a:extLst>
              <a:ext uri="{FF2B5EF4-FFF2-40B4-BE49-F238E27FC236}">
                <a16:creationId xmlns:a16="http://schemas.microsoft.com/office/drawing/2014/main" id="{485E2A7F-9D22-4CFA-84C7-0A4022184ABD}"/>
              </a:ext>
            </a:extLst>
          </p:cNvPr>
          <p:cNvSpPr>
            <a:spLocks noGrp="1"/>
          </p:cNvSpPr>
          <p:nvPr>
            <p:ph type="ctrTitle"/>
          </p:nvPr>
        </p:nvSpPr>
        <p:spPr>
          <a:xfrm>
            <a:off x="0" y="95692"/>
            <a:ext cx="2912022" cy="602946"/>
          </a:xfrm>
        </p:spPr>
        <p:txBody>
          <a:bodyPr>
            <a:normAutofit fontScale="90000"/>
          </a:bodyPr>
          <a:lstStyle/>
          <a:p>
            <a:r>
              <a:rPr lang="en-NZ" sz="2800" b="1" dirty="0">
                <a:solidFill>
                  <a:srgbClr val="E8731B"/>
                </a:solidFill>
                <a:latin typeface="Arial" panose="020B0604020202020204" pitchFamily="34" charset="0"/>
                <a:cs typeface="Arial" panose="020B0604020202020204" pitchFamily="34" charset="0"/>
              </a:rPr>
              <a:t>The DPUP Toolkit</a:t>
            </a:r>
          </a:p>
        </p:txBody>
      </p:sp>
      <p:pic>
        <p:nvPicPr>
          <p:cNvPr id="8" name="Picture 7">
            <a:extLst>
              <a:ext uri="{FF2B5EF4-FFF2-40B4-BE49-F238E27FC236}">
                <a16:creationId xmlns:a16="http://schemas.microsoft.com/office/drawing/2014/main" id="{A4108E5A-F548-4006-BEC0-B7D044C0740A}"/>
              </a:ext>
            </a:extLst>
          </p:cNvPr>
          <p:cNvPicPr>
            <a:picLocks noChangeAspect="1"/>
          </p:cNvPicPr>
          <p:nvPr/>
        </p:nvPicPr>
        <p:blipFill>
          <a:blip r:embed="rId4">
            <a:duotone>
              <a:prstClr val="black"/>
              <a:srgbClr val="96466E">
                <a:tint val="45000"/>
                <a:satMod val="400000"/>
              </a:srgbClr>
            </a:duotone>
            <a:extLst>
              <a:ext uri="{28A0092B-C50C-407E-A947-70E740481C1C}">
                <a14:useLocalDpi xmlns:a14="http://schemas.microsoft.com/office/drawing/2010/main" val="0"/>
              </a:ext>
            </a:extLst>
          </a:blip>
          <a:stretch>
            <a:fillRect/>
          </a:stretch>
        </p:blipFill>
        <p:spPr>
          <a:xfrm>
            <a:off x="4116093" y="3216932"/>
            <a:ext cx="1558722" cy="1580645"/>
          </a:xfrm>
          <a:prstGeom prst="rect">
            <a:avLst/>
          </a:prstGeom>
        </p:spPr>
      </p:pic>
      <p:pic>
        <p:nvPicPr>
          <p:cNvPr id="28" name="Picture 27">
            <a:extLst>
              <a:ext uri="{FF2B5EF4-FFF2-40B4-BE49-F238E27FC236}">
                <a16:creationId xmlns:a16="http://schemas.microsoft.com/office/drawing/2014/main" id="{61E07DB7-F001-464B-97C4-9A04D1B5C98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02225" y="2146382"/>
            <a:ext cx="931786" cy="931786"/>
          </a:xfrm>
          <a:prstGeom prst="rect">
            <a:avLst/>
          </a:prstGeom>
        </p:spPr>
      </p:pic>
      <p:pic>
        <p:nvPicPr>
          <p:cNvPr id="32" name="Picture 31">
            <a:extLst>
              <a:ext uri="{FF2B5EF4-FFF2-40B4-BE49-F238E27FC236}">
                <a16:creationId xmlns:a16="http://schemas.microsoft.com/office/drawing/2014/main" id="{E2650CC3-2B19-4A23-9E6E-D52F1C78261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76313" y="939126"/>
            <a:ext cx="750333" cy="750333"/>
          </a:xfrm>
          <a:prstGeom prst="rect">
            <a:avLst/>
          </a:prstGeom>
        </p:spPr>
      </p:pic>
      <p:pic>
        <p:nvPicPr>
          <p:cNvPr id="48" name="Picture 47">
            <a:extLst>
              <a:ext uri="{FF2B5EF4-FFF2-40B4-BE49-F238E27FC236}">
                <a16:creationId xmlns:a16="http://schemas.microsoft.com/office/drawing/2014/main" id="{63B68DB6-9503-4222-9AD2-717A3AC3563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5940" y="3459950"/>
            <a:ext cx="1558722" cy="1580645"/>
          </a:xfrm>
          <a:prstGeom prst="rect">
            <a:avLst/>
          </a:prstGeom>
        </p:spPr>
      </p:pic>
      <p:pic>
        <p:nvPicPr>
          <p:cNvPr id="52" name="Picture 51">
            <a:extLst>
              <a:ext uri="{FF2B5EF4-FFF2-40B4-BE49-F238E27FC236}">
                <a16:creationId xmlns:a16="http://schemas.microsoft.com/office/drawing/2014/main" id="{24C3FAAC-90C6-41F4-A933-B1D452AA09A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82721" y="913733"/>
            <a:ext cx="1385890" cy="1407361"/>
          </a:xfrm>
          <a:prstGeom prst="rect">
            <a:avLst/>
          </a:prstGeom>
        </p:spPr>
      </p:pic>
      <p:pic>
        <p:nvPicPr>
          <p:cNvPr id="54" name="Picture 53">
            <a:extLst>
              <a:ext uri="{FF2B5EF4-FFF2-40B4-BE49-F238E27FC236}">
                <a16:creationId xmlns:a16="http://schemas.microsoft.com/office/drawing/2014/main" id="{682BC533-535F-46F9-80D7-F26A7CDF0E5C}"/>
              </a:ext>
            </a:extLst>
          </p:cNvPr>
          <p:cNvPicPr>
            <a:picLocks noChangeAspect="1"/>
          </p:cNvPicPr>
          <p:nvPr/>
        </p:nvPicPr>
        <p:blipFill>
          <a:blip r:embed="rId9">
            <a:duotone>
              <a:prstClr val="black"/>
              <a:srgbClr val="8C965A">
                <a:tint val="45000"/>
                <a:satMod val="400000"/>
              </a:srgbClr>
            </a:duotone>
            <a:extLst>
              <a:ext uri="{28A0092B-C50C-407E-A947-70E740481C1C}">
                <a14:useLocalDpi xmlns:a14="http://schemas.microsoft.com/office/drawing/2010/main" val="0"/>
              </a:ext>
            </a:extLst>
          </a:blip>
          <a:stretch>
            <a:fillRect/>
          </a:stretch>
        </p:blipFill>
        <p:spPr>
          <a:xfrm>
            <a:off x="7416830" y="3813665"/>
            <a:ext cx="1293783" cy="1311980"/>
          </a:xfrm>
          <a:prstGeom prst="rect">
            <a:avLst/>
          </a:prstGeom>
        </p:spPr>
      </p:pic>
      <p:pic>
        <p:nvPicPr>
          <p:cNvPr id="64" name="Picture 63">
            <a:extLst>
              <a:ext uri="{FF2B5EF4-FFF2-40B4-BE49-F238E27FC236}">
                <a16:creationId xmlns:a16="http://schemas.microsoft.com/office/drawing/2014/main" id="{9C9F1DDD-79CC-4D8F-B04B-85C2B19659E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249186" y="3779837"/>
            <a:ext cx="1175222" cy="1193430"/>
          </a:xfrm>
          <a:prstGeom prst="rect">
            <a:avLst/>
          </a:prstGeom>
        </p:spPr>
      </p:pic>
      <p:pic>
        <p:nvPicPr>
          <p:cNvPr id="66" name="Picture 65">
            <a:extLst>
              <a:ext uri="{FF2B5EF4-FFF2-40B4-BE49-F238E27FC236}">
                <a16:creationId xmlns:a16="http://schemas.microsoft.com/office/drawing/2014/main" id="{7D64153A-4116-4484-BD02-F16D1586356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356879" y="2517976"/>
            <a:ext cx="1083566" cy="1098806"/>
          </a:xfrm>
          <a:prstGeom prst="rect">
            <a:avLst/>
          </a:prstGeom>
        </p:spPr>
      </p:pic>
      <p:pic>
        <p:nvPicPr>
          <p:cNvPr id="78" name="Picture 77">
            <a:extLst>
              <a:ext uri="{FF2B5EF4-FFF2-40B4-BE49-F238E27FC236}">
                <a16:creationId xmlns:a16="http://schemas.microsoft.com/office/drawing/2014/main" id="{8B8F406A-C4FC-4E46-887C-415A91A1CE76}"/>
              </a:ext>
            </a:extLst>
          </p:cNvPr>
          <p:cNvPicPr>
            <a:picLocks noChangeAspect="1"/>
          </p:cNvPicPr>
          <p:nvPr/>
        </p:nvPicPr>
        <p:blipFill>
          <a:blip r:embed="rId12">
            <a:duotone>
              <a:prstClr val="black"/>
              <a:srgbClr val="96466E">
                <a:tint val="45000"/>
                <a:satMod val="400000"/>
              </a:srgbClr>
            </a:duotone>
            <a:extLst>
              <a:ext uri="{28A0092B-C50C-407E-A947-70E740481C1C}">
                <a14:useLocalDpi xmlns:a14="http://schemas.microsoft.com/office/drawing/2010/main" val="0"/>
              </a:ext>
            </a:extLst>
          </a:blip>
          <a:stretch>
            <a:fillRect/>
          </a:stretch>
        </p:blipFill>
        <p:spPr>
          <a:xfrm>
            <a:off x="2360210" y="2409793"/>
            <a:ext cx="1404515" cy="1424269"/>
          </a:xfrm>
          <a:prstGeom prst="rect">
            <a:avLst/>
          </a:prstGeom>
        </p:spPr>
      </p:pic>
      <p:pic>
        <p:nvPicPr>
          <p:cNvPr id="90" name="Picture 89">
            <a:extLst>
              <a:ext uri="{FF2B5EF4-FFF2-40B4-BE49-F238E27FC236}">
                <a16:creationId xmlns:a16="http://schemas.microsoft.com/office/drawing/2014/main" id="{21B59399-469F-44CB-8377-9E55211F7CFD}"/>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235722" y="953814"/>
            <a:ext cx="1676300" cy="1699877"/>
          </a:xfrm>
          <a:prstGeom prst="rect">
            <a:avLst/>
          </a:prstGeom>
        </p:spPr>
      </p:pic>
      <p:pic>
        <p:nvPicPr>
          <p:cNvPr id="96" name="Picture 95">
            <a:extLst>
              <a:ext uri="{FF2B5EF4-FFF2-40B4-BE49-F238E27FC236}">
                <a16:creationId xmlns:a16="http://schemas.microsoft.com/office/drawing/2014/main" id="{9D44BB57-EA19-438F-BFD7-6B750CA236FC}"/>
              </a:ext>
            </a:extLst>
          </p:cNvPr>
          <p:cNvPicPr>
            <a:picLocks noChangeAspect="1"/>
          </p:cNvPicPr>
          <p:nvPr/>
        </p:nvPicPr>
        <p:blipFill>
          <a:blip r:embed="rId14">
            <a:duotone>
              <a:prstClr val="black"/>
              <a:srgbClr val="8C965A">
                <a:tint val="45000"/>
                <a:satMod val="400000"/>
              </a:srgbClr>
            </a:duotone>
            <a:extLst>
              <a:ext uri="{28A0092B-C50C-407E-A947-70E740481C1C}">
                <a14:useLocalDpi xmlns:a14="http://schemas.microsoft.com/office/drawing/2010/main" val="0"/>
              </a:ext>
            </a:extLst>
          </a:blip>
          <a:stretch>
            <a:fillRect/>
          </a:stretch>
        </p:blipFill>
        <p:spPr>
          <a:xfrm>
            <a:off x="8070711" y="986129"/>
            <a:ext cx="1673943" cy="1699877"/>
          </a:xfrm>
          <a:prstGeom prst="rect">
            <a:avLst/>
          </a:prstGeom>
        </p:spPr>
      </p:pic>
      <p:pic>
        <p:nvPicPr>
          <p:cNvPr id="100" name="Picture 99">
            <a:extLst>
              <a:ext uri="{FF2B5EF4-FFF2-40B4-BE49-F238E27FC236}">
                <a16:creationId xmlns:a16="http://schemas.microsoft.com/office/drawing/2014/main" id="{DF827A29-9F61-4B5A-8BD0-3E91E022CEE2}"/>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494810" y="1411381"/>
            <a:ext cx="1404515" cy="1424269"/>
          </a:xfrm>
          <a:prstGeom prst="rect">
            <a:avLst/>
          </a:prstGeom>
        </p:spPr>
      </p:pic>
      <p:sp>
        <p:nvSpPr>
          <p:cNvPr id="102" name="TextBox 101">
            <a:extLst>
              <a:ext uri="{FF2B5EF4-FFF2-40B4-BE49-F238E27FC236}">
                <a16:creationId xmlns:a16="http://schemas.microsoft.com/office/drawing/2014/main" id="{26DCFE47-4900-4903-AB7D-A32142A51294}"/>
              </a:ext>
            </a:extLst>
          </p:cNvPr>
          <p:cNvSpPr txBox="1"/>
          <p:nvPr/>
        </p:nvSpPr>
        <p:spPr>
          <a:xfrm>
            <a:off x="1929445" y="7070083"/>
            <a:ext cx="8062453" cy="369332"/>
          </a:xfrm>
          <a:prstGeom prst="rect">
            <a:avLst/>
          </a:prstGeom>
          <a:noFill/>
        </p:spPr>
        <p:txBody>
          <a:bodyPr wrap="square" rtlCol="0">
            <a:spAutoFit/>
          </a:bodyPr>
          <a:lstStyle/>
          <a:p>
            <a:pPr lvl="0" defTabSz="914400">
              <a:defRPr/>
            </a:pPr>
            <a:r>
              <a:rPr lang="en-NZ" dirty="0">
                <a:latin typeface="Source Sans Pro" panose="020B0503030403020204" pitchFamily="34" charset="0"/>
                <a:ea typeface="Source Sans Pro" panose="020B0503030403020204" pitchFamily="34" charset="0"/>
              </a:rPr>
              <a:t>To access all the resources in the toolkit go to </a:t>
            </a:r>
            <a:r>
              <a:rPr lang="en-NZ" b="1" dirty="0">
                <a:solidFill>
                  <a:srgbClr val="E8731B"/>
                </a:solidFill>
                <a:latin typeface="Source Sans Pro" panose="020B0503030403020204" pitchFamily="34" charset="0"/>
                <a:ea typeface="Source Sans Pro" panose="020B0503030403020204" pitchFamily="34" charset="0"/>
              </a:rPr>
              <a:t>digital.govt.nz/dpup/toolkit</a:t>
            </a:r>
          </a:p>
        </p:txBody>
      </p:sp>
      <p:sp>
        <p:nvSpPr>
          <p:cNvPr id="18" name="Oval 17">
            <a:extLst>
              <a:ext uri="{FF2B5EF4-FFF2-40B4-BE49-F238E27FC236}">
                <a16:creationId xmlns:a16="http://schemas.microsoft.com/office/drawing/2014/main" id="{5E374F24-8680-41B9-8A82-BE960C2F3241}"/>
              </a:ext>
            </a:extLst>
          </p:cNvPr>
          <p:cNvSpPr/>
          <p:nvPr/>
        </p:nvSpPr>
        <p:spPr>
          <a:xfrm>
            <a:off x="-9808" y="6832692"/>
            <a:ext cx="712173" cy="707886"/>
          </a:xfrm>
          <a:prstGeom prst="ellipse">
            <a:avLst/>
          </a:prstGeom>
          <a:solidFill>
            <a:srgbClr val="FF7C07"/>
          </a:solidFill>
          <a:ln>
            <a:solidFill>
              <a:srgbClr val="FF7C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2400" b="1" dirty="0"/>
              <a:t>15</a:t>
            </a:r>
          </a:p>
        </p:txBody>
      </p:sp>
    </p:spTree>
    <p:extLst>
      <p:ext uri="{BB962C8B-B14F-4D97-AF65-F5344CB8AC3E}">
        <p14:creationId xmlns:p14="http://schemas.microsoft.com/office/powerpoint/2010/main" val="1351136901"/>
      </p:ext>
    </p:extLst>
  </p:cSld>
  <p:clrMapOvr>
    <a:masterClrMapping/>
  </p:clrMapOvr>
  <p:transition spd="slow" advTm="13000">
    <p:wipe/>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EF4E8"/>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85E2A7F-9D22-4CFA-84C7-0A4022184ABD}"/>
              </a:ext>
            </a:extLst>
          </p:cNvPr>
          <p:cNvSpPr>
            <a:spLocks noGrp="1"/>
          </p:cNvSpPr>
          <p:nvPr>
            <p:ph type="ctrTitle"/>
          </p:nvPr>
        </p:nvSpPr>
        <p:spPr>
          <a:xfrm>
            <a:off x="0" y="1935846"/>
            <a:ext cx="3199574" cy="813062"/>
          </a:xfrm>
        </p:spPr>
        <p:txBody>
          <a:bodyPr>
            <a:normAutofit/>
          </a:bodyPr>
          <a:lstStyle/>
          <a:p>
            <a:r>
              <a:rPr lang="en-NZ" sz="4800" b="1" dirty="0">
                <a:solidFill>
                  <a:srgbClr val="E8731B"/>
                </a:solidFill>
                <a:latin typeface="Arial" panose="020B0604020202020204" pitchFamily="34" charset="0"/>
                <a:cs typeface="Arial" panose="020B0604020202020204" pitchFamily="34" charset="0"/>
              </a:rPr>
              <a:t>The</a:t>
            </a:r>
            <a:r>
              <a:rPr lang="en-NZ" sz="4800" b="1" baseline="0" dirty="0">
                <a:solidFill>
                  <a:srgbClr val="E8731B"/>
                </a:solidFill>
                <a:latin typeface="Arial" panose="020B0604020202020204" pitchFamily="34" charset="0"/>
                <a:cs typeface="Arial" panose="020B0604020202020204" pitchFamily="34" charset="0"/>
              </a:rPr>
              <a:t> quiz</a:t>
            </a:r>
            <a:endParaRPr lang="en-NZ" sz="4800" b="1" dirty="0">
              <a:solidFill>
                <a:srgbClr val="E8731B"/>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DCC6DD97-237B-4396-83D5-0203A6C766A7}"/>
              </a:ext>
            </a:extLst>
          </p:cNvPr>
          <p:cNvPicPr>
            <a:picLocks noChangeAspect="1"/>
          </p:cNvPicPr>
          <p:nvPr/>
        </p:nvPicPr>
        <p:blipFill>
          <a:blip r:embed="rId3"/>
          <a:stretch>
            <a:fillRect/>
          </a:stretch>
        </p:blipFill>
        <p:spPr>
          <a:xfrm>
            <a:off x="3810655" y="3997841"/>
            <a:ext cx="6881158" cy="3561833"/>
          </a:xfrm>
          <a:prstGeom prst="rect">
            <a:avLst/>
          </a:prstGeom>
        </p:spPr>
      </p:pic>
      <p:sp>
        <p:nvSpPr>
          <p:cNvPr id="4" name="Oval 3">
            <a:extLst>
              <a:ext uri="{FF2B5EF4-FFF2-40B4-BE49-F238E27FC236}">
                <a16:creationId xmlns:a16="http://schemas.microsoft.com/office/drawing/2014/main" id="{2E81A7EA-E53A-49A3-9870-C8BE8220CE7D}"/>
              </a:ext>
            </a:extLst>
          </p:cNvPr>
          <p:cNvSpPr/>
          <p:nvPr/>
        </p:nvSpPr>
        <p:spPr>
          <a:xfrm>
            <a:off x="-9808" y="6832692"/>
            <a:ext cx="712173" cy="707886"/>
          </a:xfrm>
          <a:prstGeom prst="ellipse">
            <a:avLst/>
          </a:prstGeom>
          <a:solidFill>
            <a:srgbClr val="FF7C07"/>
          </a:solidFill>
          <a:ln>
            <a:solidFill>
              <a:srgbClr val="FF7C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2400" b="1" dirty="0"/>
              <a:t>17</a:t>
            </a:r>
          </a:p>
        </p:txBody>
      </p:sp>
    </p:spTree>
    <p:extLst>
      <p:ext uri="{BB962C8B-B14F-4D97-AF65-F5344CB8AC3E}">
        <p14:creationId xmlns:p14="http://schemas.microsoft.com/office/powerpoint/2010/main" val="2756369984"/>
      </p:ext>
    </p:extLst>
  </p:cSld>
  <p:clrMapOvr>
    <a:masterClrMapping/>
  </p:clrMapOvr>
  <mc:AlternateContent xmlns:mc="http://schemas.openxmlformats.org/markup-compatibility/2006" xmlns:p14="http://schemas.microsoft.com/office/powerpoint/2010/main">
    <mc:Choice Requires="p14">
      <p:transition spd="slow" p14:dur="3400" advTm="3000">
        <p14:reveal/>
      </p:transition>
    </mc:Choice>
    <mc:Fallback xmlns="">
      <p:transition spd="slow" advTm="300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EF4E8"/>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85E2A7F-9D22-4CFA-84C7-0A4022184ABD}"/>
              </a:ext>
            </a:extLst>
          </p:cNvPr>
          <p:cNvSpPr>
            <a:spLocks noGrp="1"/>
          </p:cNvSpPr>
          <p:nvPr>
            <p:ph type="ctrTitle"/>
          </p:nvPr>
        </p:nvSpPr>
        <p:spPr>
          <a:xfrm>
            <a:off x="0" y="95692"/>
            <a:ext cx="6157913" cy="604396"/>
          </a:xfrm>
        </p:spPr>
        <p:txBody>
          <a:bodyPr>
            <a:normAutofit/>
          </a:bodyPr>
          <a:lstStyle/>
          <a:p>
            <a:r>
              <a:rPr lang="en-NZ" sz="2800" b="1" dirty="0">
                <a:solidFill>
                  <a:srgbClr val="E8731B"/>
                </a:solidFill>
                <a:latin typeface="Arial" panose="020B0604020202020204" pitchFamily="34" charset="0"/>
                <a:cs typeface="Arial" panose="020B0604020202020204" pitchFamily="34" charset="0"/>
              </a:rPr>
              <a:t>1. Who was DPUP developed for?</a:t>
            </a:r>
          </a:p>
        </p:txBody>
      </p:sp>
      <p:sp>
        <p:nvSpPr>
          <p:cNvPr id="19" name="TextBox 18">
            <a:extLst>
              <a:ext uri="{FF2B5EF4-FFF2-40B4-BE49-F238E27FC236}">
                <a16:creationId xmlns:a16="http://schemas.microsoft.com/office/drawing/2014/main" id="{591C1401-A2A1-48FC-933B-9C8590A243ED}"/>
              </a:ext>
            </a:extLst>
          </p:cNvPr>
          <p:cNvSpPr txBox="1"/>
          <p:nvPr/>
        </p:nvSpPr>
        <p:spPr>
          <a:xfrm>
            <a:off x="1721731" y="1425346"/>
            <a:ext cx="7550856" cy="2169825"/>
          </a:xfrm>
          <a:prstGeom prst="rect">
            <a:avLst/>
          </a:prstGeom>
          <a:noFill/>
        </p:spPr>
        <p:txBody>
          <a:bodyPr wrap="square" rtlCol="0">
            <a:spAutoFit/>
          </a:bodyPr>
          <a:lstStyle/>
          <a:p>
            <a:pPr marL="457200" indent="-457200">
              <a:spcBef>
                <a:spcPts val="300"/>
              </a:spcBef>
              <a:spcAft>
                <a:spcPts val="300"/>
              </a:spcAft>
              <a:buFont typeface="+mj-lt"/>
              <a:buAutoNum type="alphaUcPeriod"/>
            </a:pPr>
            <a:r>
              <a:rPr lang="en-NZ" sz="2000" b="1" dirty="0">
                <a:latin typeface="Source Sans Pro" panose="020B0503030403020204" pitchFamily="34" charset="0"/>
              </a:rPr>
              <a:t>Government agencies</a:t>
            </a:r>
          </a:p>
          <a:p>
            <a:pPr marL="457200" indent="-457200">
              <a:spcBef>
                <a:spcPts val="300"/>
              </a:spcBef>
              <a:spcAft>
                <a:spcPts val="300"/>
              </a:spcAft>
              <a:buFont typeface="+mj-lt"/>
              <a:buAutoNum type="alphaUcPeriod"/>
            </a:pPr>
            <a:r>
              <a:rPr lang="en-NZ" sz="2000" b="1" dirty="0">
                <a:latin typeface="Source Sans Pro" panose="020B0503030403020204" pitchFamily="34" charset="0"/>
              </a:rPr>
              <a:t>Any kind of non-governmental organisation (NGO) or charity in New Zealand</a:t>
            </a:r>
          </a:p>
          <a:p>
            <a:pPr marL="457200" indent="-457200">
              <a:spcBef>
                <a:spcPts val="300"/>
              </a:spcBef>
              <a:spcAft>
                <a:spcPts val="300"/>
              </a:spcAft>
              <a:buFont typeface="+mj-lt"/>
              <a:buAutoNum type="alphaUcPeriod"/>
            </a:pPr>
            <a:r>
              <a:rPr lang="en-NZ" sz="2000" b="1" dirty="0">
                <a:latin typeface="Source Sans Pro" panose="020B0503030403020204" pitchFamily="34" charset="0"/>
              </a:rPr>
              <a:t>Government agencies, NGOs and other service providers</a:t>
            </a:r>
          </a:p>
          <a:p>
            <a:pPr marL="457200" indent="-457200">
              <a:spcBef>
                <a:spcPts val="300"/>
              </a:spcBef>
              <a:spcAft>
                <a:spcPts val="300"/>
              </a:spcAft>
              <a:buFont typeface="+mj-lt"/>
              <a:buAutoNum type="alphaUcPeriod"/>
            </a:pPr>
            <a:r>
              <a:rPr lang="en-NZ" sz="2000" b="1" dirty="0">
                <a:latin typeface="Source Sans Pro" panose="020B0503030403020204" pitchFamily="34" charset="0"/>
              </a:rPr>
              <a:t>Any business or organisation that collects information about people</a:t>
            </a:r>
          </a:p>
        </p:txBody>
      </p:sp>
      <p:sp>
        <p:nvSpPr>
          <p:cNvPr id="4" name="Oval 3">
            <a:extLst>
              <a:ext uri="{FF2B5EF4-FFF2-40B4-BE49-F238E27FC236}">
                <a16:creationId xmlns:a16="http://schemas.microsoft.com/office/drawing/2014/main" id="{A7C4C5ED-8362-4169-B1A0-1B43DC0C5842}"/>
              </a:ext>
            </a:extLst>
          </p:cNvPr>
          <p:cNvSpPr/>
          <p:nvPr/>
        </p:nvSpPr>
        <p:spPr>
          <a:xfrm>
            <a:off x="-9808" y="6832692"/>
            <a:ext cx="712173" cy="707886"/>
          </a:xfrm>
          <a:prstGeom prst="ellipse">
            <a:avLst/>
          </a:prstGeom>
          <a:solidFill>
            <a:srgbClr val="FF7C07"/>
          </a:solidFill>
          <a:ln>
            <a:solidFill>
              <a:srgbClr val="FF7C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2400" b="1" dirty="0"/>
              <a:t>18</a:t>
            </a:r>
          </a:p>
        </p:txBody>
      </p:sp>
    </p:spTree>
    <p:extLst>
      <p:ext uri="{BB962C8B-B14F-4D97-AF65-F5344CB8AC3E}">
        <p14:creationId xmlns:p14="http://schemas.microsoft.com/office/powerpoint/2010/main" val="14128475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EF4E8"/>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85E2A7F-9D22-4CFA-84C7-0A4022184ABD}"/>
              </a:ext>
            </a:extLst>
          </p:cNvPr>
          <p:cNvSpPr>
            <a:spLocks noGrp="1"/>
          </p:cNvSpPr>
          <p:nvPr>
            <p:ph type="ctrTitle"/>
          </p:nvPr>
        </p:nvSpPr>
        <p:spPr>
          <a:xfrm>
            <a:off x="0" y="95692"/>
            <a:ext cx="5829300" cy="547246"/>
          </a:xfrm>
        </p:spPr>
        <p:txBody>
          <a:bodyPr>
            <a:normAutofit fontScale="90000"/>
          </a:bodyPr>
          <a:lstStyle/>
          <a:p>
            <a:r>
              <a:rPr lang="en-NZ" sz="2800" b="1" dirty="0">
                <a:solidFill>
                  <a:srgbClr val="E8731B"/>
                </a:solidFill>
                <a:latin typeface="Arial" panose="020B0604020202020204" pitchFamily="34" charset="0"/>
                <a:cs typeface="Arial" panose="020B0604020202020204" pitchFamily="34" charset="0"/>
              </a:rPr>
              <a:t>1. Who was DPUP developed for?</a:t>
            </a:r>
          </a:p>
        </p:txBody>
      </p:sp>
      <p:sp>
        <p:nvSpPr>
          <p:cNvPr id="9" name="TextBox 8">
            <a:extLst>
              <a:ext uri="{FF2B5EF4-FFF2-40B4-BE49-F238E27FC236}">
                <a16:creationId xmlns:a16="http://schemas.microsoft.com/office/drawing/2014/main" id="{7D0B4895-0FB0-44AA-A723-55152FFF7E56}"/>
              </a:ext>
            </a:extLst>
          </p:cNvPr>
          <p:cNvSpPr txBox="1"/>
          <p:nvPr/>
        </p:nvSpPr>
        <p:spPr>
          <a:xfrm>
            <a:off x="2009428" y="2625675"/>
            <a:ext cx="6789336" cy="4054956"/>
          </a:xfrm>
          <a:prstGeom prst="rect">
            <a:avLst/>
          </a:prstGeom>
          <a:noFill/>
        </p:spPr>
        <p:txBody>
          <a:bodyPr wrap="square" rtlCol="0">
            <a:spAutoFit/>
          </a:bodyPr>
          <a:lstStyle/>
          <a:p>
            <a:r>
              <a:rPr lang="en-NZ" sz="2400" b="1" dirty="0">
                <a:latin typeface="Source Sans Pro" panose="020B0503030403020204" pitchFamily="34" charset="0"/>
                <a:ea typeface="Source Sans Pro" panose="020B0503030403020204" pitchFamily="34" charset="0"/>
              </a:rPr>
              <a:t>The correct answer is C</a:t>
            </a:r>
          </a:p>
          <a:p>
            <a:pPr>
              <a:spcBef>
                <a:spcPts val="300"/>
              </a:spcBef>
              <a:spcAft>
                <a:spcPts val="300"/>
              </a:spcAft>
            </a:pPr>
            <a:endParaRPr lang="en-NZ" sz="2400" b="1" i="1" dirty="0">
              <a:latin typeface="Source Sans Pro" panose="020B0503030403020204" pitchFamily="34" charset="0"/>
              <a:ea typeface="Source Sans Pro" panose="020B0503030403020204" pitchFamily="34" charset="0"/>
            </a:endParaRPr>
          </a:p>
          <a:p>
            <a:pPr>
              <a:spcBef>
                <a:spcPts val="300"/>
              </a:spcBef>
              <a:spcAft>
                <a:spcPts val="300"/>
              </a:spcAft>
            </a:pPr>
            <a:r>
              <a:rPr lang="en-NZ" sz="2400" b="1" dirty="0">
                <a:latin typeface="Source Sans Pro" panose="020B0503030403020204" pitchFamily="34" charset="0"/>
              </a:rPr>
              <a:t>Government agencies, NGOs and other service providers</a:t>
            </a:r>
          </a:p>
          <a:p>
            <a:pPr>
              <a:spcBef>
                <a:spcPts val="300"/>
              </a:spcBef>
              <a:spcAft>
                <a:spcPts val="300"/>
              </a:spcAft>
            </a:pPr>
            <a:r>
              <a:rPr lang="en-NZ" sz="2400" dirty="0">
                <a:latin typeface="Source Sans Pro" panose="020B0503030403020204" pitchFamily="34" charset="0"/>
                <a:ea typeface="Source Sans Pro" panose="020B0503030403020204" pitchFamily="34" charset="0"/>
              </a:rPr>
              <a:t>People have asked whether DPUP could, or should, apply more broadly than the social sector given that its core ideas are respect, transparency and trust.</a:t>
            </a:r>
          </a:p>
          <a:p>
            <a:pPr>
              <a:spcBef>
                <a:spcPts val="300"/>
              </a:spcBef>
              <a:spcAft>
                <a:spcPts val="300"/>
              </a:spcAft>
            </a:pPr>
            <a:r>
              <a:rPr lang="en-NZ" sz="2400" dirty="0">
                <a:latin typeface="Source Sans Pro" panose="020B0503030403020204" pitchFamily="34" charset="0"/>
                <a:ea typeface="Source Sans Pro" panose="020B0503030403020204" pitchFamily="34" charset="0"/>
              </a:rPr>
              <a:t>The answer is ‘yes’, much of what it contains is generally useful as good practice advice.</a:t>
            </a:r>
          </a:p>
        </p:txBody>
      </p:sp>
      <p:sp>
        <p:nvSpPr>
          <p:cNvPr id="4" name="Oval 3">
            <a:extLst>
              <a:ext uri="{FF2B5EF4-FFF2-40B4-BE49-F238E27FC236}">
                <a16:creationId xmlns:a16="http://schemas.microsoft.com/office/drawing/2014/main" id="{5AE68680-DB04-4596-BF2B-9FD73BDA0662}"/>
              </a:ext>
            </a:extLst>
          </p:cNvPr>
          <p:cNvSpPr/>
          <p:nvPr/>
        </p:nvSpPr>
        <p:spPr>
          <a:xfrm>
            <a:off x="-9808" y="6832692"/>
            <a:ext cx="712173" cy="707886"/>
          </a:xfrm>
          <a:prstGeom prst="ellipse">
            <a:avLst/>
          </a:prstGeom>
          <a:solidFill>
            <a:srgbClr val="FF7C07"/>
          </a:solidFill>
          <a:ln>
            <a:solidFill>
              <a:srgbClr val="FF7C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2400" b="1" dirty="0"/>
              <a:t>19</a:t>
            </a:r>
          </a:p>
        </p:txBody>
      </p:sp>
    </p:spTree>
    <p:extLst>
      <p:ext uri="{BB962C8B-B14F-4D97-AF65-F5344CB8AC3E}">
        <p14:creationId xmlns:p14="http://schemas.microsoft.com/office/powerpoint/2010/main" val="348000545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250"/>
                                  </p:stCondLst>
                                  <p:childTnLst>
                                    <p:set>
                                      <p:cBhvr>
                                        <p:cTn id="6" dur="1" fill="hold">
                                          <p:stCondLst>
                                            <p:cond delay="249"/>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EF4E8"/>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85E2A7F-9D22-4CFA-84C7-0A4022184ABD}"/>
              </a:ext>
            </a:extLst>
          </p:cNvPr>
          <p:cNvSpPr>
            <a:spLocks noGrp="1"/>
          </p:cNvSpPr>
          <p:nvPr>
            <p:ph type="ctrTitle"/>
          </p:nvPr>
        </p:nvSpPr>
        <p:spPr>
          <a:xfrm>
            <a:off x="-1" y="-1"/>
            <a:ext cx="8514333" cy="600075"/>
          </a:xfrm>
        </p:spPr>
        <p:txBody>
          <a:bodyPr>
            <a:normAutofit/>
          </a:bodyPr>
          <a:lstStyle/>
          <a:p>
            <a:pPr algn="l"/>
            <a:r>
              <a:rPr lang="en-NZ" sz="2500" b="1" dirty="0">
                <a:solidFill>
                  <a:srgbClr val="E8731B"/>
                </a:solidFill>
                <a:latin typeface="Arial" panose="020B0604020202020204" pitchFamily="34" charset="0"/>
                <a:cs typeface="Arial" panose="020B0604020202020204" pitchFamily="34" charset="0"/>
              </a:rPr>
              <a:t>2. What are the DPUP Principles?</a:t>
            </a:r>
          </a:p>
        </p:txBody>
      </p:sp>
      <p:sp>
        <p:nvSpPr>
          <p:cNvPr id="13" name="TextBox 12">
            <a:extLst>
              <a:ext uri="{FF2B5EF4-FFF2-40B4-BE49-F238E27FC236}">
                <a16:creationId xmlns:a16="http://schemas.microsoft.com/office/drawing/2014/main" id="{E53FFF6E-D38A-48D4-B7DC-72DD4B3D7146}"/>
              </a:ext>
            </a:extLst>
          </p:cNvPr>
          <p:cNvSpPr txBox="1"/>
          <p:nvPr/>
        </p:nvSpPr>
        <p:spPr>
          <a:xfrm>
            <a:off x="2364669" y="2015475"/>
            <a:ext cx="6430413" cy="2477601"/>
          </a:xfrm>
          <a:prstGeom prst="rect">
            <a:avLst/>
          </a:prstGeom>
          <a:noFill/>
        </p:spPr>
        <p:txBody>
          <a:bodyPr wrap="square" rtlCol="0">
            <a:spAutoFit/>
          </a:bodyPr>
          <a:lstStyle/>
          <a:p>
            <a:pPr marL="457200" indent="-457200">
              <a:spcBef>
                <a:spcPts val="300"/>
              </a:spcBef>
              <a:spcAft>
                <a:spcPts val="300"/>
              </a:spcAft>
              <a:buAutoNum type="alphaUcPeriod"/>
            </a:pPr>
            <a:r>
              <a:rPr lang="en-NZ" sz="2000" b="1" dirty="0">
                <a:latin typeface="Source Sans Pro" panose="020B0503030403020204" pitchFamily="34" charset="0"/>
              </a:rPr>
              <a:t>He Tāngata, Manaakitanga, Mana Whakahaere, Kaitiakitanga and Mahitahitanga</a:t>
            </a:r>
          </a:p>
          <a:p>
            <a:pPr marL="457200" indent="-457200">
              <a:spcBef>
                <a:spcPts val="300"/>
              </a:spcBef>
              <a:spcAft>
                <a:spcPts val="300"/>
              </a:spcAft>
              <a:buFont typeface="+mj-lt"/>
              <a:buAutoNum type="alphaUcPeriod"/>
            </a:pPr>
            <a:r>
              <a:rPr lang="en-NZ" sz="2000" b="1" dirty="0">
                <a:latin typeface="Source Sans Pro" panose="020B0503030403020204" pitchFamily="34" charset="0"/>
              </a:rPr>
              <a:t>Partnership, Participation and Protection</a:t>
            </a:r>
          </a:p>
          <a:p>
            <a:pPr marL="457200" indent="-457200">
              <a:spcBef>
                <a:spcPts val="300"/>
              </a:spcBef>
              <a:spcAft>
                <a:spcPts val="300"/>
              </a:spcAft>
              <a:buFont typeface="+mj-lt"/>
              <a:buAutoNum type="alphaUcPeriod"/>
            </a:pPr>
            <a:r>
              <a:rPr lang="en-NZ" sz="2000" b="1" dirty="0">
                <a:latin typeface="Source Sans Pro" panose="020B0503030403020204" pitchFamily="34" charset="0"/>
              </a:rPr>
              <a:t>Purpose Matters, Transparency and Choice, Access to Information and Sharing Value</a:t>
            </a:r>
          </a:p>
          <a:p>
            <a:pPr marL="457200" indent="-457200">
              <a:spcBef>
                <a:spcPts val="300"/>
              </a:spcBef>
              <a:spcAft>
                <a:spcPts val="300"/>
              </a:spcAft>
              <a:buFont typeface="+mj-lt"/>
              <a:buAutoNum type="alphaUcPeriod"/>
            </a:pPr>
            <a:r>
              <a:rPr lang="en-NZ" sz="2000" b="1" dirty="0">
                <a:latin typeface="Source Sans Pro" panose="020B0503030403020204" pitchFamily="34" charset="0"/>
              </a:rPr>
              <a:t>Rangatiratanga, Whakapapa, Whanaungatanga, Kotahitanga, Manaakitanga and Kaitiakitanga </a:t>
            </a:r>
          </a:p>
        </p:txBody>
      </p:sp>
      <p:sp>
        <p:nvSpPr>
          <p:cNvPr id="4" name="Oval 3">
            <a:extLst>
              <a:ext uri="{FF2B5EF4-FFF2-40B4-BE49-F238E27FC236}">
                <a16:creationId xmlns:a16="http://schemas.microsoft.com/office/drawing/2014/main" id="{877D8A38-BF00-450F-89F6-9CEB11B984DE}"/>
              </a:ext>
            </a:extLst>
          </p:cNvPr>
          <p:cNvSpPr/>
          <p:nvPr/>
        </p:nvSpPr>
        <p:spPr>
          <a:xfrm>
            <a:off x="-9808" y="6832692"/>
            <a:ext cx="712173" cy="707886"/>
          </a:xfrm>
          <a:prstGeom prst="ellipse">
            <a:avLst/>
          </a:prstGeom>
          <a:solidFill>
            <a:srgbClr val="FF7C07"/>
          </a:solidFill>
          <a:ln>
            <a:solidFill>
              <a:srgbClr val="FF7C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2400" b="1" dirty="0"/>
              <a:t>20</a:t>
            </a:r>
          </a:p>
        </p:txBody>
      </p:sp>
    </p:spTree>
    <p:extLst>
      <p:ext uri="{BB962C8B-B14F-4D97-AF65-F5344CB8AC3E}">
        <p14:creationId xmlns:p14="http://schemas.microsoft.com/office/powerpoint/2010/main" val="3568814451"/>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EF4E8"/>
        </a:solidFill>
        <a:effectLst/>
      </p:bgPr>
    </p:bg>
    <p:spTree>
      <p:nvGrpSpPr>
        <p:cNvPr id="1" name=""/>
        <p:cNvGrpSpPr/>
        <p:nvPr/>
      </p:nvGrpSpPr>
      <p:grpSpPr>
        <a:xfrm>
          <a:off x="0" y="0"/>
          <a:ext cx="0" cy="0"/>
          <a:chOff x="0" y="0"/>
          <a:chExt cx="0" cy="0"/>
        </a:xfrm>
      </p:grpSpPr>
      <p:sp>
        <p:nvSpPr>
          <p:cNvPr id="17" name="Chord 16">
            <a:extLst>
              <a:ext uri="{FF2B5EF4-FFF2-40B4-BE49-F238E27FC236}">
                <a16:creationId xmlns:a16="http://schemas.microsoft.com/office/drawing/2014/main" id="{E3F00EBA-D92A-4438-8901-A039F4E52B2C}"/>
              </a:ext>
            </a:extLst>
          </p:cNvPr>
          <p:cNvSpPr/>
          <p:nvPr/>
        </p:nvSpPr>
        <p:spPr>
          <a:xfrm rot="5400000">
            <a:off x="5809181" y="5584841"/>
            <a:ext cx="4403628" cy="3949667"/>
          </a:xfrm>
          <a:prstGeom prst="chord">
            <a:avLst>
              <a:gd name="adj1" fmla="val 5398276"/>
              <a:gd name="adj2" fmla="val 1620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15" name="Chord 14">
            <a:extLst>
              <a:ext uri="{FF2B5EF4-FFF2-40B4-BE49-F238E27FC236}">
                <a16:creationId xmlns:a16="http://schemas.microsoft.com/office/drawing/2014/main" id="{CD63E243-8AD7-4C3E-AD16-C5EFC8C744FD}"/>
              </a:ext>
            </a:extLst>
          </p:cNvPr>
          <p:cNvSpPr/>
          <p:nvPr/>
        </p:nvSpPr>
        <p:spPr>
          <a:xfrm>
            <a:off x="8143189" y="126824"/>
            <a:ext cx="3120571" cy="2572832"/>
          </a:xfrm>
          <a:prstGeom prst="chord">
            <a:avLst>
              <a:gd name="adj1" fmla="val 2700000"/>
              <a:gd name="adj2" fmla="val 1894079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6" name="Title 5">
            <a:extLst>
              <a:ext uri="{FF2B5EF4-FFF2-40B4-BE49-F238E27FC236}">
                <a16:creationId xmlns:a16="http://schemas.microsoft.com/office/drawing/2014/main" id="{485E2A7F-9D22-4CFA-84C7-0A4022184ABD}"/>
              </a:ext>
            </a:extLst>
          </p:cNvPr>
          <p:cNvSpPr>
            <a:spLocks noGrp="1"/>
          </p:cNvSpPr>
          <p:nvPr>
            <p:ph type="ctrTitle"/>
          </p:nvPr>
        </p:nvSpPr>
        <p:spPr>
          <a:xfrm>
            <a:off x="0" y="126824"/>
            <a:ext cx="2118360" cy="464975"/>
          </a:xfrm>
        </p:spPr>
        <p:txBody>
          <a:bodyPr>
            <a:noAutofit/>
          </a:bodyPr>
          <a:lstStyle/>
          <a:p>
            <a:pPr algn="l"/>
            <a:r>
              <a:rPr lang="en-US" sz="2800" b="1" dirty="0">
                <a:solidFill>
                  <a:srgbClr val="E8731B"/>
                </a:solidFill>
                <a:latin typeface="Arial" panose="020B0604020202020204" pitchFamily="34" charset="0"/>
                <a:cs typeface="Arial" panose="020B0604020202020204" pitchFamily="34" charset="0"/>
              </a:rPr>
              <a:t>In short</a:t>
            </a:r>
            <a:endParaRPr lang="en-NZ" sz="2800" b="1" dirty="0">
              <a:solidFill>
                <a:srgbClr val="E8731B"/>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763343BD-55EC-411B-8A9B-AA658508144E}"/>
              </a:ext>
            </a:extLst>
          </p:cNvPr>
          <p:cNvSpPr txBox="1"/>
          <p:nvPr/>
        </p:nvSpPr>
        <p:spPr>
          <a:xfrm>
            <a:off x="52085" y="530651"/>
            <a:ext cx="5724169" cy="6832640"/>
          </a:xfrm>
          <a:prstGeom prst="rect">
            <a:avLst/>
          </a:prstGeom>
          <a:noFill/>
        </p:spPr>
        <p:txBody>
          <a:bodyPr wrap="square" rtlCol="0">
            <a:spAutoFit/>
          </a:bodyPr>
          <a:lstStyle/>
          <a:p>
            <a:pPr marL="457200" indent="-457200">
              <a:buFont typeface="Arial" panose="020B0604020202020204" pitchFamily="34" charset="0"/>
              <a:buChar char="•"/>
            </a:pPr>
            <a:r>
              <a:rPr lang="en-NZ" sz="2400" dirty="0">
                <a:solidFill>
                  <a:schemeClr val="tx1">
                    <a:lumMod val="85000"/>
                    <a:lumOff val="15000"/>
                  </a:schemeClr>
                </a:solidFill>
                <a:latin typeface="Source Sans Pro" panose="020B0503030403020204" pitchFamily="34" charset="0"/>
                <a:ea typeface="Source Sans Pro" panose="020B0503030403020204" pitchFamily="34" charset="0"/>
              </a:rPr>
              <a:t>Developed by the social sector for the social sector.</a:t>
            </a:r>
          </a:p>
          <a:p>
            <a:pPr marL="457200" indent="-457200">
              <a:buFont typeface="Arial" panose="020B0604020202020204" pitchFamily="34" charset="0"/>
              <a:buChar char="•"/>
            </a:pPr>
            <a:r>
              <a:rPr lang="en-NZ" sz="2400" dirty="0">
                <a:solidFill>
                  <a:schemeClr val="tx1">
                    <a:lumMod val="85000"/>
                    <a:lumOff val="15000"/>
                  </a:schemeClr>
                </a:solidFill>
                <a:latin typeface="Source Sans Pro" panose="020B0503030403020204" pitchFamily="34" charset="0"/>
                <a:ea typeface="Source Sans Pro" panose="020B0503030403020204" pitchFamily="34" charset="0"/>
              </a:rPr>
              <a:t>On the collection or use of data or information from or about service users.</a:t>
            </a:r>
          </a:p>
          <a:p>
            <a:pPr marL="457200" indent="-457200">
              <a:buFont typeface="Arial" panose="020B0604020202020204" pitchFamily="34" charset="0"/>
              <a:buChar char="•"/>
            </a:pPr>
            <a:r>
              <a:rPr lang="en-NZ" sz="2400" dirty="0">
                <a:solidFill>
                  <a:schemeClr val="tx1">
                    <a:lumMod val="85000"/>
                    <a:lumOff val="15000"/>
                  </a:schemeClr>
                </a:solidFill>
                <a:latin typeface="Source Sans Pro" panose="020B0503030403020204" pitchFamily="34" charset="0"/>
                <a:ea typeface="Source Sans Pro" panose="020B0503030403020204" pitchFamily="34" charset="0"/>
              </a:rPr>
              <a:t>Recommendations go beyond the law, and are clear when they do so and why.</a:t>
            </a:r>
          </a:p>
          <a:p>
            <a:pPr marL="457200" indent="-457200">
              <a:buFont typeface="Arial" panose="020B0604020202020204" pitchFamily="34" charset="0"/>
              <a:buChar char="•"/>
            </a:pPr>
            <a:r>
              <a:rPr lang="en-NZ" sz="2400" dirty="0">
                <a:solidFill>
                  <a:schemeClr val="tx1">
                    <a:lumMod val="85000"/>
                    <a:lumOff val="15000"/>
                  </a:schemeClr>
                </a:solidFill>
                <a:latin typeface="Source Sans Pro" panose="020B0503030403020204" pitchFamily="34" charset="0"/>
                <a:ea typeface="Source Sans Pro" panose="020B0503030403020204" pitchFamily="34" charset="0"/>
              </a:rPr>
              <a:t>Provides guidance how to do this in the most respectful, transparent and trustworthy way.</a:t>
            </a:r>
          </a:p>
          <a:p>
            <a:pPr marL="457200" indent="-457200">
              <a:buFont typeface="Arial" panose="020B0604020202020204" pitchFamily="34" charset="0"/>
              <a:buChar char="•"/>
            </a:pPr>
            <a:r>
              <a:rPr lang="en-NZ" sz="2400" dirty="0">
                <a:solidFill>
                  <a:schemeClr val="tx1">
                    <a:lumMod val="85000"/>
                    <a:lumOff val="15000"/>
                  </a:schemeClr>
                </a:solidFill>
                <a:latin typeface="Source Sans Pro" panose="020B0503030403020204" pitchFamily="34" charset="0"/>
                <a:ea typeface="Source Sans Pro" panose="020B0503030403020204" pitchFamily="34" charset="0"/>
              </a:rPr>
              <a:t>Focuses on relationships, values and behaviours more than rules.</a:t>
            </a:r>
          </a:p>
          <a:p>
            <a:pPr marL="457200" indent="-457200">
              <a:buFont typeface="Arial" panose="020B0604020202020204" pitchFamily="34" charset="0"/>
              <a:buChar char="•"/>
            </a:pPr>
            <a:r>
              <a:rPr lang="en-NZ" sz="2400" dirty="0">
                <a:solidFill>
                  <a:schemeClr val="tx1">
                    <a:lumMod val="85000"/>
                    <a:lumOff val="15000"/>
                  </a:schemeClr>
                </a:solidFill>
                <a:latin typeface="Source Sans Pro" panose="020B0503030403020204" pitchFamily="34" charset="0"/>
                <a:ea typeface="Source Sans Pro" panose="020B0503030403020204" pitchFamily="34" charset="0"/>
              </a:rPr>
              <a:t>Offers a good practice guide, in a way that makes sense in the context.</a:t>
            </a:r>
          </a:p>
          <a:p>
            <a:pPr marL="457200" indent="-457200">
              <a:buFont typeface="Arial" panose="020B0604020202020204" pitchFamily="34" charset="0"/>
              <a:buChar char="•"/>
            </a:pPr>
            <a:r>
              <a:rPr lang="en-NZ" sz="2400" dirty="0">
                <a:solidFill>
                  <a:schemeClr val="tx1">
                    <a:lumMod val="85000"/>
                    <a:lumOff val="15000"/>
                  </a:schemeClr>
                </a:solidFill>
                <a:latin typeface="Source Sans Pro" panose="020B0503030403020204" pitchFamily="34" charset="0"/>
                <a:ea typeface="Source Sans Pro" panose="020B0503030403020204" pitchFamily="34" charset="0"/>
              </a:rPr>
              <a:t>Now part of Government Chief Privacy Officer’s Privacy Maturity Assessment Framework.</a:t>
            </a:r>
          </a:p>
        </p:txBody>
      </p:sp>
      <p:pic>
        <p:nvPicPr>
          <p:cNvPr id="4" name="Picture 3">
            <a:extLst>
              <a:ext uri="{FF2B5EF4-FFF2-40B4-BE49-F238E27FC236}">
                <a16:creationId xmlns:a16="http://schemas.microsoft.com/office/drawing/2014/main" id="{339331A6-65F6-4D6A-8D2E-C3B230A91D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13640" y="287990"/>
            <a:ext cx="2197178" cy="2228081"/>
          </a:xfrm>
          <a:prstGeom prst="rect">
            <a:avLst/>
          </a:prstGeom>
        </p:spPr>
      </p:pic>
      <p:pic>
        <p:nvPicPr>
          <p:cNvPr id="10" name="Picture 9">
            <a:extLst>
              <a:ext uri="{FF2B5EF4-FFF2-40B4-BE49-F238E27FC236}">
                <a16:creationId xmlns:a16="http://schemas.microsoft.com/office/drawing/2014/main" id="{65BB8E27-F99C-4E7F-A30B-F5D55462F9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39230" y="5357859"/>
            <a:ext cx="2807918" cy="2847409"/>
          </a:xfrm>
          <a:prstGeom prst="rect">
            <a:avLst/>
          </a:prstGeom>
        </p:spPr>
      </p:pic>
      <p:grpSp>
        <p:nvGrpSpPr>
          <p:cNvPr id="22" name="Group 21">
            <a:extLst>
              <a:ext uri="{FF2B5EF4-FFF2-40B4-BE49-F238E27FC236}">
                <a16:creationId xmlns:a16="http://schemas.microsoft.com/office/drawing/2014/main" id="{F7CF36DD-D5F2-4E1F-80F3-2C59A7FC3C63}"/>
              </a:ext>
            </a:extLst>
          </p:cNvPr>
          <p:cNvGrpSpPr/>
          <p:nvPr/>
        </p:nvGrpSpPr>
        <p:grpSpPr>
          <a:xfrm>
            <a:off x="8716575" y="3639619"/>
            <a:ext cx="2334010" cy="2232504"/>
            <a:chOff x="8716575" y="3407390"/>
            <a:chExt cx="2334010" cy="2232504"/>
          </a:xfrm>
        </p:grpSpPr>
        <p:sp>
          <p:nvSpPr>
            <p:cNvPr id="21" name="Chord 20">
              <a:extLst>
                <a:ext uri="{FF2B5EF4-FFF2-40B4-BE49-F238E27FC236}">
                  <a16:creationId xmlns:a16="http://schemas.microsoft.com/office/drawing/2014/main" id="{326F96F4-6BA0-41BD-86C5-9EAAA7AC6928}"/>
                </a:ext>
              </a:extLst>
            </p:cNvPr>
            <p:cNvSpPr/>
            <p:nvPr/>
          </p:nvSpPr>
          <p:spPr>
            <a:xfrm>
              <a:off x="8716575" y="3407390"/>
              <a:ext cx="2334010" cy="2232504"/>
            </a:xfrm>
            <a:prstGeom prst="chord">
              <a:avLst>
                <a:gd name="adj1" fmla="val 2700000"/>
                <a:gd name="adj2" fmla="val 188903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pic>
          <p:nvPicPr>
            <p:cNvPr id="5" name="Picture 4">
              <a:extLst>
                <a:ext uri="{FF2B5EF4-FFF2-40B4-BE49-F238E27FC236}">
                  <a16:creationId xmlns:a16="http://schemas.microsoft.com/office/drawing/2014/main" id="{36F82F9A-25E1-4501-9CAD-58D600DB74A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70721" y="3567707"/>
              <a:ext cx="1765323" cy="1790152"/>
            </a:xfrm>
            <a:prstGeom prst="rect">
              <a:avLst/>
            </a:prstGeom>
          </p:spPr>
        </p:pic>
      </p:grpSp>
      <p:grpSp>
        <p:nvGrpSpPr>
          <p:cNvPr id="19" name="Group 18">
            <a:extLst>
              <a:ext uri="{FF2B5EF4-FFF2-40B4-BE49-F238E27FC236}">
                <a16:creationId xmlns:a16="http://schemas.microsoft.com/office/drawing/2014/main" id="{C0DBEF4B-0570-47B7-9F25-3A43A93BA471}"/>
              </a:ext>
            </a:extLst>
          </p:cNvPr>
          <p:cNvGrpSpPr/>
          <p:nvPr/>
        </p:nvGrpSpPr>
        <p:grpSpPr>
          <a:xfrm>
            <a:off x="5468648" y="67677"/>
            <a:ext cx="2382118" cy="3155250"/>
            <a:chOff x="5354246" y="624587"/>
            <a:chExt cx="2382118" cy="3155250"/>
          </a:xfrm>
        </p:grpSpPr>
        <p:sp>
          <p:nvSpPr>
            <p:cNvPr id="16" name="Oval 15">
              <a:extLst>
                <a:ext uri="{FF2B5EF4-FFF2-40B4-BE49-F238E27FC236}">
                  <a16:creationId xmlns:a16="http://schemas.microsoft.com/office/drawing/2014/main" id="{0145A658-7747-40FA-9AD5-A99B50002081}"/>
                </a:ext>
              </a:extLst>
            </p:cNvPr>
            <p:cNvSpPr/>
            <p:nvPr/>
          </p:nvSpPr>
          <p:spPr>
            <a:xfrm>
              <a:off x="5500364" y="624587"/>
              <a:ext cx="2089883" cy="31552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pic>
          <p:nvPicPr>
            <p:cNvPr id="8" name="Picture 7">
              <a:extLst>
                <a:ext uri="{FF2B5EF4-FFF2-40B4-BE49-F238E27FC236}">
                  <a16:creationId xmlns:a16="http://schemas.microsoft.com/office/drawing/2014/main" id="{D89E7CF0-1AA3-419D-BEF8-7138B3E1577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54246" y="814812"/>
              <a:ext cx="2382118" cy="2415622"/>
            </a:xfrm>
            <a:prstGeom prst="rect">
              <a:avLst/>
            </a:prstGeom>
          </p:spPr>
        </p:pic>
      </p:grpSp>
      <p:grpSp>
        <p:nvGrpSpPr>
          <p:cNvPr id="20" name="Group 19">
            <a:extLst>
              <a:ext uri="{FF2B5EF4-FFF2-40B4-BE49-F238E27FC236}">
                <a16:creationId xmlns:a16="http://schemas.microsoft.com/office/drawing/2014/main" id="{E29CE2D2-1D7F-47E7-837A-6E14F40CA8D8}"/>
              </a:ext>
            </a:extLst>
          </p:cNvPr>
          <p:cNvGrpSpPr/>
          <p:nvPr/>
        </p:nvGrpSpPr>
        <p:grpSpPr>
          <a:xfrm>
            <a:off x="6572189" y="3135843"/>
            <a:ext cx="2089883" cy="2069501"/>
            <a:chOff x="5374865" y="3968442"/>
            <a:chExt cx="2089883" cy="2069501"/>
          </a:xfrm>
        </p:grpSpPr>
        <p:sp>
          <p:nvSpPr>
            <p:cNvPr id="18" name="Oval 17">
              <a:extLst>
                <a:ext uri="{FF2B5EF4-FFF2-40B4-BE49-F238E27FC236}">
                  <a16:creationId xmlns:a16="http://schemas.microsoft.com/office/drawing/2014/main" id="{2E22F4B4-959C-4642-8484-6FA1D70EA5C0}"/>
                </a:ext>
              </a:extLst>
            </p:cNvPr>
            <p:cNvSpPr/>
            <p:nvPr/>
          </p:nvSpPr>
          <p:spPr>
            <a:xfrm>
              <a:off x="5374865" y="3968442"/>
              <a:ext cx="2089883" cy="206950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pic>
          <p:nvPicPr>
            <p:cNvPr id="11" name="Picture 10">
              <a:extLst>
                <a:ext uri="{FF2B5EF4-FFF2-40B4-BE49-F238E27FC236}">
                  <a16:creationId xmlns:a16="http://schemas.microsoft.com/office/drawing/2014/main" id="{0311DB4E-81CB-4FCD-966B-602EE1BC236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36353" y="3978499"/>
              <a:ext cx="1744458" cy="1771485"/>
            </a:xfrm>
            <a:prstGeom prst="rect">
              <a:avLst/>
            </a:prstGeom>
          </p:spPr>
        </p:pic>
      </p:grpSp>
      <p:sp>
        <p:nvSpPr>
          <p:cNvPr id="23" name="Oval 22">
            <a:extLst>
              <a:ext uri="{FF2B5EF4-FFF2-40B4-BE49-F238E27FC236}">
                <a16:creationId xmlns:a16="http://schemas.microsoft.com/office/drawing/2014/main" id="{387763B4-0A56-4D2F-94D2-AB0A1C50BCF3}"/>
              </a:ext>
            </a:extLst>
          </p:cNvPr>
          <p:cNvSpPr/>
          <p:nvPr/>
        </p:nvSpPr>
        <p:spPr>
          <a:xfrm>
            <a:off x="-9808" y="7017438"/>
            <a:ext cx="530087" cy="523139"/>
          </a:xfrm>
          <a:prstGeom prst="ellipse">
            <a:avLst/>
          </a:prstGeom>
          <a:solidFill>
            <a:srgbClr val="FF7C07"/>
          </a:solidFill>
          <a:ln>
            <a:solidFill>
              <a:srgbClr val="FF7C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2800" dirty="0"/>
              <a:t>2</a:t>
            </a:r>
          </a:p>
        </p:txBody>
      </p:sp>
    </p:spTree>
    <p:extLst>
      <p:ext uri="{BB962C8B-B14F-4D97-AF65-F5344CB8AC3E}">
        <p14:creationId xmlns:p14="http://schemas.microsoft.com/office/powerpoint/2010/main" val="4190227960"/>
      </p:ext>
    </p:extLst>
  </p:cSld>
  <p:clrMapOvr>
    <a:masterClrMapping/>
  </p:clrMapOvr>
  <p:transition spd="slow" advTm="3000">
    <p:push dir="u"/>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EF4E8"/>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85E2A7F-9D22-4CFA-84C7-0A4022184ABD}"/>
              </a:ext>
            </a:extLst>
          </p:cNvPr>
          <p:cNvSpPr>
            <a:spLocks noGrp="1"/>
          </p:cNvSpPr>
          <p:nvPr>
            <p:ph type="ctrTitle"/>
          </p:nvPr>
        </p:nvSpPr>
        <p:spPr>
          <a:xfrm>
            <a:off x="0" y="43636"/>
            <a:ext cx="9760132" cy="516072"/>
          </a:xfrm>
        </p:spPr>
        <p:txBody>
          <a:bodyPr>
            <a:normAutofit/>
          </a:bodyPr>
          <a:lstStyle/>
          <a:p>
            <a:pPr algn="l"/>
            <a:r>
              <a:rPr lang="en-NZ" sz="2500" b="1" dirty="0">
                <a:solidFill>
                  <a:srgbClr val="E8731B"/>
                </a:solidFill>
                <a:latin typeface="Arial" panose="020B0604020202020204" pitchFamily="34" charset="0"/>
                <a:cs typeface="Arial" panose="020B0604020202020204" pitchFamily="34" charset="0"/>
              </a:rPr>
              <a:t>2. What are the DPUP Principles? </a:t>
            </a:r>
          </a:p>
        </p:txBody>
      </p:sp>
      <p:sp>
        <p:nvSpPr>
          <p:cNvPr id="24" name="TextBox 23">
            <a:extLst>
              <a:ext uri="{FF2B5EF4-FFF2-40B4-BE49-F238E27FC236}">
                <a16:creationId xmlns:a16="http://schemas.microsoft.com/office/drawing/2014/main" id="{598333DA-30F7-42FD-ADAA-2A2594BB359B}"/>
              </a:ext>
            </a:extLst>
          </p:cNvPr>
          <p:cNvSpPr txBox="1"/>
          <p:nvPr/>
        </p:nvSpPr>
        <p:spPr>
          <a:xfrm>
            <a:off x="3042458" y="1169356"/>
            <a:ext cx="3817735" cy="461665"/>
          </a:xfrm>
          <a:prstGeom prst="rect">
            <a:avLst/>
          </a:prstGeom>
          <a:noFill/>
        </p:spPr>
        <p:txBody>
          <a:bodyPr wrap="square" rtlCol="0">
            <a:spAutoFit/>
          </a:bodyPr>
          <a:lstStyle/>
          <a:p>
            <a:r>
              <a:rPr lang="en-NZ" sz="2400" b="1" dirty="0">
                <a:solidFill>
                  <a:srgbClr val="2A2A3E"/>
                </a:solidFill>
                <a:latin typeface="Source Sans Pro" panose="020B0503030403020204" pitchFamily="34" charset="0"/>
                <a:ea typeface="Source Sans Pro" panose="020B0503030403020204" pitchFamily="34" charset="0"/>
              </a:rPr>
              <a:t>The correct answer is A:</a:t>
            </a:r>
          </a:p>
        </p:txBody>
      </p:sp>
      <p:sp>
        <p:nvSpPr>
          <p:cNvPr id="25" name="TextBox 24">
            <a:extLst>
              <a:ext uri="{FF2B5EF4-FFF2-40B4-BE49-F238E27FC236}">
                <a16:creationId xmlns:a16="http://schemas.microsoft.com/office/drawing/2014/main" id="{0B587B59-63BD-462A-BB98-A3E73B2A4FA0}"/>
              </a:ext>
            </a:extLst>
          </p:cNvPr>
          <p:cNvSpPr txBox="1"/>
          <p:nvPr/>
        </p:nvSpPr>
        <p:spPr>
          <a:xfrm>
            <a:off x="702365" y="2004502"/>
            <a:ext cx="9444216" cy="4416594"/>
          </a:xfrm>
          <a:prstGeom prst="rect">
            <a:avLst/>
          </a:prstGeom>
          <a:noFill/>
        </p:spPr>
        <p:txBody>
          <a:bodyPr wrap="square" rtlCol="0">
            <a:spAutoFit/>
          </a:bodyPr>
          <a:lstStyle/>
          <a:p>
            <a:pPr>
              <a:spcBef>
                <a:spcPts val="300"/>
              </a:spcBef>
              <a:spcAft>
                <a:spcPts val="300"/>
              </a:spcAft>
              <a:tabLst>
                <a:tab pos="2690813" algn="l"/>
              </a:tabLst>
            </a:pPr>
            <a:r>
              <a:rPr lang="en-NZ" dirty="0">
                <a:solidFill>
                  <a:srgbClr val="2A2A3E"/>
                </a:solidFill>
                <a:latin typeface="Source Sans Pro" panose="020B0503030403020204" pitchFamily="34" charset="0"/>
                <a:ea typeface="Source Sans Pro" panose="020B0503030403020204" pitchFamily="34" charset="0"/>
              </a:rPr>
              <a:t>The summary of each principle is shown below.</a:t>
            </a:r>
          </a:p>
          <a:p>
            <a:pPr>
              <a:spcBef>
                <a:spcPts val="300"/>
              </a:spcBef>
              <a:spcAft>
                <a:spcPts val="300"/>
              </a:spcAft>
              <a:tabLst>
                <a:tab pos="2690813" algn="l"/>
              </a:tabLst>
            </a:pPr>
            <a:r>
              <a:rPr lang="en-NZ" dirty="0">
                <a:solidFill>
                  <a:srgbClr val="2A2A3E"/>
                </a:solidFill>
                <a:latin typeface="Source Sans Pro" panose="020B0503030403020204" pitchFamily="34" charset="0"/>
                <a:ea typeface="Source Sans Pro" panose="020B0503030403020204" pitchFamily="34" charset="0"/>
              </a:rPr>
              <a:t>Read the full versions online at: digital.govt.nz/dpup/principles</a:t>
            </a:r>
            <a:endParaRPr lang="en-NZ" b="1" dirty="0">
              <a:solidFill>
                <a:srgbClr val="2A2A3E"/>
              </a:solidFill>
              <a:latin typeface="Source Sans Pro" panose="020B0503030403020204" pitchFamily="34" charset="0"/>
              <a:ea typeface="Source Sans Pro" panose="020B0503030403020204" pitchFamily="34" charset="0"/>
            </a:endParaRPr>
          </a:p>
          <a:p>
            <a:pPr>
              <a:spcBef>
                <a:spcPts val="300"/>
              </a:spcBef>
              <a:spcAft>
                <a:spcPts val="300"/>
              </a:spcAft>
              <a:tabLst>
                <a:tab pos="2690813" algn="l"/>
              </a:tabLst>
            </a:pPr>
            <a:r>
              <a:rPr lang="en-NZ" sz="2400" b="1" dirty="0">
                <a:solidFill>
                  <a:srgbClr val="2A2A3E"/>
                </a:solidFill>
                <a:latin typeface="Source Sans Pro" panose="020B0503030403020204" pitchFamily="34" charset="0"/>
                <a:ea typeface="Source Sans Pro" panose="020B0503030403020204" pitchFamily="34" charset="0"/>
              </a:rPr>
              <a:t>He</a:t>
            </a:r>
            <a:r>
              <a:rPr lang="en-NZ" sz="2400" b="1" dirty="0">
                <a:solidFill>
                  <a:schemeClr val="bg1"/>
                </a:solidFill>
                <a:latin typeface="Source Sans Pro" panose="020B0503030403020204" pitchFamily="34" charset="0"/>
                <a:ea typeface="Source Sans Pro" panose="020B0503030403020204" pitchFamily="34" charset="0"/>
              </a:rPr>
              <a:t> </a:t>
            </a:r>
            <a:r>
              <a:rPr lang="en-NZ" sz="2400" b="1" dirty="0">
                <a:solidFill>
                  <a:srgbClr val="2A2A3E"/>
                </a:solidFill>
                <a:latin typeface="Source Sans Pro" panose="020B0503030403020204" pitchFamily="34" charset="0"/>
                <a:ea typeface="Source Sans Pro" panose="020B0503030403020204" pitchFamily="34" charset="0"/>
              </a:rPr>
              <a:t>Tāngata	</a:t>
            </a:r>
            <a:r>
              <a:rPr lang="en-NZ" dirty="0">
                <a:solidFill>
                  <a:srgbClr val="2A2A3E"/>
                </a:solidFill>
                <a:latin typeface="Source Sans Pro" panose="020B0503030403020204" pitchFamily="34" charset="0"/>
              </a:rPr>
              <a:t>Focus on improving people’s lives — individuals, children and 	young people, whānau, iwi and communities.</a:t>
            </a:r>
          </a:p>
          <a:p>
            <a:pPr>
              <a:spcBef>
                <a:spcPts val="300"/>
              </a:spcBef>
              <a:spcAft>
                <a:spcPts val="300"/>
              </a:spcAft>
              <a:tabLst>
                <a:tab pos="2690813" algn="l"/>
              </a:tabLst>
            </a:pPr>
            <a:r>
              <a:rPr lang="en-NZ" sz="2400" b="1" dirty="0">
                <a:solidFill>
                  <a:srgbClr val="2A2A3E"/>
                </a:solidFill>
                <a:latin typeface="Source Sans Pro" panose="020B0503030403020204" pitchFamily="34" charset="0"/>
                <a:ea typeface="Source Sans Pro" panose="020B0503030403020204" pitchFamily="34" charset="0"/>
              </a:rPr>
              <a:t>Manaakitanga	</a:t>
            </a:r>
            <a:r>
              <a:rPr lang="en-NZ" dirty="0">
                <a:solidFill>
                  <a:srgbClr val="2A2A3E"/>
                </a:solidFill>
                <a:latin typeface="Source Sans Pro" panose="020B0503030403020204" pitchFamily="34" charset="0"/>
              </a:rPr>
              <a:t>Respect and uphold the mana and dignity of the people, 	whānau, 	communities or groups who share their data and 	information.</a:t>
            </a:r>
          </a:p>
          <a:p>
            <a:pPr>
              <a:spcBef>
                <a:spcPts val="300"/>
              </a:spcBef>
              <a:spcAft>
                <a:spcPts val="300"/>
              </a:spcAft>
              <a:tabLst>
                <a:tab pos="2690813" algn="l"/>
              </a:tabLst>
            </a:pPr>
            <a:r>
              <a:rPr lang="en-NZ" sz="2400" b="1" dirty="0">
                <a:solidFill>
                  <a:srgbClr val="2A2A3E"/>
                </a:solidFill>
                <a:latin typeface="Source Sans Pro" panose="020B0503030403020204" pitchFamily="34" charset="0"/>
                <a:ea typeface="Source Sans Pro" panose="020B0503030403020204" pitchFamily="34" charset="0"/>
              </a:rPr>
              <a:t>Mana Whakahaere	</a:t>
            </a:r>
            <a:r>
              <a:rPr lang="en-NZ" dirty="0">
                <a:solidFill>
                  <a:srgbClr val="2A2A3E"/>
                </a:solidFill>
                <a:latin typeface="Source Sans Pro" panose="020B0503030403020204" pitchFamily="34" charset="0"/>
              </a:rPr>
              <a:t>Empower people by giving them choice and enabling their 	access to and use of their data and information.</a:t>
            </a:r>
          </a:p>
          <a:p>
            <a:pPr>
              <a:spcBef>
                <a:spcPts val="300"/>
              </a:spcBef>
              <a:spcAft>
                <a:spcPts val="300"/>
              </a:spcAft>
              <a:tabLst>
                <a:tab pos="2690813" algn="l"/>
              </a:tabLst>
            </a:pPr>
            <a:r>
              <a:rPr lang="en-NZ" sz="2400" b="1" dirty="0">
                <a:solidFill>
                  <a:srgbClr val="2A2A3E"/>
                </a:solidFill>
                <a:latin typeface="Source Sans Pro" panose="020B0503030403020204" pitchFamily="34" charset="0"/>
                <a:ea typeface="Source Sans Pro" panose="020B0503030403020204" pitchFamily="34" charset="0"/>
              </a:rPr>
              <a:t>Kaitiakitanga	</a:t>
            </a:r>
            <a:r>
              <a:rPr lang="en-NZ" dirty="0">
                <a:solidFill>
                  <a:srgbClr val="2A2A3E"/>
                </a:solidFill>
                <a:latin typeface="Source Sans Pro" panose="020B0503030403020204" pitchFamily="34" charset="0"/>
              </a:rPr>
              <a:t>Act as a steward in a way that people understand and trust.</a:t>
            </a:r>
          </a:p>
          <a:p>
            <a:pPr>
              <a:spcBef>
                <a:spcPts val="300"/>
              </a:spcBef>
              <a:spcAft>
                <a:spcPts val="300"/>
              </a:spcAft>
              <a:tabLst>
                <a:tab pos="2690813" algn="l"/>
              </a:tabLst>
            </a:pPr>
            <a:endParaRPr lang="en-NZ" dirty="0">
              <a:solidFill>
                <a:srgbClr val="2A2A3E"/>
              </a:solidFill>
              <a:latin typeface="Source Sans Pro" panose="020B0503030403020204" pitchFamily="34" charset="0"/>
            </a:endParaRPr>
          </a:p>
          <a:p>
            <a:pPr>
              <a:spcBef>
                <a:spcPts val="300"/>
              </a:spcBef>
              <a:spcAft>
                <a:spcPts val="300"/>
              </a:spcAft>
              <a:tabLst>
                <a:tab pos="2690813" algn="l"/>
              </a:tabLst>
            </a:pPr>
            <a:r>
              <a:rPr lang="en-NZ" sz="2400" b="1" dirty="0">
                <a:solidFill>
                  <a:srgbClr val="2A2A3E"/>
                </a:solidFill>
                <a:latin typeface="Source Sans Pro" panose="020B0503030403020204" pitchFamily="34" charset="0"/>
                <a:ea typeface="Source Sans Pro" panose="020B0503030403020204" pitchFamily="34" charset="0"/>
              </a:rPr>
              <a:t>Mahitahitanga</a:t>
            </a:r>
            <a:r>
              <a:rPr lang="en-NZ" b="1" dirty="0">
                <a:solidFill>
                  <a:srgbClr val="2A2A3E"/>
                </a:solidFill>
                <a:latin typeface="Source Sans Pro" panose="020B0503030403020204" pitchFamily="34" charset="0"/>
                <a:ea typeface="Source Sans Pro" panose="020B0503030403020204" pitchFamily="34" charset="0"/>
              </a:rPr>
              <a:t>	</a:t>
            </a:r>
            <a:r>
              <a:rPr lang="en-NZ" dirty="0">
                <a:solidFill>
                  <a:srgbClr val="2A2A3E"/>
                </a:solidFill>
                <a:latin typeface="Source Sans Pro" panose="020B0503030403020204" pitchFamily="34" charset="0"/>
                <a:ea typeface="Source Sans Pro" panose="020B0503030403020204" pitchFamily="34" charset="0"/>
              </a:rPr>
              <a:t>Work as equals to create and share valuable knowledge</a:t>
            </a:r>
            <a:r>
              <a:rPr lang="en-NZ" b="1" dirty="0">
                <a:solidFill>
                  <a:srgbClr val="2A2A3E"/>
                </a:solidFill>
                <a:latin typeface="Source Sans Pro" panose="020B0503030403020204" pitchFamily="34" charset="0"/>
                <a:ea typeface="Source Sans Pro" panose="020B0503030403020204" pitchFamily="34" charset="0"/>
              </a:rPr>
              <a:t>	</a:t>
            </a:r>
            <a:endParaRPr lang="en-NZ" sz="2400" b="1" dirty="0">
              <a:solidFill>
                <a:srgbClr val="2A2A3E"/>
              </a:solidFill>
              <a:latin typeface="Source Sans Pro" panose="020B0503030403020204" pitchFamily="34" charset="0"/>
              <a:ea typeface="Source Sans Pro" panose="020B0503030403020204" pitchFamily="34" charset="0"/>
            </a:endParaRPr>
          </a:p>
        </p:txBody>
      </p:sp>
      <p:sp>
        <p:nvSpPr>
          <p:cNvPr id="5" name="Oval 4">
            <a:extLst>
              <a:ext uri="{FF2B5EF4-FFF2-40B4-BE49-F238E27FC236}">
                <a16:creationId xmlns:a16="http://schemas.microsoft.com/office/drawing/2014/main" id="{BAC3461E-CEA2-413E-A7EE-888EC94527DE}"/>
              </a:ext>
            </a:extLst>
          </p:cNvPr>
          <p:cNvSpPr/>
          <p:nvPr/>
        </p:nvSpPr>
        <p:spPr>
          <a:xfrm>
            <a:off x="-9808" y="6832692"/>
            <a:ext cx="712173" cy="707886"/>
          </a:xfrm>
          <a:prstGeom prst="ellipse">
            <a:avLst/>
          </a:prstGeom>
          <a:solidFill>
            <a:srgbClr val="FF7C07"/>
          </a:solidFill>
          <a:ln>
            <a:solidFill>
              <a:srgbClr val="FF7C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2400" b="1" dirty="0"/>
              <a:t>21</a:t>
            </a:r>
          </a:p>
        </p:txBody>
      </p:sp>
    </p:spTree>
    <p:extLst>
      <p:ext uri="{BB962C8B-B14F-4D97-AF65-F5344CB8AC3E}">
        <p14:creationId xmlns:p14="http://schemas.microsoft.com/office/powerpoint/2010/main" val="23716110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EF4E8"/>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85E2A7F-9D22-4CFA-84C7-0A4022184ABD}"/>
              </a:ext>
            </a:extLst>
          </p:cNvPr>
          <p:cNvSpPr>
            <a:spLocks noGrp="1"/>
          </p:cNvSpPr>
          <p:nvPr>
            <p:ph type="ctrTitle"/>
          </p:nvPr>
        </p:nvSpPr>
        <p:spPr>
          <a:xfrm>
            <a:off x="0" y="20692"/>
            <a:ext cx="10691813" cy="516072"/>
          </a:xfrm>
        </p:spPr>
        <p:txBody>
          <a:bodyPr>
            <a:noAutofit/>
          </a:bodyPr>
          <a:lstStyle/>
          <a:p>
            <a:pPr algn="l"/>
            <a:r>
              <a:rPr lang="en-NZ" sz="2400" b="1" dirty="0">
                <a:solidFill>
                  <a:srgbClr val="E8731B"/>
                </a:solidFill>
                <a:latin typeface="Arial" panose="020B0604020202020204" pitchFamily="34" charset="0"/>
                <a:cs typeface="Arial" panose="020B0604020202020204" pitchFamily="34" charset="0"/>
              </a:rPr>
              <a:t>3. Which statement best summarises the Purpose Matters Guideline? </a:t>
            </a:r>
          </a:p>
        </p:txBody>
      </p:sp>
      <p:sp>
        <p:nvSpPr>
          <p:cNvPr id="7" name="TextBox 6">
            <a:extLst>
              <a:ext uri="{FF2B5EF4-FFF2-40B4-BE49-F238E27FC236}">
                <a16:creationId xmlns:a16="http://schemas.microsoft.com/office/drawing/2014/main" id="{8DBDB942-442E-4FBD-BEAB-587B11147FB0}"/>
              </a:ext>
            </a:extLst>
          </p:cNvPr>
          <p:cNvSpPr txBox="1"/>
          <p:nvPr/>
        </p:nvSpPr>
        <p:spPr>
          <a:xfrm>
            <a:off x="2364669" y="2015475"/>
            <a:ext cx="6430413" cy="3247043"/>
          </a:xfrm>
          <a:prstGeom prst="rect">
            <a:avLst/>
          </a:prstGeom>
          <a:noFill/>
        </p:spPr>
        <p:txBody>
          <a:bodyPr wrap="square" rtlCol="0">
            <a:spAutoFit/>
          </a:bodyPr>
          <a:lstStyle/>
          <a:p>
            <a:pPr marL="457200" indent="-457200">
              <a:spcBef>
                <a:spcPts val="300"/>
              </a:spcBef>
              <a:spcAft>
                <a:spcPts val="300"/>
              </a:spcAft>
              <a:buFont typeface="+mj-lt"/>
              <a:buAutoNum type="alphaUcPeriod"/>
            </a:pPr>
            <a:r>
              <a:rPr lang="en-NZ" sz="2000" b="1" dirty="0">
                <a:latin typeface="Source Sans Pro" panose="020B0503030403020204" pitchFamily="34" charset="0"/>
              </a:rPr>
              <a:t>Being clear about why you need data means it’s easier to collect what you need right now, as well as things that you might need at some point in the future.</a:t>
            </a:r>
          </a:p>
          <a:p>
            <a:pPr marL="457200" indent="-457200">
              <a:spcBef>
                <a:spcPts val="300"/>
              </a:spcBef>
              <a:spcAft>
                <a:spcPts val="300"/>
              </a:spcAft>
              <a:buFont typeface="+mj-lt"/>
              <a:buAutoNum type="alphaUcPeriod"/>
            </a:pPr>
            <a:r>
              <a:rPr lang="en-NZ" sz="2000" b="1" dirty="0">
                <a:latin typeface="Source Sans Pro" panose="020B0503030403020204" pitchFamily="34" charset="0"/>
              </a:rPr>
              <a:t>Be clear about purpose from the start to make sure data or information collection or use is based on a clear understanding of why it is needed, and that people’s information is used in a way that improves wellbeing and builds trust.</a:t>
            </a:r>
          </a:p>
        </p:txBody>
      </p:sp>
      <p:sp>
        <p:nvSpPr>
          <p:cNvPr id="4" name="Oval 3">
            <a:extLst>
              <a:ext uri="{FF2B5EF4-FFF2-40B4-BE49-F238E27FC236}">
                <a16:creationId xmlns:a16="http://schemas.microsoft.com/office/drawing/2014/main" id="{FCE3D22D-B07E-496C-BE01-8A1D4C370B25}"/>
              </a:ext>
            </a:extLst>
          </p:cNvPr>
          <p:cNvSpPr/>
          <p:nvPr/>
        </p:nvSpPr>
        <p:spPr>
          <a:xfrm>
            <a:off x="-9808" y="6832692"/>
            <a:ext cx="712173" cy="707886"/>
          </a:xfrm>
          <a:prstGeom prst="ellipse">
            <a:avLst/>
          </a:prstGeom>
          <a:solidFill>
            <a:srgbClr val="FF7C07"/>
          </a:solidFill>
          <a:ln>
            <a:solidFill>
              <a:srgbClr val="FF7C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2400" b="1" dirty="0"/>
              <a:t>22</a:t>
            </a:r>
          </a:p>
        </p:txBody>
      </p:sp>
    </p:spTree>
    <p:extLst>
      <p:ext uri="{BB962C8B-B14F-4D97-AF65-F5344CB8AC3E}">
        <p14:creationId xmlns:p14="http://schemas.microsoft.com/office/powerpoint/2010/main" val="2478571345"/>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EF4E8"/>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1DC65E8-6A37-4DC8-BEA5-A7B4CAC4F860}"/>
              </a:ext>
            </a:extLst>
          </p:cNvPr>
          <p:cNvSpPr/>
          <p:nvPr/>
        </p:nvSpPr>
        <p:spPr>
          <a:xfrm>
            <a:off x="1587631" y="1129340"/>
            <a:ext cx="7832433" cy="4655121"/>
          </a:xfrm>
          <a:prstGeom prst="rect">
            <a:avLst/>
          </a:prstGeom>
        </p:spPr>
        <p:txBody>
          <a:bodyPr wrap="square">
            <a:spAutoFit/>
          </a:bodyPr>
          <a:lstStyle/>
          <a:p>
            <a:r>
              <a:rPr lang="en-NZ" sz="2400" b="1" dirty="0">
                <a:latin typeface="Source Sans Pro" panose="020B0503030403020204" pitchFamily="34" charset="0"/>
                <a:ea typeface="Source Sans Pro" panose="020B0503030403020204" pitchFamily="34" charset="0"/>
              </a:rPr>
              <a:t>The correct answer is B</a:t>
            </a:r>
          </a:p>
          <a:p>
            <a:endParaRPr lang="en-NZ" sz="2000" i="1" dirty="0">
              <a:latin typeface="Source Sans Pro" panose="020B0503030403020204" pitchFamily="34" charset="0"/>
              <a:ea typeface="Source Sans Pro" panose="020B0503030403020204" pitchFamily="34" charset="0"/>
            </a:endParaRPr>
          </a:p>
          <a:p>
            <a:pPr>
              <a:spcBef>
                <a:spcPts val="300"/>
              </a:spcBef>
              <a:spcAft>
                <a:spcPts val="300"/>
              </a:spcAft>
            </a:pPr>
            <a:r>
              <a:rPr lang="en-NZ" sz="2000" dirty="0">
                <a:latin typeface="Source Sans Pro" panose="020B0503030403020204" pitchFamily="34" charset="0"/>
              </a:rPr>
              <a:t>Be clear about purpose from the start to make sure data or information collection or use is based on a clear understanding of why it is needed, and that people’s information is used in a way that improves wellbeing and builds trust.</a:t>
            </a:r>
          </a:p>
          <a:p>
            <a:pPr>
              <a:spcBef>
                <a:spcPts val="300"/>
              </a:spcBef>
              <a:spcAft>
                <a:spcPts val="300"/>
              </a:spcAft>
            </a:pPr>
            <a:r>
              <a:rPr lang="en-NZ" sz="2000" dirty="0">
                <a:latin typeface="Source Sans Pro" panose="020B0503030403020204" pitchFamily="34" charset="0"/>
              </a:rPr>
              <a:t>The Purpose Matters Guideline encourages broader thinking, focused on relationships between New Zealanders who access services, and those who provide and fund them (usually government).</a:t>
            </a:r>
          </a:p>
          <a:p>
            <a:pPr>
              <a:spcBef>
                <a:spcPts val="300"/>
              </a:spcBef>
              <a:spcAft>
                <a:spcPts val="300"/>
              </a:spcAft>
            </a:pPr>
            <a:r>
              <a:rPr lang="en-NZ" sz="2000" dirty="0">
                <a:latin typeface="Source Sans Pro" panose="020B0503030403020204" pitchFamily="34" charset="0"/>
              </a:rPr>
              <a:t>Being clear about purpose and involving others in its development is a foundation to having the most relevant, useful data or information, and collecting and using it in a respectful, trusted and transparent way.</a:t>
            </a:r>
            <a:endParaRPr lang="en-NZ" sz="2000" dirty="0">
              <a:solidFill>
                <a:srgbClr val="2A2A3E"/>
              </a:solidFill>
              <a:latin typeface="Source Sans Pro" panose="020B0503030403020204" pitchFamily="34" charset="0"/>
              <a:ea typeface="Source Sans Pro" panose="020B0503030403020204" pitchFamily="34" charset="0"/>
            </a:endParaRPr>
          </a:p>
        </p:txBody>
      </p:sp>
      <p:sp>
        <p:nvSpPr>
          <p:cNvPr id="10" name="Title 5">
            <a:extLst>
              <a:ext uri="{FF2B5EF4-FFF2-40B4-BE49-F238E27FC236}">
                <a16:creationId xmlns:a16="http://schemas.microsoft.com/office/drawing/2014/main" id="{983CDEF4-7D53-4207-A1EF-7923F675DD69}"/>
              </a:ext>
            </a:extLst>
          </p:cNvPr>
          <p:cNvSpPr txBox="1">
            <a:spLocks/>
          </p:cNvSpPr>
          <p:nvPr/>
        </p:nvSpPr>
        <p:spPr>
          <a:xfrm>
            <a:off x="0" y="20692"/>
            <a:ext cx="10691813" cy="516072"/>
          </a:xfrm>
          <a:prstGeom prst="rect">
            <a:avLst/>
          </a:prstGeom>
        </p:spPr>
        <p:txBody>
          <a:bodyPr vert="horz" lIns="91440" tIns="45720" rIns="91440" bIns="45720" rtlCol="0" anchor="b">
            <a:noAutofit/>
          </a:bodyPr>
          <a:lstStyle>
            <a:lvl1pPr algn="ctr" defTabSz="1007943" rtl="0" eaLnBrk="1" latinLnBrk="0" hangingPunct="1">
              <a:lnSpc>
                <a:spcPct val="90000"/>
              </a:lnSpc>
              <a:spcBef>
                <a:spcPct val="0"/>
              </a:spcBef>
              <a:buNone/>
              <a:defRPr sz="6614" kern="1200">
                <a:solidFill>
                  <a:schemeClr val="tx1"/>
                </a:solidFill>
                <a:latin typeface="+mj-lt"/>
                <a:ea typeface="+mj-ea"/>
                <a:cs typeface="+mj-cs"/>
              </a:defRPr>
            </a:lvl1pPr>
          </a:lstStyle>
          <a:p>
            <a:pPr algn="l"/>
            <a:r>
              <a:rPr lang="en-NZ" sz="2400" b="1" dirty="0">
                <a:solidFill>
                  <a:srgbClr val="E8731B"/>
                </a:solidFill>
                <a:latin typeface="Arial" panose="020B0604020202020204" pitchFamily="34" charset="0"/>
                <a:cs typeface="Arial" panose="020B0604020202020204" pitchFamily="34" charset="0"/>
              </a:rPr>
              <a:t>3. Which statement best summarises the Purpose Matters Guideline? </a:t>
            </a:r>
          </a:p>
        </p:txBody>
      </p:sp>
      <p:sp>
        <p:nvSpPr>
          <p:cNvPr id="4" name="Oval 3">
            <a:extLst>
              <a:ext uri="{FF2B5EF4-FFF2-40B4-BE49-F238E27FC236}">
                <a16:creationId xmlns:a16="http://schemas.microsoft.com/office/drawing/2014/main" id="{C3168AE1-66B1-4721-ABB5-9216714453D6}"/>
              </a:ext>
            </a:extLst>
          </p:cNvPr>
          <p:cNvSpPr/>
          <p:nvPr/>
        </p:nvSpPr>
        <p:spPr>
          <a:xfrm>
            <a:off x="-9808" y="6832692"/>
            <a:ext cx="712173" cy="707886"/>
          </a:xfrm>
          <a:prstGeom prst="ellipse">
            <a:avLst/>
          </a:prstGeom>
          <a:solidFill>
            <a:srgbClr val="FF7C07"/>
          </a:solidFill>
          <a:ln>
            <a:solidFill>
              <a:srgbClr val="FF7C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2400" b="1" dirty="0"/>
              <a:t>23</a:t>
            </a:r>
          </a:p>
        </p:txBody>
      </p:sp>
    </p:spTree>
    <p:extLst>
      <p:ext uri="{BB962C8B-B14F-4D97-AF65-F5344CB8AC3E}">
        <p14:creationId xmlns:p14="http://schemas.microsoft.com/office/powerpoint/2010/main" val="403541571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EF4E8"/>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85E2A7F-9D22-4CFA-84C7-0A4022184ABD}"/>
              </a:ext>
            </a:extLst>
          </p:cNvPr>
          <p:cNvSpPr>
            <a:spLocks noGrp="1"/>
          </p:cNvSpPr>
          <p:nvPr>
            <p:ph type="ctrTitle"/>
          </p:nvPr>
        </p:nvSpPr>
        <p:spPr>
          <a:xfrm>
            <a:off x="77473" y="54057"/>
            <a:ext cx="10614340" cy="516072"/>
          </a:xfrm>
        </p:spPr>
        <p:txBody>
          <a:bodyPr>
            <a:noAutofit/>
          </a:bodyPr>
          <a:lstStyle/>
          <a:p>
            <a:pPr algn="l"/>
            <a:r>
              <a:rPr lang="en-NZ" sz="2000" b="1" dirty="0">
                <a:solidFill>
                  <a:srgbClr val="E8731B"/>
                </a:solidFill>
                <a:latin typeface="Arial" panose="020B0604020202020204" pitchFamily="34" charset="0"/>
                <a:cs typeface="Arial" panose="020B0604020202020204" pitchFamily="34" charset="0"/>
              </a:rPr>
              <a:t>4. Which statement best summarises the Transparency and Choice Guideline? </a:t>
            </a:r>
          </a:p>
        </p:txBody>
      </p:sp>
      <p:sp>
        <p:nvSpPr>
          <p:cNvPr id="9" name="TextBox 8">
            <a:extLst>
              <a:ext uri="{FF2B5EF4-FFF2-40B4-BE49-F238E27FC236}">
                <a16:creationId xmlns:a16="http://schemas.microsoft.com/office/drawing/2014/main" id="{D92798FF-2C25-42BF-9D73-CD39ECD6F816}"/>
              </a:ext>
            </a:extLst>
          </p:cNvPr>
          <p:cNvSpPr txBox="1"/>
          <p:nvPr/>
        </p:nvSpPr>
        <p:spPr>
          <a:xfrm>
            <a:off x="2130699" y="1474054"/>
            <a:ext cx="6430413" cy="4478149"/>
          </a:xfrm>
          <a:prstGeom prst="rect">
            <a:avLst/>
          </a:prstGeom>
          <a:noFill/>
        </p:spPr>
        <p:txBody>
          <a:bodyPr wrap="square" rtlCol="0">
            <a:spAutoFit/>
          </a:bodyPr>
          <a:lstStyle/>
          <a:p>
            <a:pPr marL="342900" indent="-342900">
              <a:spcBef>
                <a:spcPts val="300"/>
              </a:spcBef>
              <a:spcAft>
                <a:spcPts val="300"/>
              </a:spcAft>
              <a:buFont typeface="+mj-lt"/>
              <a:buAutoNum type="alphaUcPeriod"/>
            </a:pPr>
            <a:r>
              <a:rPr lang="en-NZ" sz="2000" b="1" dirty="0">
                <a:latin typeface="Source Sans Pro" panose="020B0503030403020204" pitchFamily="34" charset="0"/>
              </a:rPr>
              <a:t>Aim for a ‘no surprises’ approach — service users should not be surprised about what information is held about them or how it’s used. Look for ways to provide as many choices as possible around what information people need to provide, how it’s recorded, who sees it, how it’s shared or used.</a:t>
            </a:r>
          </a:p>
          <a:p>
            <a:pPr marL="342900" indent="-342900">
              <a:spcBef>
                <a:spcPts val="300"/>
              </a:spcBef>
              <a:spcAft>
                <a:spcPts val="300"/>
              </a:spcAft>
              <a:buFont typeface="+mj-lt"/>
              <a:buAutoNum type="alphaUcPeriod"/>
            </a:pPr>
            <a:r>
              <a:rPr lang="en-NZ" sz="2000" b="1" dirty="0">
                <a:latin typeface="Source Sans Pro" panose="020B0503030403020204" pitchFamily="34" charset="0"/>
              </a:rPr>
              <a:t>As long as there is no way to identify someone when their information or data is used, then they don’t need to know what it’s being used for. If people want to engage with services, then they are not able to have any choices about how or why their data or information is collected or used, or who gets to have it or see it.</a:t>
            </a:r>
          </a:p>
        </p:txBody>
      </p:sp>
      <p:sp>
        <p:nvSpPr>
          <p:cNvPr id="4" name="Oval 3">
            <a:extLst>
              <a:ext uri="{FF2B5EF4-FFF2-40B4-BE49-F238E27FC236}">
                <a16:creationId xmlns:a16="http://schemas.microsoft.com/office/drawing/2014/main" id="{F5406192-3FB2-4BB7-951E-A8BB8425B74D}"/>
              </a:ext>
            </a:extLst>
          </p:cNvPr>
          <p:cNvSpPr/>
          <p:nvPr/>
        </p:nvSpPr>
        <p:spPr>
          <a:xfrm>
            <a:off x="-9808" y="6832692"/>
            <a:ext cx="712173" cy="707886"/>
          </a:xfrm>
          <a:prstGeom prst="ellipse">
            <a:avLst/>
          </a:prstGeom>
          <a:solidFill>
            <a:srgbClr val="FF7C07"/>
          </a:solidFill>
          <a:ln>
            <a:solidFill>
              <a:srgbClr val="FF7C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2400" b="1" dirty="0"/>
              <a:t>24</a:t>
            </a:r>
          </a:p>
        </p:txBody>
      </p:sp>
    </p:spTree>
    <p:extLst>
      <p:ext uri="{BB962C8B-B14F-4D97-AF65-F5344CB8AC3E}">
        <p14:creationId xmlns:p14="http://schemas.microsoft.com/office/powerpoint/2010/main" val="4142800494"/>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EF4E8"/>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8730A19-8954-4071-8561-7E0D98F2D051}"/>
              </a:ext>
            </a:extLst>
          </p:cNvPr>
          <p:cNvSpPr/>
          <p:nvPr/>
        </p:nvSpPr>
        <p:spPr>
          <a:xfrm>
            <a:off x="1429688" y="1632162"/>
            <a:ext cx="7832433" cy="2693045"/>
          </a:xfrm>
          <a:prstGeom prst="rect">
            <a:avLst/>
          </a:prstGeom>
        </p:spPr>
        <p:txBody>
          <a:bodyPr wrap="square">
            <a:spAutoFit/>
          </a:bodyPr>
          <a:lstStyle/>
          <a:p>
            <a:r>
              <a:rPr lang="en-NZ" sz="2400" b="1" dirty="0">
                <a:latin typeface="Source Sans Pro" panose="020B0503030403020204" pitchFamily="34" charset="0"/>
                <a:ea typeface="Source Sans Pro" panose="020B0503030403020204" pitchFamily="34" charset="0"/>
              </a:rPr>
              <a:t>The correct answer is A </a:t>
            </a:r>
          </a:p>
          <a:p>
            <a:endParaRPr lang="en-NZ" sz="2000" i="1" dirty="0">
              <a:latin typeface="Source Sans Pro" panose="020B0503030403020204" pitchFamily="34" charset="0"/>
              <a:ea typeface="Source Sans Pro" panose="020B0503030403020204" pitchFamily="34" charset="0"/>
            </a:endParaRPr>
          </a:p>
          <a:p>
            <a:pPr>
              <a:spcBef>
                <a:spcPts val="300"/>
              </a:spcBef>
              <a:spcAft>
                <a:spcPts val="300"/>
              </a:spcAft>
            </a:pPr>
            <a:r>
              <a:rPr lang="en-NZ" sz="2000" dirty="0">
                <a:latin typeface="Source Sans Pro" panose="020B0503030403020204" pitchFamily="34" charset="0"/>
              </a:rPr>
              <a:t>Aim for a ‘no surprises’ approach — service users should not be surprised about what information is held about them or how it’s used. Look for ways to provide as many choices as possible around what information people need to provide, how it’s recorded, who sees it, how it’s shared or used.</a:t>
            </a:r>
          </a:p>
          <a:p>
            <a:endParaRPr lang="en-NZ" sz="2000" dirty="0">
              <a:solidFill>
                <a:srgbClr val="2A2A3E"/>
              </a:solidFill>
              <a:latin typeface="Source Sans Pro" panose="020B0503030403020204" pitchFamily="34" charset="0"/>
              <a:ea typeface="Source Sans Pro" panose="020B0503030403020204" pitchFamily="34" charset="0"/>
            </a:endParaRPr>
          </a:p>
        </p:txBody>
      </p:sp>
      <p:sp>
        <p:nvSpPr>
          <p:cNvPr id="8" name="Title 5">
            <a:extLst>
              <a:ext uri="{FF2B5EF4-FFF2-40B4-BE49-F238E27FC236}">
                <a16:creationId xmlns:a16="http://schemas.microsoft.com/office/drawing/2014/main" id="{6CB2FAF6-F5BA-409F-AC41-AC3426DB4EE7}"/>
              </a:ext>
            </a:extLst>
          </p:cNvPr>
          <p:cNvSpPr txBox="1">
            <a:spLocks/>
          </p:cNvSpPr>
          <p:nvPr/>
        </p:nvSpPr>
        <p:spPr>
          <a:xfrm>
            <a:off x="77473" y="54057"/>
            <a:ext cx="10614340" cy="516072"/>
          </a:xfrm>
          <a:prstGeom prst="rect">
            <a:avLst/>
          </a:prstGeom>
        </p:spPr>
        <p:txBody>
          <a:bodyPr vert="horz" lIns="91440" tIns="45720" rIns="91440" bIns="45720" rtlCol="0" anchor="b">
            <a:noAutofit/>
          </a:bodyPr>
          <a:lstStyle>
            <a:lvl1pPr algn="ctr" defTabSz="1007943" rtl="0" eaLnBrk="1" latinLnBrk="0" hangingPunct="1">
              <a:lnSpc>
                <a:spcPct val="90000"/>
              </a:lnSpc>
              <a:spcBef>
                <a:spcPct val="0"/>
              </a:spcBef>
              <a:buNone/>
              <a:defRPr sz="6614" kern="1200">
                <a:solidFill>
                  <a:schemeClr val="tx1"/>
                </a:solidFill>
                <a:latin typeface="+mj-lt"/>
                <a:ea typeface="+mj-ea"/>
                <a:cs typeface="+mj-cs"/>
              </a:defRPr>
            </a:lvl1pPr>
          </a:lstStyle>
          <a:p>
            <a:pPr algn="l"/>
            <a:r>
              <a:rPr lang="en-NZ" sz="2000" b="1" dirty="0">
                <a:solidFill>
                  <a:srgbClr val="E8731B"/>
                </a:solidFill>
                <a:latin typeface="Arial" panose="020B0604020202020204" pitchFamily="34" charset="0"/>
                <a:cs typeface="Arial" panose="020B0604020202020204" pitchFamily="34" charset="0"/>
              </a:rPr>
              <a:t>4. Which statement best summarises the Transparency and Choice Guideline? </a:t>
            </a:r>
          </a:p>
        </p:txBody>
      </p:sp>
      <p:sp>
        <p:nvSpPr>
          <p:cNvPr id="4" name="Oval 3">
            <a:extLst>
              <a:ext uri="{FF2B5EF4-FFF2-40B4-BE49-F238E27FC236}">
                <a16:creationId xmlns:a16="http://schemas.microsoft.com/office/drawing/2014/main" id="{F3A38765-1B00-4BC0-BB62-3BAEA686C8D0}"/>
              </a:ext>
            </a:extLst>
          </p:cNvPr>
          <p:cNvSpPr/>
          <p:nvPr/>
        </p:nvSpPr>
        <p:spPr>
          <a:xfrm>
            <a:off x="-9808" y="6832692"/>
            <a:ext cx="712173" cy="707886"/>
          </a:xfrm>
          <a:prstGeom prst="ellipse">
            <a:avLst/>
          </a:prstGeom>
          <a:solidFill>
            <a:srgbClr val="FF7C07"/>
          </a:solidFill>
          <a:ln>
            <a:solidFill>
              <a:srgbClr val="FF7C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2400" b="1" dirty="0"/>
              <a:t>25</a:t>
            </a:r>
          </a:p>
        </p:txBody>
      </p:sp>
    </p:spTree>
    <p:extLst>
      <p:ext uri="{BB962C8B-B14F-4D97-AF65-F5344CB8AC3E}">
        <p14:creationId xmlns:p14="http://schemas.microsoft.com/office/powerpoint/2010/main" val="151844243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EF4E8"/>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04306BF-544C-4881-8C05-D0365C8E2E23}"/>
              </a:ext>
            </a:extLst>
          </p:cNvPr>
          <p:cNvSpPr txBox="1"/>
          <p:nvPr/>
        </p:nvSpPr>
        <p:spPr>
          <a:xfrm>
            <a:off x="2130699" y="1474054"/>
            <a:ext cx="6430413" cy="4862870"/>
          </a:xfrm>
          <a:prstGeom prst="rect">
            <a:avLst/>
          </a:prstGeom>
          <a:noFill/>
        </p:spPr>
        <p:txBody>
          <a:bodyPr wrap="square" rtlCol="0">
            <a:spAutoFit/>
          </a:bodyPr>
          <a:lstStyle/>
          <a:p>
            <a:pPr marL="457200" indent="-457200">
              <a:spcBef>
                <a:spcPts val="300"/>
              </a:spcBef>
              <a:spcAft>
                <a:spcPts val="300"/>
              </a:spcAft>
              <a:buFont typeface="+mj-lt"/>
              <a:buAutoNum type="alphaUcPeriod"/>
            </a:pPr>
            <a:r>
              <a:rPr lang="en-NZ" sz="2000" b="1" dirty="0">
                <a:latin typeface="Source Sans Pro" panose="020B0503030403020204" pitchFamily="34" charset="0"/>
              </a:rPr>
              <a:t>Under the Privacy Act 2020 people have the right to access, and ask for corrections to, their personal information. The Access to Information Guideline is about Mana Whakahaere and being proactive around these rights. Explain these rights in a way people will understand, make it safe and easy to use them, or look for ways to offer access without service users even having to ask.</a:t>
            </a:r>
          </a:p>
          <a:p>
            <a:pPr marL="457200" indent="-457200">
              <a:spcBef>
                <a:spcPts val="300"/>
              </a:spcBef>
              <a:spcAft>
                <a:spcPts val="300"/>
              </a:spcAft>
              <a:buFont typeface="+mj-lt"/>
              <a:buAutoNum type="alphaUcPeriod"/>
            </a:pPr>
            <a:r>
              <a:rPr lang="en-NZ" sz="2000" b="1" dirty="0">
                <a:latin typeface="Source Sans Pro" panose="020B0503030403020204" pitchFamily="34" charset="0"/>
              </a:rPr>
              <a:t>Under the Privacy Act 2020 people have the right to access and ask for corrections of their personal information. Access to information is about having processes in place to respond to people's written requests to access their information.</a:t>
            </a:r>
            <a:endParaRPr lang="en-NZ" sz="2000" dirty="0"/>
          </a:p>
        </p:txBody>
      </p:sp>
      <p:sp>
        <p:nvSpPr>
          <p:cNvPr id="8" name="Title 5">
            <a:extLst>
              <a:ext uri="{FF2B5EF4-FFF2-40B4-BE49-F238E27FC236}">
                <a16:creationId xmlns:a16="http://schemas.microsoft.com/office/drawing/2014/main" id="{9CF144AA-60F9-4B00-AC3B-5890882D83E2}"/>
              </a:ext>
            </a:extLst>
          </p:cNvPr>
          <p:cNvSpPr txBox="1">
            <a:spLocks/>
          </p:cNvSpPr>
          <p:nvPr/>
        </p:nvSpPr>
        <p:spPr>
          <a:xfrm>
            <a:off x="38736" y="78937"/>
            <a:ext cx="10614339" cy="516072"/>
          </a:xfrm>
          <a:prstGeom prst="rect">
            <a:avLst/>
          </a:prstGeom>
        </p:spPr>
        <p:txBody>
          <a:bodyPr vert="horz" lIns="91440" tIns="45720" rIns="91440" bIns="45720" rtlCol="0" anchor="b">
            <a:noAutofit/>
          </a:bodyPr>
          <a:lstStyle>
            <a:lvl1pPr algn="ctr" defTabSz="1007943" rtl="0" eaLnBrk="1" latinLnBrk="0" hangingPunct="1">
              <a:lnSpc>
                <a:spcPct val="90000"/>
              </a:lnSpc>
              <a:spcBef>
                <a:spcPct val="0"/>
              </a:spcBef>
              <a:buNone/>
              <a:defRPr sz="6614" kern="1200">
                <a:solidFill>
                  <a:schemeClr val="tx1"/>
                </a:solidFill>
                <a:latin typeface="+mj-lt"/>
                <a:ea typeface="+mj-ea"/>
                <a:cs typeface="+mj-cs"/>
              </a:defRPr>
            </a:lvl1pPr>
          </a:lstStyle>
          <a:p>
            <a:pPr algn="l"/>
            <a:r>
              <a:rPr lang="en-NZ" sz="2000" b="1" dirty="0">
                <a:solidFill>
                  <a:srgbClr val="E8731B"/>
                </a:solidFill>
                <a:latin typeface="Arial" panose="020B0604020202020204" pitchFamily="34" charset="0"/>
                <a:cs typeface="Arial" panose="020B0604020202020204" pitchFamily="34" charset="0"/>
              </a:rPr>
              <a:t>5. Which statement best summarises the Access to Information Guideline? </a:t>
            </a:r>
          </a:p>
        </p:txBody>
      </p:sp>
      <p:sp>
        <p:nvSpPr>
          <p:cNvPr id="4" name="Oval 3">
            <a:extLst>
              <a:ext uri="{FF2B5EF4-FFF2-40B4-BE49-F238E27FC236}">
                <a16:creationId xmlns:a16="http://schemas.microsoft.com/office/drawing/2014/main" id="{9898CD10-88CB-422A-8193-72FE89C05DB9}"/>
              </a:ext>
            </a:extLst>
          </p:cNvPr>
          <p:cNvSpPr/>
          <p:nvPr/>
        </p:nvSpPr>
        <p:spPr>
          <a:xfrm>
            <a:off x="-9808" y="6832692"/>
            <a:ext cx="712173" cy="707886"/>
          </a:xfrm>
          <a:prstGeom prst="ellipse">
            <a:avLst/>
          </a:prstGeom>
          <a:solidFill>
            <a:srgbClr val="FF7C07"/>
          </a:solidFill>
          <a:ln>
            <a:solidFill>
              <a:srgbClr val="FF7C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2400" b="1" dirty="0"/>
              <a:t>26</a:t>
            </a:r>
          </a:p>
        </p:txBody>
      </p:sp>
    </p:spTree>
    <p:extLst>
      <p:ext uri="{BB962C8B-B14F-4D97-AF65-F5344CB8AC3E}">
        <p14:creationId xmlns:p14="http://schemas.microsoft.com/office/powerpoint/2010/main" val="3921056261"/>
      </p:ext>
    </p:extLst>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EF4E8"/>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72FEA5A-D4EC-497A-BC2C-613C3F8DDB12}"/>
              </a:ext>
            </a:extLst>
          </p:cNvPr>
          <p:cNvSpPr/>
          <p:nvPr/>
        </p:nvSpPr>
        <p:spPr>
          <a:xfrm>
            <a:off x="1094613" y="1368396"/>
            <a:ext cx="8502585" cy="3424014"/>
          </a:xfrm>
          <a:prstGeom prst="rect">
            <a:avLst/>
          </a:prstGeom>
        </p:spPr>
        <p:txBody>
          <a:bodyPr wrap="square">
            <a:spAutoFit/>
          </a:bodyPr>
          <a:lstStyle/>
          <a:p>
            <a:r>
              <a:rPr lang="en-NZ" sz="2400" b="1" dirty="0">
                <a:latin typeface="Source Sans Pro" panose="020B0503030403020204" pitchFamily="34" charset="0"/>
                <a:ea typeface="Source Sans Pro" panose="020B0503030403020204" pitchFamily="34" charset="0"/>
              </a:rPr>
              <a:t>The correct answer is A</a:t>
            </a:r>
            <a:r>
              <a:rPr lang="en-NZ" sz="2400" dirty="0">
                <a:latin typeface="Source Sans Pro" panose="020B0503030403020204" pitchFamily="34" charset="0"/>
                <a:ea typeface="Source Sans Pro" panose="020B0503030403020204" pitchFamily="34" charset="0"/>
              </a:rPr>
              <a:t> </a:t>
            </a:r>
            <a:endParaRPr lang="en-NZ" sz="2000" dirty="0">
              <a:latin typeface="Source Sans Pro" panose="020B0503030403020204" pitchFamily="34" charset="0"/>
              <a:ea typeface="Source Sans Pro" panose="020B0503030403020204" pitchFamily="34" charset="0"/>
            </a:endParaRPr>
          </a:p>
          <a:p>
            <a:endParaRPr lang="en-NZ" sz="2000" dirty="0">
              <a:latin typeface="Source Sans Pro" panose="020B0503030403020204" pitchFamily="34" charset="0"/>
              <a:ea typeface="Source Sans Pro" panose="020B0503030403020204" pitchFamily="34" charset="0"/>
            </a:endParaRPr>
          </a:p>
          <a:p>
            <a:pPr>
              <a:spcBef>
                <a:spcPts val="300"/>
              </a:spcBef>
              <a:spcAft>
                <a:spcPts val="300"/>
              </a:spcAft>
            </a:pPr>
            <a:r>
              <a:rPr lang="en-NZ" sz="2000" dirty="0">
                <a:latin typeface="Source Sans Pro" panose="020B0503030403020204" pitchFamily="34" charset="0"/>
              </a:rPr>
              <a:t>Under the Privacy Act 2020 people have the right to access, and ask for corrections to, their personal information. </a:t>
            </a:r>
          </a:p>
          <a:p>
            <a:pPr>
              <a:spcBef>
                <a:spcPts val="300"/>
              </a:spcBef>
              <a:spcAft>
                <a:spcPts val="300"/>
              </a:spcAft>
            </a:pPr>
            <a:r>
              <a:rPr lang="en-NZ" sz="2000" dirty="0">
                <a:latin typeface="Source Sans Pro" panose="020B0503030403020204" pitchFamily="34" charset="0"/>
              </a:rPr>
              <a:t>The Access to Information Guideline is about Mana Whakahaere and being proactive around these rights. Explain these rights in a way people will understand, make it safe and easy to use them, or look for ways to offer access without service users even having to ask.</a:t>
            </a:r>
          </a:p>
          <a:p>
            <a:pPr>
              <a:spcBef>
                <a:spcPts val="300"/>
              </a:spcBef>
              <a:spcAft>
                <a:spcPts val="300"/>
              </a:spcAft>
            </a:pPr>
            <a:r>
              <a:rPr lang="en-NZ" sz="2000" dirty="0">
                <a:latin typeface="Source Sans Pro" panose="020B0503030403020204" pitchFamily="34" charset="0"/>
              </a:rPr>
              <a:t>Note: There is no legal requirement for people to put a request in writing for their information.</a:t>
            </a:r>
          </a:p>
        </p:txBody>
      </p:sp>
      <p:sp>
        <p:nvSpPr>
          <p:cNvPr id="8" name="Title 5">
            <a:extLst>
              <a:ext uri="{FF2B5EF4-FFF2-40B4-BE49-F238E27FC236}">
                <a16:creationId xmlns:a16="http://schemas.microsoft.com/office/drawing/2014/main" id="{50925A8E-878A-4BFF-9EEE-B73E07361CC5}"/>
              </a:ext>
            </a:extLst>
          </p:cNvPr>
          <p:cNvSpPr txBox="1">
            <a:spLocks/>
          </p:cNvSpPr>
          <p:nvPr/>
        </p:nvSpPr>
        <p:spPr>
          <a:xfrm>
            <a:off x="38736" y="78937"/>
            <a:ext cx="10614339" cy="516072"/>
          </a:xfrm>
          <a:prstGeom prst="rect">
            <a:avLst/>
          </a:prstGeom>
        </p:spPr>
        <p:txBody>
          <a:bodyPr vert="horz" lIns="91440" tIns="45720" rIns="91440" bIns="45720" rtlCol="0" anchor="b">
            <a:noAutofit/>
          </a:bodyPr>
          <a:lstStyle>
            <a:lvl1pPr algn="ctr" defTabSz="1007943" rtl="0" eaLnBrk="1" latinLnBrk="0" hangingPunct="1">
              <a:lnSpc>
                <a:spcPct val="90000"/>
              </a:lnSpc>
              <a:spcBef>
                <a:spcPct val="0"/>
              </a:spcBef>
              <a:buNone/>
              <a:defRPr sz="6614" kern="1200">
                <a:solidFill>
                  <a:schemeClr val="tx1"/>
                </a:solidFill>
                <a:latin typeface="+mj-lt"/>
                <a:ea typeface="+mj-ea"/>
                <a:cs typeface="+mj-cs"/>
              </a:defRPr>
            </a:lvl1pPr>
          </a:lstStyle>
          <a:p>
            <a:pPr algn="l"/>
            <a:r>
              <a:rPr lang="en-NZ" sz="2000" b="1" dirty="0">
                <a:solidFill>
                  <a:srgbClr val="E8731B"/>
                </a:solidFill>
                <a:latin typeface="Arial" panose="020B0604020202020204" pitchFamily="34" charset="0"/>
                <a:cs typeface="Arial" panose="020B0604020202020204" pitchFamily="34" charset="0"/>
              </a:rPr>
              <a:t>5. Which statement best summarises the Access to Information Guideline? </a:t>
            </a:r>
          </a:p>
        </p:txBody>
      </p:sp>
      <p:sp>
        <p:nvSpPr>
          <p:cNvPr id="4" name="Oval 3">
            <a:extLst>
              <a:ext uri="{FF2B5EF4-FFF2-40B4-BE49-F238E27FC236}">
                <a16:creationId xmlns:a16="http://schemas.microsoft.com/office/drawing/2014/main" id="{296FAFCF-DABC-4453-8192-2B14126FA14E}"/>
              </a:ext>
            </a:extLst>
          </p:cNvPr>
          <p:cNvSpPr/>
          <p:nvPr/>
        </p:nvSpPr>
        <p:spPr>
          <a:xfrm>
            <a:off x="-9808" y="6832692"/>
            <a:ext cx="712173" cy="707886"/>
          </a:xfrm>
          <a:prstGeom prst="ellipse">
            <a:avLst/>
          </a:prstGeom>
          <a:solidFill>
            <a:srgbClr val="FF7C07"/>
          </a:solidFill>
          <a:ln>
            <a:solidFill>
              <a:srgbClr val="FF7C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2400" b="1" dirty="0"/>
              <a:t>27</a:t>
            </a:r>
          </a:p>
        </p:txBody>
      </p:sp>
    </p:spTree>
    <p:extLst>
      <p:ext uri="{BB962C8B-B14F-4D97-AF65-F5344CB8AC3E}">
        <p14:creationId xmlns:p14="http://schemas.microsoft.com/office/powerpoint/2010/main" val="251986069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EF4E8"/>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85E2A7F-9D22-4CFA-84C7-0A4022184ABD}"/>
              </a:ext>
            </a:extLst>
          </p:cNvPr>
          <p:cNvSpPr>
            <a:spLocks noGrp="1"/>
          </p:cNvSpPr>
          <p:nvPr>
            <p:ph type="ctrTitle"/>
          </p:nvPr>
        </p:nvSpPr>
        <p:spPr>
          <a:xfrm>
            <a:off x="-1" y="71573"/>
            <a:ext cx="10691813" cy="516072"/>
          </a:xfrm>
        </p:spPr>
        <p:txBody>
          <a:bodyPr>
            <a:normAutofit fontScale="90000"/>
          </a:bodyPr>
          <a:lstStyle/>
          <a:p>
            <a:pPr algn="l"/>
            <a:r>
              <a:rPr lang="en-NZ" sz="2800" b="1" dirty="0">
                <a:solidFill>
                  <a:srgbClr val="E8731B"/>
                </a:solidFill>
                <a:latin typeface="Arial" panose="020B0604020202020204" pitchFamily="34" charset="0"/>
                <a:cs typeface="Arial" panose="020B0604020202020204" pitchFamily="34" charset="0"/>
              </a:rPr>
              <a:t>6. Which statement best summarises the Sharing Value Guideline? </a:t>
            </a:r>
          </a:p>
        </p:txBody>
      </p:sp>
      <p:sp>
        <p:nvSpPr>
          <p:cNvPr id="9" name="TextBox 8">
            <a:extLst>
              <a:ext uri="{FF2B5EF4-FFF2-40B4-BE49-F238E27FC236}">
                <a16:creationId xmlns:a16="http://schemas.microsoft.com/office/drawing/2014/main" id="{777A6B90-CDCB-4C68-982B-801349D60BA0}"/>
              </a:ext>
            </a:extLst>
          </p:cNvPr>
          <p:cNvSpPr txBox="1"/>
          <p:nvPr/>
        </p:nvSpPr>
        <p:spPr>
          <a:xfrm>
            <a:off x="1195387" y="1253915"/>
            <a:ext cx="8301036" cy="4401205"/>
          </a:xfrm>
          <a:prstGeom prst="rect">
            <a:avLst/>
          </a:prstGeom>
          <a:noFill/>
        </p:spPr>
        <p:txBody>
          <a:bodyPr wrap="square" rtlCol="0">
            <a:spAutoFit/>
          </a:bodyPr>
          <a:lstStyle/>
          <a:p>
            <a:pPr marL="457200" indent="-457200">
              <a:spcBef>
                <a:spcPts val="300"/>
              </a:spcBef>
              <a:spcAft>
                <a:spcPts val="300"/>
              </a:spcAft>
              <a:buFont typeface="+mj-lt"/>
              <a:buAutoNum type="alphaUcPeriod"/>
            </a:pPr>
            <a:r>
              <a:rPr lang="en-NZ" sz="2000" b="1" dirty="0">
                <a:latin typeface="Source Sans Pro" panose="020B0503030403020204" pitchFamily="34" charset="0"/>
              </a:rPr>
              <a:t>All data and information should be open and accessible by anyone who wants it. Sharing Value means that at the end of any work with data and information we let people know what we learned.</a:t>
            </a:r>
          </a:p>
          <a:p>
            <a:pPr marL="457200" indent="-457200">
              <a:spcBef>
                <a:spcPts val="300"/>
              </a:spcBef>
              <a:spcAft>
                <a:spcPts val="300"/>
              </a:spcAft>
              <a:buFont typeface="+mj-lt"/>
              <a:buAutoNum type="alphaUcPeriod"/>
            </a:pPr>
            <a:r>
              <a:rPr lang="en-NZ" sz="2000" b="1" dirty="0">
                <a:latin typeface="Source Sans Pro" panose="020B0503030403020204" pitchFamily="34" charset="0"/>
              </a:rPr>
              <a:t>To make the most of the opportunities that come from data and information. Share the results, insights, analysis or appropriate data with those who have a legitimate interest or use for it. </a:t>
            </a:r>
            <a:br>
              <a:rPr lang="en-NZ" sz="2000" b="1" dirty="0">
                <a:latin typeface="Source Sans Pro" panose="020B0503030403020204" pitchFamily="34" charset="0"/>
              </a:rPr>
            </a:br>
            <a:r>
              <a:rPr lang="en-NZ" sz="2000" b="1" dirty="0">
                <a:latin typeface="Source Sans Pro" panose="020B0503030403020204" pitchFamily="34" charset="0"/>
              </a:rPr>
              <a:t>Sharing Value is also about collaborating and having strong partnerships when it comes to making decisions about the collection or use of people’s data or information.</a:t>
            </a:r>
            <a:br>
              <a:rPr lang="en-NZ" sz="2000" b="1" dirty="0">
                <a:latin typeface="Source Sans Pro" panose="020B0503030403020204" pitchFamily="34" charset="0"/>
              </a:rPr>
            </a:br>
            <a:r>
              <a:rPr lang="en-NZ" sz="2000" b="1" dirty="0">
                <a:latin typeface="Source Sans Pro" panose="020B0503030403020204" pitchFamily="34" charset="0"/>
              </a:rPr>
              <a:t>Involve others with an interest in your work, including service users if possible, from the beginning.</a:t>
            </a:r>
          </a:p>
          <a:p>
            <a:pPr>
              <a:spcBef>
                <a:spcPts val="300"/>
              </a:spcBef>
              <a:spcAft>
                <a:spcPts val="300"/>
              </a:spcAft>
            </a:pPr>
            <a:endParaRPr lang="en-NZ" sz="2000" b="1" dirty="0">
              <a:latin typeface="Source Sans Pro" panose="020B0503030403020204" pitchFamily="34" charset="0"/>
            </a:endParaRPr>
          </a:p>
        </p:txBody>
      </p:sp>
      <p:sp>
        <p:nvSpPr>
          <p:cNvPr id="4" name="Oval 3">
            <a:extLst>
              <a:ext uri="{FF2B5EF4-FFF2-40B4-BE49-F238E27FC236}">
                <a16:creationId xmlns:a16="http://schemas.microsoft.com/office/drawing/2014/main" id="{C72E3FED-BE93-4013-A9B2-7B78249A6174}"/>
              </a:ext>
            </a:extLst>
          </p:cNvPr>
          <p:cNvSpPr/>
          <p:nvPr/>
        </p:nvSpPr>
        <p:spPr>
          <a:xfrm>
            <a:off x="-9808" y="6832692"/>
            <a:ext cx="712173" cy="707886"/>
          </a:xfrm>
          <a:prstGeom prst="ellipse">
            <a:avLst/>
          </a:prstGeom>
          <a:solidFill>
            <a:srgbClr val="FF7C07"/>
          </a:solidFill>
          <a:ln>
            <a:solidFill>
              <a:srgbClr val="FF7C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2400" b="1" dirty="0"/>
              <a:t>28</a:t>
            </a:r>
          </a:p>
        </p:txBody>
      </p:sp>
    </p:spTree>
    <p:extLst>
      <p:ext uri="{BB962C8B-B14F-4D97-AF65-F5344CB8AC3E}">
        <p14:creationId xmlns:p14="http://schemas.microsoft.com/office/powerpoint/2010/main" val="1051039402"/>
      </p:ext>
    </p:extLst>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EF4E8"/>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652CCBC-91E9-4E9F-9BED-3F42DF9550D1}"/>
              </a:ext>
            </a:extLst>
          </p:cNvPr>
          <p:cNvSpPr txBox="1"/>
          <p:nvPr/>
        </p:nvSpPr>
        <p:spPr>
          <a:xfrm>
            <a:off x="874631" y="1674184"/>
            <a:ext cx="9188922" cy="4039567"/>
          </a:xfrm>
          <a:prstGeom prst="rect">
            <a:avLst/>
          </a:prstGeom>
          <a:noFill/>
        </p:spPr>
        <p:txBody>
          <a:bodyPr wrap="square" rtlCol="0">
            <a:spAutoFit/>
          </a:bodyPr>
          <a:lstStyle/>
          <a:p>
            <a:r>
              <a:rPr lang="en-NZ" sz="2400" b="1" dirty="0">
                <a:solidFill>
                  <a:srgbClr val="2A2A3E"/>
                </a:solidFill>
                <a:latin typeface="Source Sans Pro" panose="020B0503030403020204" pitchFamily="34" charset="0"/>
                <a:ea typeface="Source Sans Pro" panose="020B0503030403020204" pitchFamily="34" charset="0"/>
              </a:rPr>
              <a:t>The correct answer is B</a:t>
            </a:r>
            <a:endParaRPr lang="en-NZ" sz="2000" b="1" dirty="0">
              <a:solidFill>
                <a:srgbClr val="2A2A3E"/>
              </a:solidFill>
              <a:latin typeface="Source Sans Pro" panose="020B0503030403020204" pitchFamily="34" charset="0"/>
              <a:ea typeface="Source Sans Pro" panose="020B0503030403020204" pitchFamily="34" charset="0"/>
            </a:endParaRPr>
          </a:p>
          <a:p>
            <a:endParaRPr lang="en-NZ" sz="2000" b="1" dirty="0">
              <a:solidFill>
                <a:srgbClr val="2A2A3E"/>
              </a:solidFill>
              <a:latin typeface="Source Sans Pro" panose="020B0503030403020204" pitchFamily="34" charset="0"/>
              <a:ea typeface="Source Sans Pro" panose="020B0503030403020204" pitchFamily="34" charset="0"/>
            </a:endParaRPr>
          </a:p>
          <a:p>
            <a:pPr>
              <a:spcBef>
                <a:spcPts val="300"/>
              </a:spcBef>
              <a:spcAft>
                <a:spcPts val="300"/>
              </a:spcAft>
            </a:pPr>
            <a:r>
              <a:rPr lang="en-NZ" sz="2000" dirty="0">
                <a:latin typeface="Source Sans Pro" panose="020B0503030403020204" pitchFamily="34" charset="0"/>
              </a:rPr>
              <a:t>To make the most of the opportunities that come from data and information. Share the results, insights, analysis or appropriate data with those who have a legitimate interest or use for it. </a:t>
            </a:r>
            <a:br>
              <a:rPr lang="en-NZ" sz="2000" dirty="0">
                <a:latin typeface="Source Sans Pro" panose="020B0503030403020204" pitchFamily="34" charset="0"/>
              </a:rPr>
            </a:br>
            <a:endParaRPr lang="en-NZ" sz="2000" dirty="0">
              <a:latin typeface="Source Sans Pro" panose="020B0503030403020204" pitchFamily="34" charset="0"/>
            </a:endParaRPr>
          </a:p>
          <a:p>
            <a:pPr>
              <a:spcBef>
                <a:spcPts val="300"/>
              </a:spcBef>
              <a:spcAft>
                <a:spcPts val="300"/>
              </a:spcAft>
            </a:pPr>
            <a:r>
              <a:rPr lang="en-NZ" sz="2000" dirty="0">
                <a:latin typeface="Source Sans Pro" panose="020B0503030403020204" pitchFamily="34" charset="0"/>
              </a:rPr>
              <a:t>Sharing Value is also about collaborating and having strong partnerships when it comes to making decisions about the collection or use of people’s data or information.</a:t>
            </a:r>
            <a:br>
              <a:rPr lang="en-NZ" sz="2000" dirty="0">
                <a:latin typeface="Source Sans Pro" panose="020B0503030403020204" pitchFamily="34" charset="0"/>
              </a:rPr>
            </a:br>
            <a:endParaRPr lang="en-NZ" sz="2000" dirty="0">
              <a:latin typeface="Source Sans Pro" panose="020B0503030403020204" pitchFamily="34" charset="0"/>
            </a:endParaRPr>
          </a:p>
          <a:p>
            <a:pPr>
              <a:spcBef>
                <a:spcPts val="300"/>
              </a:spcBef>
              <a:spcAft>
                <a:spcPts val="300"/>
              </a:spcAft>
            </a:pPr>
            <a:r>
              <a:rPr lang="en-NZ" sz="2000" dirty="0">
                <a:latin typeface="Source Sans Pro" panose="020B0503030403020204" pitchFamily="34" charset="0"/>
              </a:rPr>
              <a:t>Involve others with an interest in your work, including service users if possible, from the beginning.</a:t>
            </a:r>
          </a:p>
        </p:txBody>
      </p:sp>
      <p:sp>
        <p:nvSpPr>
          <p:cNvPr id="8" name="Title 5">
            <a:extLst>
              <a:ext uri="{FF2B5EF4-FFF2-40B4-BE49-F238E27FC236}">
                <a16:creationId xmlns:a16="http://schemas.microsoft.com/office/drawing/2014/main" id="{5A5BD991-657D-4890-9180-61287EF492F0}"/>
              </a:ext>
            </a:extLst>
          </p:cNvPr>
          <p:cNvSpPr txBox="1">
            <a:spLocks/>
          </p:cNvSpPr>
          <p:nvPr/>
        </p:nvSpPr>
        <p:spPr>
          <a:xfrm>
            <a:off x="-1" y="71573"/>
            <a:ext cx="10691813" cy="516072"/>
          </a:xfrm>
          <a:prstGeom prst="rect">
            <a:avLst/>
          </a:prstGeom>
        </p:spPr>
        <p:txBody>
          <a:bodyPr vert="horz" lIns="91440" tIns="45720" rIns="91440" bIns="45720" rtlCol="0" anchor="b">
            <a:normAutofit fontScale="90000"/>
          </a:bodyPr>
          <a:lstStyle>
            <a:lvl1pPr algn="ctr" defTabSz="1007943" rtl="0" eaLnBrk="1" latinLnBrk="0" hangingPunct="1">
              <a:lnSpc>
                <a:spcPct val="90000"/>
              </a:lnSpc>
              <a:spcBef>
                <a:spcPct val="0"/>
              </a:spcBef>
              <a:buNone/>
              <a:defRPr sz="6614" kern="1200">
                <a:solidFill>
                  <a:schemeClr val="tx1"/>
                </a:solidFill>
                <a:latin typeface="+mj-lt"/>
                <a:ea typeface="+mj-ea"/>
                <a:cs typeface="+mj-cs"/>
              </a:defRPr>
            </a:lvl1pPr>
          </a:lstStyle>
          <a:p>
            <a:pPr algn="l"/>
            <a:r>
              <a:rPr lang="en-NZ" sz="2800" b="1" dirty="0">
                <a:solidFill>
                  <a:srgbClr val="E8731B"/>
                </a:solidFill>
                <a:latin typeface="Arial" panose="020B0604020202020204" pitchFamily="34" charset="0"/>
                <a:cs typeface="Arial" panose="020B0604020202020204" pitchFamily="34" charset="0"/>
              </a:rPr>
              <a:t>6. Which statement best summarises the Sharing Value Guideline? </a:t>
            </a:r>
          </a:p>
        </p:txBody>
      </p:sp>
      <p:sp>
        <p:nvSpPr>
          <p:cNvPr id="4" name="Oval 3">
            <a:extLst>
              <a:ext uri="{FF2B5EF4-FFF2-40B4-BE49-F238E27FC236}">
                <a16:creationId xmlns:a16="http://schemas.microsoft.com/office/drawing/2014/main" id="{982C6D6E-7CFE-4B1F-9D62-64FE52AF3C3A}"/>
              </a:ext>
            </a:extLst>
          </p:cNvPr>
          <p:cNvSpPr/>
          <p:nvPr/>
        </p:nvSpPr>
        <p:spPr>
          <a:xfrm>
            <a:off x="-9808" y="6832692"/>
            <a:ext cx="712173" cy="707886"/>
          </a:xfrm>
          <a:prstGeom prst="ellipse">
            <a:avLst/>
          </a:prstGeom>
          <a:solidFill>
            <a:srgbClr val="FF7C07"/>
          </a:solidFill>
          <a:ln>
            <a:solidFill>
              <a:srgbClr val="FF7C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2400" b="1" dirty="0"/>
              <a:t>29</a:t>
            </a:r>
          </a:p>
        </p:txBody>
      </p:sp>
    </p:spTree>
    <p:extLst>
      <p:ext uri="{BB962C8B-B14F-4D97-AF65-F5344CB8AC3E}">
        <p14:creationId xmlns:p14="http://schemas.microsoft.com/office/powerpoint/2010/main" val="185080941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EF4E8"/>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85E2A7F-9D22-4CFA-84C7-0A4022184ABD}"/>
              </a:ext>
            </a:extLst>
          </p:cNvPr>
          <p:cNvSpPr>
            <a:spLocks noGrp="1"/>
          </p:cNvSpPr>
          <p:nvPr>
            <p:ph type="ctrTitle"/>
          </p:nvPr>
        </p:nvSpPr>
        <p:spPr>
          <a:xfrm>
            <a:off x="88107" y="95693"/>
            <a:ext cx="9130322" cy="516072"/>
          </a:xfrm>
        </p:spPr>
        <p:txBody>
          <a:bodyPr>
            <a:normAutofit/>
          </a:bodyPr>
          <a:lstStyle/>
          <a:p>
            <a:pPr algn="l"/>
            <a:r>
              <a:rPr lang="en-NZ" sz="2800" b="1" dirty="0">
                <a:solidFill>
                  <a:srgbClr val="E8731B"/>
                </a:solidFill>
                <a:latin typeface="Arial" panose="020B0604020202020204" pitchFamily="34" charset="0"/>
                <a:cs typeface="Arial" panose="020B0604020202020204" pitchFamily="34" charset="0"/>
              </a:rPr>
              <a:t>Wrap up </a:t>
            </a:r>
          </a:p>
        </p:txBody>
      </p:sp>
      <p:sp>
        <p:nvSpPr>
          <p:cNvPr id="9" name="Rectangle 8">
            <a:extLst>
              <a:ext uri="{FF2B5EF4-FFF2-40B4-BE49-F238E27FC236}">
                <a16:creationId xmlns:a16="http://schemas.microsoft.com/office/drawing/2014/main" id="{20B49C40-C716-41CA-B6B2-14B2A4A88345}"/>
              </a:ext>
            </a:extLst>
          </p:cNvPr>
          <p:cNvSpPr/>
          <p:nvPr/>
        </p:nvSpPr>
        <p:spPr>
          <a:xfrm>
            <a:off x="1020104" y="2221241"/>
            <a:ext cx="8940102" cy="1508105"/>
          </a:xfrm>
          <a:prstGeom prst="rect">
            <a:avLst/>
          </a:prstGeom>
        </p:spPr>
        <p:txBody>
          <a:bodyPr wrap="square">
            <a:spAutoFit/>
          </a:bodyPr>
          <a:lstStyle/>
          <a:p>
            <a:pPr algn="ctr"/>
            <a:r>
              <a:rPr lang="en-NZ" sz="3200" dirty="0">
                <a:solidFill>
                  <a:srgbClr val="E8731B"/>
                </a:solidFill>
                <a:latin typeface="Source Sans Pro" panose="020B0503030403020204" pitchFamily="34" charset="0"/>
                <a:ea typeface="Source Sans Pro" panose="020B0503030403020204" pitchFamily="34" charset="0"/>
              </a:rPr>
              <a:t>Digital.govt.nz/dpup</a:t>
            </a:r>
          </a:p>
          <a:p>
            <a:pPr algn="ctr"/>
            <a:endParaRPr lang="en-NZ" sz="2000" dirty="0">
              <a:solidFill>
                <a:srgbClr val="E8731B"/>
              </a:solidFill>
              <a:latin typeface="Source Sans Pro" panose="020B0503030403020204" pitchFamily="34" charset="0"/>
              <a:ea typeface="Source Sans Pro" panose="020B0503030403020204" pitchFamily="34" charset="0"/>
            </a:endParaRPr>
          </a:p>
          <a:p>
            <a:pPr algn="ctr"/>
            <a:r>
              <a:rPr lang="en-NZ" sz="2000" b="1" dirty="0">
                <a:solidFill>
                  <a:srgbClr val="2A2A3E"/>
                </a:solidFill>
                <a:latin typeface="Source Sans Pro" panose="020B0503030403020204" pitchFamily="34" charset="0"/>
                <a:ea typeface="Source Sans Pro" panose="020B0503030403020204" pitchFamily="34" charset="0"/>
              </a:rPr>
              <a:t>for more on the Data Protection and Use Policy, </a:t>
            </a:r>
            <a:br>
              <a:rPr lang="en-NZ" sz="2000" b="1" dirty="0">
                <a:solidFill>
                  <a:srgbClr val="2A2A3E"/>
                </a:solidFill>
                <a:latin typeface="Source Sans Pro" panose="020B0503030403020204" pitchFamily="34" charset="0"/>
                <a:ea typeface="Source Sans Pro" panose="020B0503030403020204" pitchFamily="34" charset="0"/>
              </a:rPr>
            </a:br>
            <a:r>
              <a:rPr lang="en-NZ" sz="2000" b="1" dirty="0">
                <a:solidFill>
                  <a:srgbClr val="2A2A3E"/>
                </a:solidFill>
                <a:latin typeface="Source Sans Pro" panose="020B0503030403020204" pitchFamily="34" charset="0"/>
                <a:ea typeface="Source Sans Pro" panose="020B0503030403020204" pitchFamily="34" charset="0"/>
              </a:rPr>
              <a:t>Principles, Guidelines and toolkit</a:t>
            </a:r>
          </a:p>
        </p:txBody>
      </p:sp>
      <p:pic>
        <p:nvPicPr>
          <p:cNvPr id="11" name="Picture 10">
            <a:extLst>
              <a:ext uri="{FF2B5EF4-FFF2-40B4-BE49-F238E27FC236}">
                <a16:creationId xmlns:a16="http://schemas.microsoft.com/office/drawing/2014/main" id="{B457130A-9EC2-4D4C-AD93-4CC2681A6B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29739" y="5129910"/>
            <a:ext cx="4541968" cy="2435046"/>
          </a:xfrm>
          <a:prstGeom prst="rect">
            <a:avLst/>
          </a:prstGeom>
        </p:spPr>
      </p:pic>
      <p:pic>
        <p:nvPicPr>
          <p:cNvPr id="12" name="Picture 11">
            <a:extLst>
              <a:ext uri="{FF2B5EF4-FFF2-40B4-BE49-F238E27FC236}">
                <a16:creationId xmlns:a16="http://schemas.microsoft.com/office/drawing/2014/main" id="{0D36B57B-197B-48C7-9E6F-546421877D5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07672" y="6479675"/>
            <a:ext cx="1080000" cy="1080000"/>
          </a:xfrm>
          <a:prstGeom prst="rect">
            <a:avLst/>
          </a:prstGeom>
        </p:spPr>
      </p:pic>
      <p:pic>
        <p:nvPicPr>
          <p:cNvPr id="15" name="Picture 14">
            <a:extLst>
              <a:ext uri="{FF2B5EF4-FFF2-40B4-BE49-F238E27FC236}">
                <a16:creationId xmlns:a16="http://schemas.microsoft.com/office/drawing/2014/main" id="{0C0694E5-7ED5-4D2C-86CF-6CD0924FE88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53957" y="6304956"/>
            <a:ext cx="1260000" cy="1260000"/>
          </a:xfrm>
          <a:prstGeom prst="rect">
            <a:avLst/>
          </a:prstGeom>
        </p:spPr>
      </p:pic>
      <p:pic>
        <p:nvPicPr>
          <p:cNvPr id="16" name="Picture 15">
            <a:extLst>
              <a:ext uri="{FF2B5EF4-FFF2-40B4-BE49-F238E27FC236}">
                <a16:creationId xmlns:a16="http://schemas.microsoft.com/office/drawing/2014/main" id="{95275A59-6A1A-4FF5-A1B3-4FC26C37F8A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80242" y="6124956"/>
            <a:ext cx="1440000" cy="1440000"/>
          </a:xfrm>
          <a:prstGeom prst="rect">
            <a:avLst/>
          </a:prstGeom>
        </p:spPr>
      </p:pic>
      <p:pic>
        <p:nvPicPr>
          <p:cNvPr id="17" name="Picture 16">
            <a:extLst>
              <a:ext uri="{FF2B5EF4-FFF2-40B4-BE49-F238E27FC236}">
                <a16:creationId xmlns:a16="http://schemas.microsoft.com/office/drawing/2014/main" id="{8D39E968-DE10-42C2-A695-A63F40D498E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41387" y="6640578"/>
            <a:ext cx="900000" cy="900000"/>
          </a:xfrm>
          <a:prstGeom prst="rect">
            <a:avLst/>
          </a:prstGeom>
        </p:spPr>
      </p:pic>
      <p:sp>
        <p:nvSpPr>
          <p:cNvPr id="13" name="Oval 12">
            <a:extLst>
              <a:ext uri="{FF2B5EF4-FFF2-40B4-BE49-F238E27FC236}">
                <a16:creationId xmlns:a16="http://schemas.microsoft.com/office/drawing/2014/main" id="{CAEB2991-5CC4-498B-B8DE-95559842DE47}"/>
              </a:ext>
            </a:extLst>
          </p:cNvPr>
          <p:cNvSpPr/>
          <p:nvPr/>
        </p:nvSpPr>
        <p:spPr>
          <a:xfrm>
            <a:off x="-9808" y="6832692"/>
            <a:ext cx="712173" cy="707886"/>
          </a:xfrm>
          <a:prstGeom prst="ellipse">
            <a:avLst/>
          </a:prstGeom>
          <a:solidFill>
            <a:srgbClr val="FF7C07"/>
          </a:solidFill>
          <a:ln>
            <a:solidFill>
              <a:srgbClr val="FF7C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2400" b="1" dirty="0"/>
              <a:t>30</a:t>
            </a:r>
          </a:p>
        </p:txBody>
      </p:sp>
    </p:spTree>
    <p:extLst>
      <p:ext uri="{BB962C8B-B14F-4D97-AF65-F5344CB8AC3E}">
        <p14:creationId xmlns:p14="http://schemas.microsoft.com/office/powerpoint/2010/main" val="11849227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EF4E8"/>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85E2A7F-9D22-4CFA-84C7-0A4022184ABD}"/>
              </a:ext>
            </a:extLst>
          </p:cNvPr>
          <p:cNvSpPr>
            <a:spLocks noGrp="1"/>
          </p:cNvSpPr>
          <p:nvPr>
            <p:ph type="ctrTitle"/>
          </p:nvPr>
        </p:nvSpPr>
        <p:spPr>
          <a:xfrm>
            <a:off x="0" y="111277"/>
            <a:ext cx="6664841" cy="505439"/>
          </a:xfrm>
        </p:spPr>
        <p:txBody>
          <a:bodyPr>
            <a:normAutofit/>
          </a:bodyPr>
          <a:lstStyle/>
          <a:p>
            <a:pPr algn="l"/>
            <a:r>
              <a:rPr lang="en-NZ" sz="2800" b="1" dirty="0">
                <a:solidFill>
                  <a:srgbClr val="E8731B"/>
                </a:solidFill>
                <a:latin typeface="Arial" panose="020B0604020202020204" pitchFamily="34" charset="0"/>
                <a:cs typeface="Arial" panose="020B0604020202020204" pitchFamily="34" charset="0"/>
              </a:rPr>
              <a:t>The power of data</a:t>
            </a:r>
          </a:p>
        </p:txBody>
      </p:sp>
      <p:grpSp>
        <p:nvGrpSpPr>
          <p:cNvPr id="20" name="Group 19">
            <a:extLst>
              <a:ext uri="{FF2B5EF4-FFF2-40B4-BE49-F238E27FC236}">
                <a16:creationId xmlns:a16="http://schemas.microsoft.com/office/drawing/2014/main" id="{D5E5C4A7-E3B1-4358-9124-62DB6DE76558}"/>
              </a:ext>
            </a:extLst>
          </p:cNvPr>
          <p:cNvGrpSpPr/>
          <p:nvPr/>
        </p:nvGrpSpPr>
        <p:grpSpPr>
          <a:xfrm>
            <a:off x="7059706" y="5124402"/>
            <a:ext cx="3479707" cy="2322478"/>
            <a:chOff x="3044952" y="5861304"/>
            <a:chExt cx="3090672" cy="1956816"/>
          </a:xfrm>
        </p:grpSpPr>
        <p:sp>
          <p:nvSpPr>
            <p:cNvPr id="16" name="Oval 15">
              <a:extLst>
                <a:ext uri="{FF2B5EF4-FFF2-40B4-BE49-F238E27FC236}">
                  <a16:creationId xmlns:a16="http://schemas.microsoft.com/office/drawing/2014/main" id="{700D5AA1-975E-4865-AB02-DCAEE85D684A}"/>
                </a:ext>
              </a:extLst>
            </p:cNvPr>
            <p:cNvSpPr/>
            <p:nvPr/>
          </p:nvSpPr>
          <p:spPr>
            <a:xfrm>
              <a:off x="3044952" y="5861304"/>
              <a:ext cx="3090672" cy="19568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pic>
          <p:nvPicPr>
            <p:cNvPr id="17" name="Picture 16">
              <a:extLst>
                <a:ext uri="{FF2B5EF4-FFF2-40B4-BE49-F238E27FC236}">
                  <a16:creationId xmlns:a16="http://schemas.microsoft.com/office/drawing/2014/main" id="{AD043EAA-0424-4379-A055-38F3DBA587E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2966" t="17879" r="10880" b="8722"/>
            <a:stretch/>
          </p:blipFill>
          <p:spPr>
            <a:xfrm>
              <a:off x="3240748" y="6000242"/>
              <a:ext cx="2665841" cy="1650281"/>
            </a:xfrm>
            <a:prstGeom prst="ellipse">
              <a:avLst/>
            </a:prstGeom>
            <a:ln w="38100" cap="sq">
              <a:noFill/>
              <a:prstDash val="solid"/>
              <a:miter lim="800000"/>
            </a:ln>
            <a:effectLst>
              <a:outerShdw blurRad="50800" dist="38100" dir="2700000" algn="tl" rotWithShape="0">
                <a:srgbClr val="000000">
                  <a:alpha val="43000"/>
                </a:srgbClr>
              </a:outerShdw>
            </a:effectLst>
          </p:spPr>
        </p:pic>
      </p:grpSp>
      <p:sp>
        <p:nvSpPr>
          <p:cNvPr id="10" name="TextBox 9">
            <a:extLst>
              <a:ext uri="{FF2B5EF4-FFF2-40B4-BE49-F238E27FC236}">
                <a16:creationId xmlns:a16="http://schemas.microsoft.com/office/drawing/2014/main" id="{0EB59A8B-030F-4E75-9904-2213956AC399}"/>
              </a:ext>
            </a:extLst>
          </p:cNvPr>
          <p:cNvSpPr txBox="1"/>
          <p:nvPr/>
        </p:nvSpPr>
        <p:spPr>
          <a:xfrm>
            <a:off x="259654" y="819195"/>
            <a:ext cx="9692420" cy="4606389"/>
          </a:xfrm>
          <a:prstGeom prst="rect">
            <a:avLst/>
          </a:prstGeom>
          <a:noFill/>
        </p:spPr>
        <p:txBody>
          <a:bodyPr wrap="square" rtlCol="0">
            <a:spAutoFit/>
          </a:bodyPr>
          <a:lstStyle/>
          <a:p>
            <a:r>
              <a:rPr lang="en-NZ" dirty="0">
                <a:latin typeface="Source Sans Pro" panose="020B0503030403020204" pitchFamily="34" charset="0"/>
                <a:ea typeface="Source Sans Pro" panose="020B0503030403020204" pitchFamily="34" charset="0"/>
              </a:rPr>
              <a:t>People’s data and information is used in all sorts of situations, for example:</a:t>
            </a:r>
          </a:p>
          <a:p>
            <a:endParaRPr lang="en-NZ" dirty="0">
              <a:latin typeface="Source Sans Pro" panose="020B0503030403020204" pitchFamily="34" charset="0"/>
              <a:ea typeface="Source Sans Pro" panose="020B0503030403020204" pitchFamily="34" charset="0"/>
            </a:endParaRPr>
          </a:p>
          <a:p>
            <a:pPr marL="285750" indent="-285750">
              <a:spcBef>
                <a:spcPts val="200"/>
              </a:spcBef>
              <a:spcAft>
                <a:spcPts val="200"/>
              </a:spcAft>
              <a:buFont typeface="Arial" panose="020B0604020202020204" pitchFamily="34" charset="0"/>
              <a:buChar char="•"/>
            </a:pPr>
            <a:r>
              <a:rPr lang="en-NZ" dirty="0">
                <a:latin typeface="Source Sans Pro" panose="020B0503030403020204" pitchFamily="34" charset="0"/>
                <a:ea typeface="Source Sans Pro" panose="020B0503030403020204" pitchFamily="34" charset="0"/>
              </a:rPr>
              <a:t>when service users are asked to fill out a form about themselves, this information or data is recorded and may be used to make decisions or provide them with support</a:t>
            </a:r>
          </a:p>
          <a:p>
            <a:pPr marL="285750" indent="-285750">
              <a:spcBef>
                <a:spcPts val="200"/>
              </a:spcBef>
              <a:spcAft>
                <a:spcPts val="200"/>
              </a:spcAft>
              <a:buFont typeface="Arial" panose="020B0604020202020204" pitchFamily="34" charset="0"/>
              <a:buChar char="•"/>
            </a:pPr>
            <a:r>
              <a:rPr lang="en-NZ" dirty="0">
                <a:latin typeface="Source Sans Pro" panose="020B0503030403020204" pitchFamily="34" charset="0"/>
                <a:ea typeface="Source Sans Pro" panose="020B0503030403020204" pitchFamily="34" charset="0"/>
              </a:rPr>
              <a:t>when decision makers are thinking about what data and information service users should be asked for, for example to:</a:t>
            </a:r>
          </a:p>
          <a:p>
            <a:pPr marL="742950" lvl="1" indent="-285750">
              <a:spcBef>
                <a:spcPts val="200"/>
              </a:spcBef>
              <a:spcAft>
                <a:spcPts val="200"/>
              </a:spcAft>
              <a:buFont typeface="Arial" panose="020B0604020202020204" pitchFamily="34" charset="0"/>
              <a:buChar char="•"/>
            </a:pPr>
            <a:r>
              <a:rPr lang="en-NZ" dirty="0">
                <a:latin typeface="Source Sans Pro" panose="020B0503030403020204" pitchFamily="34" charset="0"/>
                <a:ea typeface="Source Sans Pro" panose="020B0503030403020204" pitchFamily="34" charset="0"/>
              </a:rPr>
              <a:t>decide if they are eligible for a service</a:t>
            </a:r>
          </a:p>
          <a:p>
            <a:pPr marL="742950" lvl="1" indent="-285750">
              <a:spcBef>
                <a:spcPts val="200"/>
              </a:spcBef>
              <a:spcAft>
                <a:spcPts val="200"/>
              </a:spcAft>
              <a:buFont typeface="Arial" panose="020B0604020202020204" pitchFamily="34" charset="0"/>
              <a:buChar char="•"/>
            </a:pPr>
            <a:r>
              <a:rPr lang="en-NZ" dirty="0">
                <a:latin typeface="Source Sans Pro" panose="020B0503030403020204" pitchFamily="34" charset="0"/>
                <a:ea typeface="Source Sans Pro" panose="020B0503030403020204" pitchFamily="34" charset="0"/>
              </a:rPr>
              <a:t>learn how helpful a service or programme is</a:t>
            </a:r>
          </a:p>
          <a:p>
            <a:pPr marL="742950" lvl="1" indent="-285750">
              <a:spcBef>
                <a:spcPts val="200"/>
              </a:spcBef>
              <a:spcAft>
                <a:spcPts val="200"/>
              </a:spcAft>
              <a:buFont typeface="Arial" panose="020B0604020202020204" pitchFamily="34" charset="0"/>
              <a:buChar char="•"/>
            </a:pPr>
            <a:r>
              <a:rPr lang="en-NZ" dirty="0">
                <a:latin typeface="Source Sans Pro" panose="020B0503030403020204" pitchFamily="34" charset="0"/>
                <a:ea typeface="Source Sans Pro" panose="020B0503030403020204" pitchFamily="34" charset="0"/>
              </a:rPr>
              <a:t>help make decisions about how much money a service needs, or if there should be different types of service or programmes for people</a:t>
            </a:r>
          </a:p>
          <a:p>
            <a:pPr marL="285750" indent="-285750">
              <a:spcBef>
                <a:spcPts val="200"/>
              </a:spcBef>
              <a:spcAft>
                <a:spcPts val="200"/>
              </a:spcAft>
              <a:buFont typeface="Arial" panose="020B0604020202020204" pitchFamily="34" charset="0"/>
              <a:buChar char="•"/>
            </a:pPr>
            <a:r>
              <a:rPr lang="en-NZ" dirty="0">
                <a:latin typeface="Source Sans Pro" panose="020B0503030403020204" pitchFamily="34" charset="0"/>
                <a:ea typeface="Source Sans Pro" panose="020B0503030403020204" pitchFamily="34" charset="0"/>
              </a:rPr>
              <a:t>help understand what situations look like for service users and communities</a:t>
            </a:r>
          </a:p>
          <a:p>
            <a:pPr marL="285750" indent="-285750">
              <a:spcBef>
                <a:spcPts val="200"/>
              </a:spcBef>
              <a:spcAft>
                <a:spcPts val="200"/>
              </a:spcAft>
              <a:buFont typeface="Arial" panose="020B0604020202020204" pitchFamily="34" charset="0"/>
              <a:buChar char="•"/>
            </a:pPr>
            <a:r>
              <a:rPr lang="en-NZ" dirty="0">
                <a:latin typeface="Source Sans Pro" panose="020B0503030403020204" pitchFamily="34" charset="0"/>
                <a:ea typeface="Source Sans Pro" panose="020B0503030403020204" pitchFamily="34" charset="0"/>
              </a:rPr>
              <a:t>when data or information from or about service users is being looked at, made sense of, or used in any way (like the above examples), even if the person using it doesn’t know the individuals the information is about.</a:t>
            </a:r>
            <a:endParaRPr lang="en-NZ" sz="1400" dirty="0">
              <a:latin typeface="Source Sans Pro" panose="020B0503030403020204" pitchFamily="34" charset="0"/>
              <a:ea typeface="Source Sans Pro" panose="020B0503030403020204" pitchFamily="34" charset="0"/>
            </a:endParaRPr>
          </a:p>
          <a:p>
            <a:pPr marL="285750" indent="-285750">
              <a:buFont typeface="Arial" panose="020B0604020202020204" pitchFamily="34" charset="0"/>
              <a:buChar char="•"/>
            </a:pPr>
            <a:endParaRPr lang="en-NZ" dirty="0">
              <a:latin typeface="Source Sans Pro" panose="020B0503030403020204" pitchFamily="34" charset="0"/>
              <a:ea typeface="Source Sans Pro" panose="020B0503030403020204" pitchFamily="34" charset="0"/>
            </a:endParaRPr>
          </a:p>
        </p:txBody>
      </p:sp>
      <p:sp>
        <p:nvSpPr>
          <p:cNvPr id="7" name="Oval 6">
            <a:extLst>
              <a:ext uri="{FF2B5EF4-FFF2-40B4-BE49-F238E27FC236}">
                <a16:creationId xmlns:a16="http://schemas.microsoft.com/office/drawing/2014/main" id="{0AD78BBC-CD69-4399-B607-8E65A99A5075}"/>
              </a:ext>
            </a:extLst>
          </p:cNvPr>
          <p:cNvSpPr/>
          <p:nvPr/>
        </p:nvSpPr>
        <p:spPr>
          <a:xfrm>
            <a:off x="-9808" y="7017438"/>
            <a:ext cx="530087" cy="523139"/>
          </a:xfrm>
          <a:prstGeom prst="ellipse">
            <a:avLst/>
          </a:prstGeom>
          <a:solidFill>
            <a:srgbClr val="FF7C07"/>
          </a:solidFill>
          <a:ln>
            <a:solidFill>
              <a:srgbClr val="FF7C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2800" dirty="0"/>
              <a:t>3</a:t>
            </a:r>
          </a:p>
        </p:txBody>
      </p:sp>
    </p:spTree>
    <p:extLst>
      <p:ext uri="{BB962C8B-B14F-4D97-AF65-F5344CB8AC3E}">
        <p14:creationId xmlns:p14="http://schemas.microsoft.com/office/powerpoint/2010/main" val="2670434992"/>
      </p:ext>
    </p:extLst>
  </p:cSld>
  <p:clrMapOvr>
    <a:masterClrMapping/>
  </p:clrMapOvr>
  <p:transition spd="slow" advTm="8000">
    <p:wip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EF4E8"/>
        </a:solidFill>
        <a:effectLst/>
      </p:bgPr>
    </p:bg>
    <p:spTree>
      <p:nvGrpSpPr>
        <p:cNvPr id="1" name=""/>
        <p:cNvGrpSpPr/>
        <p:nvPr/>
      </p:nvGrpSpPr>
      <p:grpSpPr>
        <a:xfrm>
          <a:off x="0" y="0"/>
          <a:ext cx="0" cy="0"/>
          <a:chOff x="0" y="0"/>
          <a:chExt cx="0" cy="0"/>
        </a:xfrm>
      </p:grpSpPr>
      <p:sp>
        <p:nvSpPr>
          <p:cNvPr id="34" name="Chord 33">
            <a:extLst>
              <a:ext uri="{FF2B5EF4-FFF2-40B4-BE49-F238E27FC236}">
                <a16:creationId xmlns:a16="http://schemas.microsoft.com/office/drawing/2014/main" id="{8B879EF3-77C6-45E6-B9F6-10F37019FD90}"/>
              </a:ext>
            </a:extLst>
          </p:cNvPr>
          <p:cNvSpPr/>
          <p:nvPr/>
        </p:nvSpPr>
        <p:spPr>
          <a:xfrm rot="6894432">
            <a:off x="7064916" y="5642588"/>
            <a:ext cx="2909018" cy="2839228"/>
          </a:xfrm>
          <a:prstGeom prst="chord">
            <a:avLst>
              <a:gd name="adj1" fmla="val 2700000"/>
              <a:gd name="adj2" fmla="val 15976839"/>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31" name="Chord 30">
            <a:extLst>
              <a:ext uri="{FF2B5EF4-FFF2-40B4-BE49-F238E27FC236}">
                <a16:creationId xmlns:a16="http://schemas.microsoft.com/office/drawing/2014/main" id="{3FF3BF47-3D33-42C5-9AEF-6B452C972F86}"/>
              </a:ext>
            </a:extLst>
          </p:cNvPr>
          <p:cNvSpPr/>
          <p:nvPr/>
        </p:nvSpPr>
        <p:spPr>
          <a:xfrm rot="2180309">
            <a:off x="8790962" y="57012"/>
            <a:ext cx="3162323" cy="3085964"/>
          </a:xfrm>
          <a:prstGeom prst="chord">
            <a:avLst>
              <a:gd name="adj1" fmla="val 2459485"/>
              <a:gd name="adj2" fmla="val 1475356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6" name="Title 5">
            <a:extLst>
              <a:ext uri="{FF2B5EF4-FFF2-40B4-BE49-F238E27FC236}">
                <a16:creationId xmlns:a16="http://schemas.microsoft.com/office/drawing/2014/main" id="{485E2A7F-9D22-4CFA-84C7-0A4022184ABD}"/>
              </a:ext>
            </a:extLst>
          </p:cNvPr>
          <p:cNvSpPr>
            <a:spLocks noGrp="1"/>
          </p:cNvSpPr>
          <p:nvPr>
            <p:ph type="ctrTitle"/>
          </p:nvPr>
        </p:nvSpPr>
        <p:spPr>
          <a:xfrm>
            <a:off x="0" y="148855"/>
            <a:ext cx="4262830" cy="505439"/>
          </a:xfrm>
        </p:spPr>
        <p:txBody>
          <a:bodyPr>
            <a:normAutofit/>
          </a:bodyPr>
          <a:lstStyle/>
          <a:p>
            <a:pPr algn="l"/>
            <a:r>
              <a:rPr lang="en-NZ" sz="2800" b="1" dirty="0">
                <a:solidFill>
                  <a:srgbClr val="E8731B"/>
                </a:solidFill>
                <a:latin typeface="Arial" panose="020B0604020202020204" pitchFamily="34" charset="0"/>
                <a:cs typeface="Arial" panose="020B0604020202020204" pitchFamily="34" charset="0"/>
              </a:rPr>
              <a:t>It all starts with ‘why’</a:t>
            </a:r>
          </a:p>
        </p:txBody>
      </p:sp>
      <p:grpSp>
        <p:nvGrpSpPr>
          <p:cNvPr id="33" name="Group 32">
            <a:extLst>
              <a:ext uri="{FF2B5EF4-FFF2-40B4-BE49-F238E27FC236}">
                <a16:creationId xmlns:a16="http://schemas.microsoft.com/office/drawing/2014/main" id="{40FD8230-2400-4C43-A827-2759FAECADA8}"/>
              </a:ext>
            </a:extLst>
          </p:cNvPr>
          <p:cNvGrpSpPr/>
          <p:nvPr/>
        </p:nvGrpSpPr>
        <p:grpSpPr>
          <a:xfrm>
            <a:off x="6718207" y="2629944"/>
            <a:ext cx="2641600" cy="2670670"/>
            <a:chOff x="7024914" y="3381829"/>
            <a:chExt cx="2641600" cy="2670670"/>
          </a:xfrm>
        </p:grpSpPr>
        <p:sp>
          <p:nvSpPr>
            <p:cNvPr id="32" name="Oval 31">
              <a:extLst>
                <a:ext uri="{FF2B5EF4-FFF2-40B4-BE49-F238E27FC236}">
                  <a16:creationId xmlns:a16="http://schemas.microsoft.com/office/drawing/2014/main" id="{BA11B98F-CA9F-4C99-8883-97EA115BCD9A}"/>
                </a:ext>
              </a:extLst>
            </p:cNvPr>
            <p:cNvSpPr/>
            <p:nvPr/>
          </p:nvSpPr>
          <p:spPr>
            <a:xfrm>
              <a:off x="7024914" y="3381829"/>
              <a:ext cx="2641600" cy="26706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pic>
          <p:nvPicPr>
            <p:cNvPr id="15" name="Picture 14">
              <a:extLst>
                <a:ext uri="{FF2B5EF4-FFF2-40B4-BE49-F238E27FC236}">
                  <a16:creationId xmlns:a16="http://schemas.microsoft.com/office/drawing/2014/main" id="{5FF66C13-639D-4304-B7C2-0BFD307206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75475" y="3588022"/>
              <a:ext cx="2198533" cy="2229455"/>
            </a:xfrm>
            <a:prstGeom prst="rect">
              <a:avLst/>
            </a:prstGeom>
          </p:spPr>
        </p:pic>
      </p:grpSp>
      <p:pic>
        <p:nvPicPr>
          <p:cNvPr id="22" name="Picture 21">
            <a:extLst>
              <a:ext uri="{FF2B5EF4-FFF2-40B4-BE49-F238E27FC236}">
                <a16:creationId xmlns:a16="http://schemas.microsoft.com/office/drawing/2014/main" id="{51046A7C-C65F-4C07-9BE3-B5776BE5BA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53710" y="516476"/>
            <a:ext cx="1949598" cy="1993623"/>
          </a:xfrm>
          <a:prstGeom prst="rect">
            <a:avLst/>
          </a:prstGeom>
        </p:spPr>
      </p:pic>
      <p:pic>
        <p:nvPicPr>
          <p:cNvPr id="26" name="Picture 25">
            <a:extLst>
              <a:ext uri="{FF2B5EF4-FFF2-40B4-BE49-F238E27FC236}">
                <a16:creationId xmlns:a16="http://schemas.microsoft.com/office/drawing/2014/main" id="{3183E93E-164F-466B-89C7-C55C3C3CE6F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87678" y="5730593"/>
            <a:ext cx="2063493" cy="2095462"/>
          </a:xfrm>
          <a:prstGeom prst="rect">
            <a:avLst/>
          </a:prstGeom>
        </p:spPr>
      </p:pic>
      <p:sp>
        <p:nvSpPr>
          <p:cNvPr id="16" name="TextBox 15">
            <a:extLst>
              <a:ext uri="{FF2B5EF4-FFF2-40B4-BE49-F238E27FC236}">
                <a16:creationId xmlns:a16="http://schemas.microsoft.com/office/drawing/2014/main" id="{E4CA8E4E-834D-455C-9C14-064EC5CA680B}"/>
              </a:ext>
            </a:extLst>
          </p:cNvPr>
          <p:cNvSpPr txBox="1"/>
          <p:nvPr/>
        </p:nvSpPr>
        <p:spPr>
          <a:xfrm>
            <a:off x="317429" y="925443"/>
            <a:ext cx="7034116" cy="400110"/>
          </a:xfrm>
          <a:prstGeom prst="rect">
            <a:avLst/>
          </a:prstGeom>
          <a:noFill/>
        </p:spPr>
        <p:txBody>
          <a:bodyPr wrap="square" rtlCol="0">
            <a:spAutoFit/>
          </a:bodyPr>
          <a:lstStyle/>
          <a:p>
            <a:r>
              <a:rPr lang="en-NZ" sz="2000" dirty="0">
                <a:latin typeface="Source Sans Pro" panose="020B0503030403020204" pitchFamily="34" charset="0"/>
                <a:ea typeface="Source Sans Pro" panose="020B0503030403020204" pitchFamily="34" charset="0"/>
              </a:rPr>
              <a:t>Why should I learn about DPUP or think about it in my work?</a:t>
            </a:r>
          </a:p>
        </p:txBody>
      </p:sp>
      <p:sp>
        <p:nvSpPr>
          <p:cNvPr id="12" name="TextBox 11">
            <a:extLst>
              <a:ext uri="{FF2B5EF4-FFF2-40B4-BE49-F238E27FC236}">
                <a16:creationId xmlns:a16="http://schemas.microsoft.com/office/drawing/2014/main" id="{25D5DB6B-8B50-42CB-A8CC-53DE5985CDDF}"/>
              </a:ext>
            </a:extLst>
          </p:cNvPr>
          <p:cNvSpPr txBox="1"/>
          <p:nvPr/>
        </p:nvSpPr>
        <p:spPr>
          <a:xfrm>
            <a:off x="335722" y="2683759"/>
            <a:ext cx="6633046" cy="3323987"/>
          </a:xfrm>
          <a:prstGeom prst="rect">
            <a:avLst/>
          </a:prstGeom>
          <a:noFill/>
        </p:spPr>
        <p:txBody>
          <a:bodyPr wrap="square" rtlCol="0">
            <a:spAutoFit/>
          </a:bodyPr>
          <a:lstStyle/>
          <a:p>
            <a:r>
              <a:rPr lang="en-NZ" sz="2000" dirty="0">
                <a:solidFill>
                  <a:schemeClr val="tx1">
                    <a:lumMod val="85000"/>
                    <a:lumOff val="15000"/>
                  </a:schemeClr>
                </a:solidFill>
                <a:latin typeface="Source Sans Pro" panose="020B0503030403020204" pitchFamily="34" charset="0"/>
                <a:ea typeface="Source Sans Pro" panose="020B0503030403020204" pitchFamily="34" charset="0"/>
              </a:rPr>
              <a:t>DPUP will help you:</a:t>
            </a:r>
          </a:p>
          <a:p>
            <a:endParaRPr lang="en-NZ" sz="2000" dirty="0">
              <a:solidFill>
                <a:schemeClr val="tx1">
                  <a:lumMod val="85000"/>
                  <a:lumOff val="15000"/>
                </a:schemeClr>
              </a:solidFill>
              <a:latin typeface="Source Sans Pro" panose="020B0503030403020204" pitchFamily="34" charset="0"/>
              <a:ea typeface="Source Sans Pro" panose="020B0503030403020204" pitchFamily="34" charset="0"/>
            </a:endParaRPr>
          </a:p>
          <a:p>
            <a:pPr marL="742950" lvl="1" indent="-285750">
              <a:spcAft>
                <a:spcPts val="1200"/>
              </a:spcAft>
              <a:buFont typeface="Arial" panose="020B0604020202020204" pitchFamily="34" charset="0"/>
              <a:buChar char="•"/>
            </a:pPr>
            <a:r>
              <a:rPr lang="en-NZ" sz="2000" dirty="0">
                <a:solidFill>
                  <a:schemeClr val="tx1">
                    <a:lumMod val="85000"/>
                    <a:lumOff val="15000"/>
                  </a:schemeClr>
                </a:solidFill>
                <a:latin typeface="Source Sans Pro" panose="020B0503030403020204" pitchFamily="34" charset="0"/>
                <a:ea typeface="Source Sans Pro" panose="020B0503030403020204" pitchFamily="34" charset="0"/>
              </a:rPr>
              <a:t>use data and information in the most </a:t>
            </a:r>
            <a:r>
              <a:rPr lang="en-NZ" sz="2000" b="1" dirty="0">
                <a:solidFill>
                  <a:schemeClr val="tx1">
                    <a:lumMod val="85000"/>
                    <a:lumOff val="15000"/>
                  </a:schemeClr>
                </a:solidFill>
                <a:latin typeface="Source Sans Pro" panose="020B0503030403020204" pitchFamily="34" charset="0"/>
                <a:ea typeface="Source Sans Pro" panose="020B0503030403020204" pitchFamily="34" charset="0"/>
              </a:rPr>
              <a:t>respectful</a:t>
            </a:r>
            <a:r>
              <a:rPr lang="en-NZ" sz="2000" dirty="0">
                <a:solidFill>
                  <a:schemeClr val="tx1">
                    <a:lumMod val="85000"/>
                    <a:lumOff val="15000"/>
                  </a:schemeClr>
                </a:solidFill>
                <a:latin typeface="Source Sans Pro" panose="020B0503030403020204" pitchFamily="34" charset="0"/>
                <a:ea typeface="Source Sans Pro" panose="020B0503030403020204" pitchFamily="34" charset="0"/>
              </a:rPr>
              <a:t>, </a:t>
            </a:r>
            <a:r>
              <a:rPr lang="en-NZ" sz="2000" b="1" dirty="0">
                <a:solidFill>
                  <a:schemeClr val="tx1">
                    <a:lumMod val="85000"/>
                    <a:lumOff val="15000"/>
                  </a:schemeClr>
                </a:solidFill>
                <a:latin typeface="Source Sans Pro" panose="020B0503030403020204" pitchFamily="34" charset="0"/>
                <a:ea typeface="Source Sans Pro" panose="020B0503030403020204" pitchFamily="34" charset="0"/>
              </a:rPr>
              <a:t>trustworthy </a:t>
            </a:r>
            <a:r>
              <a:rPr lang="en-NZ" sz="2000" dirty="0">
                <a:solidFill>
                  <a:schemeClr val="tx1">
                    <a:lumMod val="85000"/>
                    <a:lumOff val="15000"/>
                  </a:schemeClr>
                </a:solidFill>
                <a:latin typeface="Source Sans Pro" panose="020B0503030403020204" pitchFamily="34" charset="0"/>
                <a:ea typeface="Source Sans Pro" panose="020B0503030403020204" pitchFamily="34" charset="0"/>
              </a:rPr>
              <a:t>and</a:t>
            </a:r>
            <a:r>
              <a:rPr lang="en-NZ" sz="2000" b="1" dirty="0">
                <a:solidFill>
                  <a:schemeClr val="tx1">
                    <a:lumMod val="85000"/>
                    <a:lumOff val="15000"/>
                  </a:schemeClr>
                </a:solidFill>
                <a:latin typeface="Source Sans Pro" panose="020B0503030403020204" pitchFamily="34" charset="0"/>
                <a:ea typeface="Source Sans Pro" panose="020B0503030403020204" pitchFamily="34" charset="0"/>
              </a:rPr>
              <a:t> transparent</a:t>
            </a:r>
            <a:r>
              <a:rPr lang="en-NZ" sz="2000" dirty="0">
                <a:solidFill>
                  <a:schemeClr val="tx1">
                    <a:lumMod val="85000"/>
                    <a:lumOff val="15000"/>
                  </a:schemeClr>
                </a:solidFill>
                <a:latin typeface="Source Sans Pro" panose="020B0503030403020204" pitchFamily="34" charset="0"/>
                <a:ea typeface="Source Sans Pro" panose="020B0503030403020204" pitchFamily="34" charset="0"/>
              </a:rPr>
              <a:t> way</a:t>
            </a:r>
          </a:p>
          <a:p>
            <a:pPr marL="742950" lvl="1" indent="-285750">
              <a:spcAft>
                <a:spcPts val="1200"/>
              </a:spcAft>
              <a:buFont typeface="Arial" panose="020B0604020202020204" pitchFamily="34" charset="0"/>
              <a:buChar char="•"/>
            </a:pPr>
            <a:r>
              <a:rPr lang="en-NZ" sz="2000" dirty="0">
                <a:solidFill>
                  <a:schemeClr val="tx1">
                    <a:lumMod val="85000"/>
                    <a:lumOff val="15000"/>
                  </a:schemeClr>
                </a:solidFill>
                <a:latin typeface="Source Sans Pro" panose="020B0503030403020204" pitchFamily="34" charset="0"/>
                <a:ea typeface="Source Sans Pro" panose="020B0503030403020204" pitchFamily="34" charset="0"/>
              </a:rPr>
              <a:t>use it to </a:t>
            </a:r>
            <a:r>
              <a:rPr lang="en-NZ" sz="2000" b="1" dirty="0">
                <a:solidFill>
                  <a:schemeClr val="tx1">
                    <a:lumMod val="85000"/>
                    <a:lumOff val="15000"/>
                  </a:schemeClr>
                </a:solidFill>
                <a:latin typeface="Source Sans Pro" panose="020B0503030403020204" pitchFamily="34" charset="0"/>
                <a:ea typeface="Source Sans Pro" panose="020B0503030403020204" pitchFamily="34" charset="0"/>
              </a:rPr>
              <a:t>grow the knowledge </a:t>
            </a:r>
            <a:r>
              <a:rPr lang="en-NZ" sz="2000" dirty="0">
                <a:solidFill>
                  <a:schemeClr val="tx1">
                    <a:lumMod val="85000"/>
                    <a:lumOff val="15000"/>
                  </a:schemeClr>
                </a:solidFill>
                <a:latin typeface="Source Sans Pro" panose="020B0503030403020204" pitchFamily="34" charset="0"/>
                <a:ea typeface="Source Sans Pro" panose="020B0503030403020204" pitchFamily="34" charset="0"/>
              </a:rPr>
              <a:t>about how best to support people’s wellbeing</a:t>
            </a:r>
          </a:p>
          <a:p>
            <a:pPr marL="742950" lvl="1" indent="-285750">
              <a:spcAft>
                <a:spcPts val="1200"/>
              </a:spcAft>
              <a:buFont typeface="Arial" panose="020B0604020202020204" pitchFamily="34" charset="0"/>
              <a:buChar char="•"/>
            </a:pPr>
            <a:r>
              <a:rPr lang="en-NZ" sz="2000" dirty="0">
                <a:solidFill>
                  <a:schemeClr val="tx1">
                    <a:lumMod val="85000"/>
                    <a:lumOff val="15000"/>
                  </a:schemeClr>
                </a:solidFill>
                <a:latin typeface="Source Sans Pro" panose="020B0503030403020204" pitchFamily="34" charset="0"/>
                <a:ea typeface="Source Sans Pro" panose="020B0503030403020204" pitchFamily="34" charset="0"/>
              </a:rPr>
              <a:t>build </a:t>
            </a:r>
            <a:r>
              <a:rPr lang="en-NZ" sz="2000" b="1" dirty="0">
                <a:solidFill>
                  <a:schemeClr val="tx1">
                    <a:lumMod val="85000"/>
                    <a:lumOff val="15000"/>
                  </a:schemeClr>
                </a:solidFill>
                <a:latin typeface="Source Sans Pro" panose="020B0503030403020204" pitchFamily="34" charset="0"/>
                <a:ea typeface="Source Sans Pro" panose="020B0503030403020204" pitchFamily="34" charset="0"/>
              </a:rPr>
              <a:t>trust with service users </a:t>
            </a:r>
            <a:r>
              <a:rPr lang="en-NZ" sz="2000" dirty="0">
                <a:solidFill>
                  <a:schemeClr val="tx1">
                    <a:lumMod val="85000"/>
                    <a:lumOff val="15000"/>
                  </a:schemeClr>
                </a:solidFill>
                <a:latin typeface="Source Sans Pro" panose="020B0503030403020204" pitchFamily="34" charset="0"/>
                <a:ea typeface="Source Sans Pro" panose="020B0503030403020204" pitchFamily="34" charset="0"/>
              </a:rPr>
              <a:t>in how you care for their information. </a:t>
            </a:r>
            <a:endParaRPr lang="en-NZ" sz="2000" dirty="0">
              <a:latin typeface="Source Sans Pro" panose="020B0503030403020204" pitchFamily="34" charset="0"/>
              <a:ea typeface="Source Sans Pro" panose="020B0503030403020204" pitchFamily="34" charset="0"/>
            </a:endParaRPr>
          </a:p>
          <a:p>
            <a:endParaRPr lang="en-NZ" sz="2000" dirty="0">
              <a:latin typeface="Source Sans Pro" panose="020B0503030403020204" pitchFamily="34" charset="0"/>
              <a:ea typeface="Source Sans Pro" panose="020B0503030403020204" pitchFamily="34" charset="0"/>
            </a:endParaRPr>
          </a:p>
        </p:txBody>
      </p:sp>
      <p:sp>
        <p:nvSpPr>
          <p:cNvPr id="13" name="TextBox 12">
            <a:extLst>
              <a:ext uri="{FF2B5EF4-FFF2-40B4-BE49-F238E27FC236}">
                <a16:creationId xmlns:a16="http://schemas.microsoft.com/office/drawing/2014/main" id="{BD95C891-2108-4CDE-89D8-EE45599634E1}"/>
              </a:ext>
            </a:extLst>
          </p:cNvPr>
          <p:cNvSpPr txBox="1"/>
          <p:nvPr/>
        </p:nvSpPr>
        <p:spPr>
          <a:xfrm>
            <a:off x="818132" y="1518834"/>
            <a:ext cx="6633046" cy="861774"/>
          </a:xfrm>
          <a:prstGeom prst="rect">
            <a:avLst/>
          </a:prstGeom>
          <a:noFill/>
        </p:spPr>
        <p:txBody>
          <a:bodyPr wrap="square" rtlCol="0">
            <a:spAutoFit/>
          </a:bodyPr>
          <a:lstStyle/>
          <a:p>
            <a:pPr marL="342900" indent="-342900">
              <a:spcBef>
                <a:spcPts val="600"/>
              </a:spcBef>
              <a:spcAft>
                <a:spcPts val="600"/>
              </a:spcAft>
              <a:buFont typeface="Arial" panose="020B0604020202020204" pitchFamily="34" charset="0"/>
              <a:buChar char="•"/>
            </a:pPr>
            <a:r>
              <a:rPr lang="en-NZ" sz="2000" dirty="0">
                <a:latin typeface="Source Sans Pro" panose="020B0503030403020204" pitchFamily="34" charset="0"/>
                <a:ea typeface="Source Sans Pro" panose="020B0503030403020204" pitchFamily="34" charset="0"/>
              </a:rPr>
              <a:t>The Public Service is about people (</a:t>
            </a:r>
            <a:r>
              <a:rPr lang="en-NZ" sz="2000" b="1" dirty="0">
                <a:latin typeface="Source Sans Pro" panose="020B0503030403020204" pitchFamily="34" charset="0"/>
                <a:ea typeface="Source Sans Pro" panose="020B0503030403020204" pitchFamily="34" charset="0"/>
              </a:rPr>
              <a:t>he tāngata)</a:t>
            </a:r>
          </a:p>
          <a:p>
            <a:pPr marL="342900" indent="-342900">
              <a:spcBef>
                <a:spcPts val="600"/>
              </a:spcBef>
              <a:spcAft>
                <a:spcPts val="600"/>
              </a:spcAft>
              <a:buFont typeface="Arial" panose="020B0604020202020204" pitchFamily="34" charset="0"/>
              <a:buChar char="•"/>
            </a:pPr>
            <a:r>
              <a:rPr lang="en-NZ" sz="2000" dirty="0">
                <a:latin typeface="Source Sans Pro" panose="020B0503030403020204" pitchFamily="34" charset="0"/>
                <a:ea typeface="Source Sans Pro" panose="020B0503030403020204" pitchFamily="34" charset="0"/>
              </a:rPr>
              <a:t>People’s information can be powerful, so trust is vital</a:t>
            </a:r>
          </a:p>
        </p:txBody>
      </p:sp>
      <p:sp>
        <p:nvSpPr>
          <p:cNvPr id="17" name="Oval 16">
            <a:extLst>
              <a:ext uri="{FF2B5EF4-FFF2-40B4-BE49-F238E27FC236}">
                <a16:creationId xmlns:a16="http://schemas.microsoft.com/office/drawing/2014/main" id="{4BC1968A-9305-464D-9391-245AB0A569B3}"/>
              </a:ext>
            </a:extLst>
          </p:cNvPr>
          <p:cNvSpPr/>
          <p:nvPr/>
        </p:nvSpPr>
        <p:spPr>
          <a:xfrm>
            <a:off x="-9808" y="7017438"/>
            <a:ext cx="530087" cy="523139"/>
          </a:xfrm>
          <a:prstGeom prst="ellipse">
            <a:avLst/>
          </a:prstGeom>
          <a:solidFill>
            <a:srgbClr val="FF7C07"/>
          </a:solidFill>
          <a:ln>
            <a:solidFill>
              <a:srgbClr val="FF7C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2800" dirty="0"/>
              <a:t>4</a:t>
            </a:r>
          </a:p>
        </p:txBody>
      </p:sp>
    </p:spTree>
    <p:extLst>
      <p:ext uri="{BB962C8B-B14F-4D97-AF65-F5344CB8AC3E}">
        <p14:creationId xmlns:p14="http://schemas.microsoft.com/office/powerpoint/2010/main" val="1456942795"/>
      </p:ext>
    </p:extLst>
  </p:cSld>
  <p:clrMapOvr>
    <a:masterClrMapping/>
  </p:clrMapOvr>
  <mc:AlternateContent xmlns:mc="http://schemas.openxmlformats.org/markup-compatibility/2006" xmlns:p14="http://schemas.microsoft.com/office/powerpoint/2010/main">
    <mc:Choice Requires="p14">
      <p:transition spd="slow" p14:dur="1500" advTm="8000">
        <p:split orient="vert"/>
      </p:transition>
    </mc:Choice>
    <mc:Fallback xmlns="">
      <p:transition spd="slow" advTm="8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2"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EF4E8"/>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85E2A7F-9D22-4CFA-84C7-0A4022184ABD}"/>
              </a:ext>
            </a:extLst>
          </p:cNvPr>
          <p:cNvSpPr>
            <a:spLocks noGrp="1"/>
          </p:cNvSpPr>
          <p:nvPr>
            <p:ph type="ctrTitle"/>
          </p:nvPr>
        </p:nvSpPr>
        <p:spPr>
          <a:xfrm>
            <a:off x="0" y="1864184"/>
            <a:ext cx="3936298" cy="464975"/>
          </a:xfrm>
        </p:spPr>
        <p:txBody>
          <a:bodyPr>
            <a:noAutofit/>
          </a:bodyPr>
          <a:lstStyle/>
          <a:p>
            <a:r>
              <a:rPr lang="en-US" sz="4800" b="1" dirty="0">
                <a:solidFill>
                  <a:srgbClr val="E8731B"/>
                </a:solidFill>
                <a:latin typeface="Arial" panose="020B0604020202020204" pitchFamily="34" charset="0"/>
                <a:cs typeface="Arial" panose="020B0604020202020204" pitchFamily="34" charset="0"/>
              </a:rPr>
              <a:t>The journey </a:t>
            </a:r>
            <a:endParaRPr lang="en-NZ" sz="4800" b="1" dirty="0">
              <a:solidFill>
                <a:srgbClr val="E8731B"/>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24C18AF2-E656-4D5E-8423-9D3648159E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1599" y="3779837"/>
            <a:ext cx="3600000" cy="3600000"/>
          </a:xfrm>
          <a:prstGeom prst="rect">
            <a:avLst/>
          </a:prstGeom>
        </p:spPr>
      </p:pic>
      <p:sp>
        <p:nvSpPr>
          <p:cNvPr id="4" name="Oval 3">
            <a:extLst>
              <a:ext uri="{FF2B5EF4-FFF2-40B4-BE49-F238E27FC236}">
                <a16:creationId xmlns:a16="http://schemas.microsoft.com/office/drawing/2014/main" id="{644130F5-308E-409F-858E-E8F9CD9C43D6}"/>
              </a:ext>
            </a:extLst>
          </p:cNvPr>
          <p:cNvSpPr/>
          <p:nvPr/>
        </p:nvSpPr>
        <p:spPr>
          <a:xfrm>
            <a:off x="-9808" y="7017438"/>
            <a:ext cx="530087" cy="523139"/>
          </a:xfrm>
          <a:prstGeom prst="ellipse">
            <a:avLst/>
          </a:prstGeom>
          <a:solidFill>
            <a:srgbClr val="FF7C07"/>
          </a:solidFill>
          <a:ln>
            <a:solidFill>
              <a:srgbClr val="FF7C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2800" dirty="0"/>
              <a:t>5</a:t>
            </a:r>
          </a:p>
        </p:txBody>
      </p:sp>
    </p:spTree>
    <p:extLst>
      <p:ext uri="{BB962C8B-B14F-4D97-AF65-F5344CB8AC3E}">
        <p14:creationId xmlns:p14="http://schemas.microsoft.com/office/powerpoint/2010/main" val="953425502"/>
      </p:ext>
    </p:extLst>
  </p:cSld>
  <p:clrMapOvr>
    <a:masterClrMapping/>
  </p:clrMapOvr>
  <mc:AlternateContent xmlns:mc="http://schemas.openxmlformats.org/markup-compatibility/2006" xmlns:p14="http://schemas.microsoft.com/office/powerpoint/2010/main">
    <mc:Choice Requires="p14">
      <p:transition spd="slow" p14:dur="3400" advTm="3000">
        <p14:reveal/>
      </p:transition>
    </mc:Choice>
    <mc:Fallback xmlns="">
      <p:transition spd="slow" advTm="3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EF4E8"/>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85E2A7F-9D22-4CFA-84C7-0A4022184ABD}"/>
              </a:ext>
            </a:extLst>
          </p:cNvPr>
          <p:cNvSpPr>
            <a:spLocks noGrp="1"/>
          </p:cNvSpPr>
          <p:nvPr>
            <p:ph type="ctrTitle"/>
          </p:nvPr>
        </p:nvSpPr>
        <p:spPr>
          <a:xfrm>
            <a:off x="57928" y="78653"/>
            <a:ext cx="2667947" cy="564637"/>
          </a:xfrm>
        </p:spPr>
        <p:txBody>
          <a:bodyPr>
            <a:normAutofit/>
          </a:bodyPr>
          <a:lstStyle/>
          <a:p>
            <a:r>
              <a:rPr lang="en-NZ" sz="2800" b="1" dirty="0">
                <a:solidFill>
                  <a:srgbClr val="E8731B"/>
                </a:solidFill>
                <a:latin typeface="Arial" panose="020B0604020202020204" pitchFamily="34" charset="0"/>
                <a:cs typeface="Arial" panose="020B0604020202020204" pitchFamily="34" charset="0"/>
              </a:rPr>
              <a:t>The journey</a:t>
            </a:r>
          </a:p>
        </p:txBody>
      </p:sp>
      <p:sp>
        <p:nvSpPr>
          <p:cNvPr id="10" name="TextBox 9">
            <a:extLst>
              <a:ext uri="{FF2B5EF4-FFF2-40B4-BE49-F238E27FC236}">
                <a16:creationId xmlns:a16="http://schemas.microsoft.com/office/drawing/2014/main" id="{599E5334-3220-46E1-93E8-5E5F227E9837}"/>
              </a:ext>
            </a:extLst>
          </p:cNvPr>
          <p:cNvSpPr txBox="1"/>
          <p:nvPr/>
        </p:nvSpPr>
        <p:spPr>
          <a:xfrm>
            <a:off x="141344" y="3681291"/>
            <a:ext cx="1328922" cy="461665"/>
          </a:xfrm>
          <a:prstGeom prst="rect">
            <a:avLst/>
          </a:prstGeom>
          <a:noFill/>
        </p:spPr>
        <p:txBody>
          <a:bodyPr wrap="square" rtlCol="0">
            <a:spAutoFit/>
          </a:bodyPr>
          <a:lstStyle/>
          <a:p>
            <a:pPr algn="ctr"/>
            <a:r>
              <a:rPr lang="en-US" sz="2400" dirty="0">
                <a:solidFill>
                  <a:srgbClr val="E8731B"/>
                </a:solidFill>
                <a:latin typeface="Arial" panose="020B0604020202020204" pitchFamily="34" charset="0"/>
                <a:cs typeface="Arial" panose="020B0604020202020204" pitchFamily="34" charset="0"/>
              </a:rPr>
              <a:t>2016</a:t>
            </a:r>
          </a:p>
        </p:txBody>
      </p:sp>
      <p:grpSp>
        <p:nvGrpSpPr>
          <p:cNvPr id="11" name="Group 10">
            <a:extLst>
              <a:ext uri="{FF2B5EF4-FFF2-40B4-BE49-F238E27FC236}">
                <a16:creationId xmlns:a16="http://schemas.microsoft.com/office/drawing/2014/main" id="{16B787AE-93E9-4321-9A8D-373261887BBE}"/>
              </a:ext>
            </a:extLst>
          </p:cNvPr>
          <p:cNvGrpSpPr/>
          <p:nvPr/>
        </p:nvGrpSpPr>
        <p:grpSpPr>
          <a:xfrm flipV="1">
            <a:off x="1227977" y="3447495"/>
            <a:ext cx="806062" cy="1054015"/>
            <a:chOff x="887515" y="2976370"/>
            <a:chExt cx="806062" cy="1054015"/>
          </a:xfrm>
        </p:grpSpPr>
        <p:sp>
          <p:nvSpPr>
            <p:cNvPr id="33" name="Arc 32">
              <a:extLst>
                <a:ext uri="{FF2B5EF4-FFF2-40B4-BE49-F238E27FC236}">
                  <a16:creationId xmlns:a16="http://schemas.microsoft.com/office/drawing/2014/main" id="{F8FEDC00-8A1C-444E-9914-15DB9C350B4C}"/>
                </a:ext>
              </a:extLst>
            </p:cNvPr>
            <p:cNvSpPr/>
            <p:nvPr/>
          </p:nvSpPr>
          <p:spPr>
            <a:xfrm>
              <a:off x="887515" y="2976370"/>
              <a:ext cx="806062" cy="806062"/>
            </a:xfrm>
            <a:prstGeom prst="arc">
              <a:avLst>
                <a:gd name="adj1" fmla="val 5420354"/>
                <a:gd name="adj2" fmla="val 1074110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718" dirty="0"/>
            </a:p>
          </p:txBody>
        </p:sp>
        <p:sp>
          <p:nvSpPr>
            <p:cNvPr id="34" name="Circle: Hollow 33">
              <a:extLst>
                <a:ext uri="{FF2B5EF4-FFF2-40B4-BE49-F238E27FC236}">
                  <a16:creationId xmlns:a16="http://schemas.microsoft.com/office/drawing/2014/main" id="{0D79C992-0124-4501-A160-76E76E097815}"/>
                </a:ext>
              </a:extLst>
            </p:cNvPr>
            <p:cNvSpPr/>
            <p:nvPr/>
          </p:nvSpPr>
          <p:spPr>
            <a:xfrm>
              <a:off x="1096628" y="3185483"/>
              <a:ext cx="375885" cy="375885"/>
            </a:xfrm>
            <a:prstGeom prst="donut">
              <a:avLst>
                <a:gd name="adj" fmla="val 5281"/>
              </a:avLst>
            </a:prstGeom>
            <a:solidFill>
              <a:srgbClr val="4B919F"/>
            </a:solidFill>
            <a:ln>
              <a:solidFill>
                <a:srgbClr val="4B91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18" dirty="0">
                <a:solidFill>
                  <a:schemeClr val="tx1"/>
                </a:solidFill>
              </a:endParaRPr>
            </a:p>
          </p:txBody>
        </p:sp>
        <p:sp>
          <p:nvSpPr>
            <p:cNvPr id="35" name="Circle: Hollow 34">
              <a:extLst>
                <a:ext uri="{FF2B5EF4-FFF2-40B4-BE49-F238E27FC236}">
                  <a16:creationId xmlns:a16="http://schemas.microsoft.com/office/drawing/2014/main" id="{ACB962EA-842E-4E92-BFD4-4522DBB65D41}"/>
                </a:ext>
              </a:extLst>
            </p:cNvPr>
            <p:cNvSpPr/>
            <p:nvPr/>
          </p:nvSpPr>
          <p:spPr>
            <a:xfrm>
              <a:off x="980105" y="3068960"/>
              <a:ext cx="608930" cy="608930"/>
            </a:xfrm>
            <a:prstGeom prst="donut">
              <a:avLst>
                <a:gd name="adj" fmla="val 287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18" dirty="0">
                <a:solidFill>
                  <a:schemeClr val="tx1"/>
                </a:solidFill>
              </a:endParaRPr>
            </a:p>
          </p:txBody>
        </p:sp>
        <p:sp>
          <p:nvSpPr>
            <p:cNvPr id="36" name="Oval 35">
              <a:extLst>
                <a:ext uri="{FF2B5EF4-FFF2-40B4-BE49-F238E27FC236}">
                  <a16:creationId xmlns:a16="http://schemas.microsoft.com/office/drawing/2014/main" id="{60F92F7F-0478-4029-9064-12EFBE4C9108}"/>
                </a:ext>
              </a:extLst>
            </p:cNvPr>
            <p:cNvSpPr/>
            <p:nvPr/>
          </p:nvSpPr>
          <p:spPr>
            <a:xfrm>
              <a:off x="1201040" y="3289895"/>
              <a:ext cx="167060" cy="167060"/>
            </a:xfrm>
            <a:prstGeom prst="ellipse">
              <a:avLst/>
            </a:prstGeom>
            <a:solidFill>
              <a:srgbClr val="2A2A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18" dirty="0"/>
            </a:p>
          </p:txBody>
        </p:sp>
        <p:cxnSp>
          <p:nvCxnSpPr>
            <p:cNvPr id="37" name="Straight Connector 36">
              <a:extLst>
                <a:ext uri="{FF2B5EF4-FFF2-40B4-BE49-F238E27FC236}">
                  <a16:creationId xmlns:a16="http://schemas.microsoft.com/office/drawing/2014/main" id="{2646E927-7EFE-44E8-845A-64FC98B9C206}"/>
                </a:ext>
              </a:extLst>
            </p:cNvPr>
            <p:cNvCxnSpPr>
              <a:cxnSpLocks/>
            </p:cNvCxnSpPr>
            <p:nvPr/>
          </p:nvCxnSpPr>
          <p:spPr>
            <a:xfrm flipV="1">
              <a:off x="1284570" y="3677891"/>
              <a:ext cx="0" cy="352494"/>
            </a:xfrm>
            <a:prstGeom prst="line">
              <a:avLst/>
            </a:prstGeom>
            <a:solidFill>
              <a:srgbClr val="4B919F"/>
            </a:solidFill>
            <a:ln w="19050">
              <a:solidFill>
                <a:srgbClr val="4B919F"/>
              </a:solidFill>
            </a:ln>
          </p:spPr>
          <p:style>
            <a:lnRef idx="1">
              <a:schemeClr val="accent1"/>
            </a:lnRef>
            <a:fillRef idx="0">
              <a:schemeClr val="accent1"/>
            </a:fillRef>
            <a:effectRef idx="0">
              <a:schemeClr val="accent1"/>
            </a:effectRef>
            <a:fontRef idx="minor">
              <a:schemeClr val="tx1"/>
            </a:fontRef>
          </p:style>
        </p:cxnSp>
      </p:grpSp>
      <p:sp>
        <p:nvSpPr>
          <p:cNvPr id="12" name="TextBox 11">
            <a:extLst>
              <a:ext uri="{FF2B5EF4-FFF2-40B4-BE49-F238E27FC236}">
                <a16:creationId xmlns:a16="http://schemas.microsoft.com/office/drawing/2014/main" id="{B3803F0E-CE3F-4C0B-B3EB-58FD8EA06642}"/>
              </a:ext>
            </a:extLst>
          </p:cNvPr>
          <p:cNvSpPr txBox="1"/>
          <p:nvPr/>
        </p:nvSpPr>
        <p:spPr>
          <a:xfrm>
            <a:off x="2631581" y="4130231"/>
            <a:ext cx="1328922" cy="830997"/>
          </a:xfrm>
          <a:prstGeom prst="rect">
            <a:avLst/>
          </a:prstGeom>
          <a:noFill/>
        </p:spPr>
        <p:txBody>
          <a:bodyPr wrap="square" rtlCol="0">
            <a:spAutoFit/>
          </a:bodyPr>
          <a:lstStyle/>
          <a:p>
            <a:pPr algn="ctr"/>
            <a:r>
              <a:rPr lang="en-US" sz="2400" dirty="0">
                <a:solidFill>
                  <a:srgbClr val="E8731B"/>
                </a:solidFill>
                <a:latin typeface="Arial" panose="020B0604020202020204" pitchFamily="34" charset="0"/>
                <a:cs typeface="Arial" panose="020B0604020202020204" pitchFamily="34" charset="0"/>
              </a:rPr>
              <a:t>April 2017</a:t>
            </a:r>
          </a:p>
        </p:txBody>
      </p:sp>
      <p:sp>
        <p:nvSpPr>
          <p:cNvPr id="14" name="TextBox 13">
            <a:extLst>
              <a:ext uri="{FF2B5EF4-FFF2-40B4-BE49-F238E27FC236}">
                <a16:creationId xmlns:a16="http://schemas.microsoft.com/office/drawing/2014/main" id="{E76A8581-AE56-4630-90B6-F3305DA0040C}"/>
              </a:ext>
            </a:extLst>
          </p:cNvPr>
          <p:cNvSpPr txBox="1"/>
          <p:nvPr/>
        </p:nvSpPr>
        <p:spPr>
          <a:xfrm>
            <a:off x="5300928" y="3311959"/>
            <a:ext cx="1328922" cy="830997"/>
          </a:xfrm>
          <a:prstGeom prst="rect">
            <a:avLst/>
          </a:prstGeom>
          <a:noFill/>
        </p:spPr>
        <p:txBody>
          <a:bodyPr wrap="square" rtlCol="0">
            <a:spAutoFit/>
          </a:bodyPr>
          <a:lstStyle/>
          <a:p>
            <a:pPr algn="ctr"/>
            <a:r>
              <a:rPr lang="en-US" sz="2400" dirty="0">
                <a:solidFill>
                  <a:srgbClr val="E8731B"/>
                </a:solidFill>
                <a:latin typeface="Arial" panose="020B0604020202020204" pitchFamily="34" charset="0"/>
                <a:cs typeface="Arial" panose="020B0604020202020204" pitchFamily="34" charset="0"/>
              </a:rPr>
              <a:t>October 2017</a:t>
            </a:r>
          </a:p>
        </p:txBody>
      </p:sp>
      <p:grpSp>
        <p:nvGrpSpPr>
          <p:cNvPr id="15" name="Group 14">
            <a:extLst>
              <a:ext uri="{FF2B5EF4-FFF2-40B4-BE49-F238E27FC236}">
                <a16:creationId xmlns:a16="http://schemas.microsoft.com/office/drawing/2014/main" id="{ACA08DBC-57BF-4877-8C60-4AE6FF7F362F}"/>
              </a:ext>
            </a:extLst>
          </p:cNvPr>
          <p:cNvGrpSpPr/>
          <p:nvPr/>
        </p:nvGrpSpPr>
        <p:grpSpPr>
          <a:xfrm>
            <a:off x="3721996" y="3707870"/>
            <a:ext cx="806062" cy="1054015"/>
            <a:chOff x="887515" y="2976370"/>
            <a:chExt cx="806062" cy="1054015"/>
          </a:xfrm>
        </p:grpSpPr>
        <p:sp>
          <p:nvSpPr>
            <p:cNvPr id="27" name="Arc 26">
              <a:extLst>
                <a:ext uri="{FF2B5EF4-FFF2-40B4-BE49-F238E27FC236}">
                  <a16:creationId xmlns:a16="http://schemas.microsoft.com/office/drawing/2014/main" id="{EDB6D83D-7032-4AD3-BAC1-A82AEDFFFEA6}"/>
                </a:ext>
              </a:extLst>
            </p:cNvPr>
            <p:cNvSpPr/>
            <p:nvPr/>
          </p:nvSpPr>
          <p:spPr>
            <a:xfrm>
              <a:off x="887515" y="2976370"/>
              <a:ext cx="806062" cy="806062"/>
            </a:xfrm>
            <a:prstGeom prst="arc">
              <a:avLst>
                <a:gd name="adj1" fmla="val 5420354"/>
                <a:gd name="adj2" fmla="val 10852907"/>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718" dirty="0"/>
            </a:p>
          </p:txBody>
        </p:sp>
        <p:sp>
          <p:nvSpPr>
            <p:cNvPr id="28" name="Circle: Hollow 27">
              <a:extLst>
                <a:ext uri="{FF2B5EF4-FFF2-40B4-BE49-F238E27FC236}">
                  <a16:creationId xmlns:a16="http://schemas.microsoft.com/office/drawing/2014/main" id="{0E3279EC-5AAA-42A1-9FBD-988235F86960}"/>
                </a:ext>
              </a:extLst>
            </p:cNvPr>
            <p:cNvSpPr/>
            <p:nvPr/>
          </p:nvSpPr>
          <p:spPr>
            <a:xfrm>
              <a:off x="1096628" y="3185483"/>
              <a:ext cx="375885" cy="375885"/>
            </a:xfrm>
            <a:prstGeom prst="donut">
              <a:avLst>
                <a:gd name="adj" fmla="val 5281"/>
              </a:avLst>
            </a:prstGeom>
            <a:solidFill>
              <a:srgbClr val="4B919F"/>
            </a:solidFill>
            <a:ln>
              <a:solidFill>
                <a:srgbClr val="4B91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18" dirty="0">
                <a:solidFill>
                  <a:schemeClr val="tx1"/>
                </a:solidFill>
              </a:endParaRPr>
            </a:p>
          </p:txBody>
        </p:sp>
        <p:sp>
          <p:nvSpPr>
            <p:cNvPr id="29" name="Circle: Hollow 28">
              <a:extLst>
                <a:ext uri="{FF2B5EF4-FFF2-40B4-BE49-F238E27FC236}">
                  <a16:creationId xmlns:a16="http://schemas.microsoft.com/office/drawing/2014/main" id="{28AEAD02-34EB-4260-A01B-E3BA0EAA9248}"/>
                </a:ext>
              </a:extLst>
            </p:cNvPr>
            <p:cNvSpPr/>
            <p:nvPr/>
          </p:nvSpPr>
          <p:spPr>
            <a:xfrm>
              <a:off x="980105" y="3068960"/>
              <a:ext cx="608930" cy="608930"/>
            </a:xfrm>
            <a:prstGeom prst="donut">
              <a:avLst>
                <a:gd name="adj" fmla="val 287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18" dirty="0">
                <a:solidFill>
                  <a:schemeClr val="tx1"/>
                </a:solidFill>
              </a:endParaRPr>
            </a:p>
          </p:txBody>
        </p:sp>
        <p:sp>
          <p:nvSpPr>
            <p:cNvPr id="30" name="Oval 29">
              <a:extLst>
                <a:ext uri="{FF2B5EF4-FFF2-40B4-BE49-F238E27FC236}">
                  <a16:creationId xmlns:a16="http://schemas.microsoft.com/office/drawing/2014/main" id="{751041A4-EED8-4750-8F8D-FDF747F9B8FD}"/>
                </a:ext>
              </a:extLst>
            </p:cNvPr>
            <p:cNvSpPr/>
            <p:nvPr/>
          </p:nvSpPr>
          <p:spPr>
            <a:xfrm>
              <a:off x="1201040" y="3289895"/>
              <a:ext cx="167060" cy="167060"/>
            </a:xfrm>
            <a:prstGeom prst="ellipse">
              <a:avLst/>
            </a:prstGeom>
            <a:solidFill>
              <a:srgbClr val="2A2A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18" dirty="0"/>
            </a:p>
          </p:txBody>
        </p:sp>
        <p:cxnSp>
          <p:nvCxnSpPr>
            <p:cNvPr id="31" name="Straight Connector 30">
              <a:extLst>
                <a:ext uri="{FF2B5EF4-FFF2-40B4-BE49-F238E27FC236}">
                  <a16:creationId xmlns:a16="http://schemas.microsoft.com/office/drawing/2014/main" id="{52C73C9A-6C41-4F3B-B821-73276CF4DDD5}"/>
                </a:ext>
              </a:extLst>
            </p:cNvPr>
            <p:cNvCxnSpPr>
              <a:cxnSpLocks/>
            </p:cNvCxnSpPr>
            <p:nvPr/>
          </p:nvCxnSpPr>
          <p:spPr>
            <a:xfrm flipV="1">
              <a:off x="1284570" y="3677891"/>
              <a:ext cx="0" cy="352494"/>
            </a:xfrm>
            <a:prstGeom prst="line">
              <a:avLst/>
            </a:prstGeom>
            <a:solidFill>
              <a:srgbClr val="4B919F"/>
            </a:solidFill>
            <a:ln w="19050">
              <a:solidFill>
                <a:srgbClr val="4B919F"/>
              </a:solidFill>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B7A10445-7148-447B-AF58-D9BDA2CE25A0}"/>
              </a:ext>
            </a:extLst>
          </p:cNvPr>
          <p:cNvGrpSpPr/>
          <p:nvPr/>
        </p:nvGrpSpPr>
        <p:grpSpPr>
          <a:xfrm flipV="1">
            <a:off x="6503575" y="3447495"/>
            <a:ext cx="806062" cy="1054015"/>
            <a:chOff x="887515" y="2976370"/>
            <a:chExt cx="806062" cy="1054015"/>
          </a:xfrm>
        </p:grpSpPr>
        <p:sp>
          <p:nvSpPr>
            <p:cNvPr id="21" name="Arc 20">
              <a:extLst>
                <a:ext uri="{FF2B5EF4-FFF2-40B4-BE49-F238E27FC236}">
                  <a16:creationId xmlns:a16="http://schemas.microsoft.com/office/drawing/2014/main" id="{1D927D41-2FBC-408A-8D75-5A0B5FD32FEA}"/>
                </a:ext>
              </a:extLst>
            </p:cNvPr>
            <p:cNvSpPr/>
            <p:nvPr/>
          </p:nvSpPr>
          <p:spPr>
            <a:xfrm>
              <a:off x="887515" y="2976370"/>
              <a:ext cx="806062" cy="806062"/>
            </a:xfrm>
            <a:prstGeom prst="arc">
              <a:avLst>
                <a:gd name="adj1" fmla="val 5420354"/>
                <a:gd name="adj2" fmla="val 10707800"/>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718" dirty="0"/>
            </a:p>
          </p:txBody>
        </p:sp>
        <p:sp>
          <p:nvSpPr>
            <p:cNvPr id="22" name="Circle: Hollow 21">
              <a:extLst>
                <a:ext uri="{FF2B5EF4-FFF2-40B4-BE49-F238E27FC236}">
                  <a16:creationId xmlns:a16="http://schemas.microsoft.com/office/drawing/2014/main" id="{4A4C70C4-1BAF-4CA1-87B8-AF06E76099C2}"/>
                </a:ext>
              </a:extLst>
            </p:cNvPr>
            <p:cNvSpPr/>
            <p:nvPr/>
          </p:nvSpPr>
          <p:spPr>
            <a:xfrm>
              <a:off x="1096628" y="3185483"/>
              <a:ext cx="375885" cy="375885"/>
            </a:xfrm>
            <a:prstGeom prst="donut">
              <a:avLst>
                <a:gd name="adj" fmla="val 5281"/>
              </a:avLst>
            </a:prstGeom>
            <a:solidFill>
              <a:srgbClr val="4B919F"/>
            </a:solidFill>
            <a:ln>
              <a:solidFill>
                <a:srgbClr val="4B91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18" dirty="0">
                <a:solidFill>
                  <a:schemeClr val="tx1"/>
                </a:solidFill>
              </a:endParaRPr>
            </a:p>
          </p:txBody>
        </p:sp>
        <p:sp>
          <p:nvSpPr>
            <p:cNvPr id="23" name="Circle: Hollow 22">
              <a:extLst>
                <a:ext uri="{FF2B5EF4-FFF2-40B4-BE49-F238E27FC236}">
                  <a16:creationId xmlns:a16="http://schemas.microsoft.com/office/drawing/2014/main" id="{2886D5DB-96C3-4665-A5EE-550C07E36C0F}"/>
                </a:ext>
              </a:extLst>
            </p:cNvPr>
            <p:cNvSpPr/>
            <p:nvPr/>
          </p:nvSpPr>
          <p:spPr>
            <a:xfrm>
              <a:off x="980105" y="3068960"/>
              <a:ext cx="608930" cy="608930"/>
            </a:xfrm>
            <a:prstGeom prst="donut">
              <a:avLst>
                <a:gd name="adj" fmla="val 287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18" dirty="0">
                <a:solidFill>
                  <a:schemeClr val="tx1"/>
                </a:solidFill>
              </a:endParaRPr>
            </a:p>
          </p:txBody>
        </p:sp>
        <p:sp>
          <p:nvSpPr>
            <p:cNvPr id="24" name="Oval 23">
              <a:extLst>
                <a:ext uri="{FF2B5EF4-FFF2-40B4-BE49-F238E27FC236}">
                  <a16:creationId xmlns:a16="http://schemas.microsoft.com/office/drawing/2014/main" id="{AA5DFAB4-1DAE-431A-9185-F55C8BA8BFD3}"/>
                </a:ext>
              </a:extLst>
            </p:cNvPr>
            <p:cNvSpPr/>
            <p:nvPr/>
          </p:nvSpPr>
          <p:spPr>
            <a:xfrm>
              <a:off x="1201040" y="3289895"/>
              <a:ext cx="167060" cy="167060"/>
            </a:xfrm>
            <a:prstGeom prst="ellipse">
              <a:avLst/>
            </a:prstGeom>
            <a:solidFill>
              <a:srgbClr val="2A2A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18" dirty="0"/>
            </a:p>
          </p:txBody>
        </p:sp>
        <p:cxnSp>
          <p:nvCxnSpPr>
            <p:cNvPr id="25" name="Straight Connector 24">
              <a:extLst>
                <a:ext uri="{FF2B5EF4-FFF2-40B4-BE49-F238E27FC236}">
                  <a16:creationId xmlns:a16="http://schemas.microsoft.com/office/drawing/2014/main" id="{8A8307C1-8305-4F03-A3EF-2FF090553318}"/>
                </a:ext>
              </a:extLst>
            </p:cNvPr>
            <p:cNvCxnSpPr>
              <a:cxnSpLocks/>
            </p:cNvCxnSpPr>
            <p:nvPr/>
          </p:nvCxnSpPr>
          <p:spPr>
            <a:xfrm flipV="1">
              <a:off x="1284570" y="3677891"/>
              <a:ext cx="0" cy="352494"/>
            </a:xfrm>
            <a:prstGeom prst="line">
              <a:avLst/>
            </a:prstGeom>
            <a:solidFill>
              <a:srgbClr val="4B919F"/>
            </a:solidFill>
            <a:ln w="19050">
              <a:solidFill>
                <a:srgbClr val="4B919F"/>
              </a:solidFill>
            </a:ln>
          </p:spPr>
          <p:style>
            <a:lnRef idx="1">
              <a:schemeClr val="accent1"/>
            </a:lnRef>
            <a:fillRef idx="0">
              <a:schemeClr val="accent1"/>
            </a:fillRef>
            <a:effectRef idx="0">
              <a:schemeClr val="accent1"/>
            </a:effectRef>
            <a:fontRef idx="minor">
              <a:schemeClr val="tx1"/>
            </a:fontRef>
          </p:style>
        </p:cxnSp>
      </p:grpSp>
      <p:cxnSp>
        <p:nvCxnSpPr>
          <p:cNvPr id="39" name="Straight Connector 38">
            <a:extLst>
              <a:ext uri="{FF2B5EF4-FFF2-40B4-BE49-F238E27FC236}">
                <a16:creationId xmlns:a16="http://schemas.microsoft.com/office/drawing/2014/main" id="{67DE4298-D8BA-48A3-9DC0-F122061C4A78}"/>
              </a:ext>
            </a:extLst>
          </p:cNvPr>
          <p:cNvCxnSpPr/>
          <p:nvPr/>
        </p:nvCxnSpPr>
        <p:spPr>
          <a:xfrm>
            <a:off x="0" y="4113510"/>
            <a:ext cx="10691813" cy="0"/>
          </a:xfrm>
          <a:prstGeom prst="line">
            <a:avLst/>
          </a:prstGeom>
          <a:ln w="19050">
            <a:solidFill>
              <a:srgbClr val="2A2A3E"/>
            </a:solidFill>
          </a:ln>
        </p:spPr>
        <p:style>
          <a:lnRef idx="1">
            <a:schemeClr val="accent1"/>
          </a:lnRef>
          <a:fillRef idx="0">
            <a:schemeClr val="accent1"/>
          </a:fillRef>
          <a:effectRef idx="0">
            <a:schemeClr val="accent1"/>
          </a:effectRef>
          <a:fontRef idx="minor">
            <a:schemeClr val="tx1"/>
          </a:fontRef>
        </p:style>
      </p:cxnSp>
      <p:sp>
        <p:nvSpPr>
          <p:cNvPr id="2" name="Speech Bubble: Rectangle with Corners Rounded 1">
            <a:extLst>
              <a:ext uri="{FF2B5EF4-FFF2-40B4-BE49-F238E27FC236}">
                <a16:creationId xmlns:a16="http://schemas.microsoft.com/office/drawing/2014/main" id="{E0EDD392-19E4-40AA-BD95-EBD054761CC9}"/>
              </a:ext>
            </a:extLst>
          </p:cNvPr>
          <p:cNvSpPr/>
          <p:nvPr/>
        </p:nvSpPr>
        <p:spPr>
          <a:xfrm>
            <a:off x="225917" y="891243"/>
            <a:ext cx="5119986" cy="2147799"/>
          </a:xfrm>
          <a:prstGeom prst="wedgeRoundRectCallout">
            <a:avLst>
              <a:gd name="adj1" fmla="val -21890"/>
              <a:gd name="adj2" fmla="val 64511"/>
              <a:gd name="adj3" fmla="val 16667"/>
            </a:avLst>
          </a:prstGeom>
          <a:noFill/>
          <a:ln w="19050">
            <a:solidFill>
              <a:srgbClr val="4B91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spcAft>
                <a:spcPts val="600"/>
              </a:spcAft>
            </a:pPr>
            <a:r>
              <a:rPr lang="en-NZ" dirty="0">
                <a:solidFill>
                  <a:schemeClr val="tx1">
                    <a:lumMod val="65000"/>
                    <a:lumOff val="35000"/>
                  </a:schemeClr>
                </a:solidFill>
                <a:latin typeface="Source Sans Pro" panose="020B0503030403020204" pitchFamily="34" charset="0"/>
                <a:ea typeface="Source Sans Pro" panose="020B0503030403020204" pitchFamily="34" charset="0"/>
              </a:rPr>
              <a:t>Non-governmental organisations (NGOs) were asked to provide </a:t>
            </a:r>
            <a:r>
              <a:rPr lang="en-NZ" b="1" dirty="0">
                <a:solidFill>
                  <a:schemeClr val="tx1">
                    <a:lumMod val="65000"/>
                    <a:lumOff val="35000"/>
                  </a:schemeClr>
                </a:solidFill>
                <a:latin typeface="Source Sans Pro" panose="020B0503030403020204" pitchFamily="34" charset="0"/>
                <a:ea typeface="Source Sans Pro" panose="020B0503030403020204" pitchFamily="34" charset="0"/>
              </a:rPr>
              <a:t>individual client level data (ICLD) </a:t>
            </a:r>
            <a:r>
              <a:rPr lang="en-NZ" dirty="0">
                <a:solidFill>
                  <a:schemeClr val="tx1">
                    <a:lumMod val="65000"/>
                    <a:lumOff val="35000"/>
                  </a:schemeClr>
                </a:solidFill>
                <a:latin typeface="Source Sans Pro" panose="020B0503030403020204" pitchFamily="34" charset="0"/>
                <a:ea typeface="Source Sans Pro" panose="020B0503030403020204" pitchFamily="34" charset="0"/>
              </a:rPr>
              <a:t>to the Ministry of Social Development (MSD).</a:t>
            </a:r>
          </a:p>
          <a:p>
            <a:pPr>
              <a:spcBef>
                <a:spcPts val="600"/>
              </a:spcBef>
              <a:spcAft>
                <a:spcPts val="600"/>
              </a:spcAft>
            </a:pPr>
            <a:r>
              <a:rPr lang="en-NZ" dirty="0">
                <a:solidFill>
                  <a:schemeClr val="tx1">
                    <a:lumMod val="65000"/>
                    <a:lumOff val="35000"/>
                  </a:schemeClr>
                </a:solidFill>
                <a:latin typeface="Source Sans Pro" panose="020B0503030403020204" pitchFamily="34" charset="0"/>
                <a:ea typeface="Source Sans Pro" panose="020B0503030403020204" pitchFamily="34" charset="0"/>
              </a:rPr>
              <a:t>Office of the Privacy Commissioner (OPC) made an inquiry following complaints about the request.</a:t>
            </a:r>
          </a:p>
        </p:txBody>
      </p:sp>
      <p:sp>
        <p:nvSpPr>
          <p:cNvPr id="32" name="Speech Bubble: Rectangle with Corners Rounded 31">
            <a:extLst>
              <a:ext uri="{FF2B5EF4-FFF2-40B4-BE49-F238E27FC236}">
                <a16:creationId xmlns:a16="http://schemas.microsoft.com/office/drawing/2014/main" id="{0FE0841A-4056-4B41-AAC7-D804B5E877B0}"/>
              </a:ext>
            </a:extLst>
          </p:cNvPr>
          <p:cNvSpPr/>
          <p:nvPr/>
        </p:nvSpPr>
        <p:spPr>
          <a:xfrm>
            <a:off x="225916" y="5375953"/>
            <a:ext cx="5603373" cy="1926499"/>
          </a:xfrm>
          <a:prstGeom prst="wedgeRoundRectCallout">
            <a:avLst>
              <a:gd name="adj1" fmla="val 21049"/>
              <a:gd name="adj2" fmla="val -63676"/>
              <a:gd name="adj3" fmla="val 16667"/>
            </a:avLst>
          </a:prstGeom>
          <a:noFill/>
          <a:ln w="19050">
            <a:solidFill>
              <a:srgbClr val="4B91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NZ" b="1" dirty="0">
                <a:solidFill>
                  <a:schemeClr val="tx1">
                    <a:lumMod val="65000"/>
                    <a:lumOff val="35000"/>
                  </a:schemeClr>
                </a:solidFill>
                <a:latin typeface="Source Sans Pro" panose="020B0503030403020204" pitchFamily="34" charset="0"/>
                <a:ea typeface="Source Sans Pro" panose="020B0503030403020204" pitchFamily="34" charset="0"/>
              </a:rPr>
              <a:t>The OPC inquiry found:</a:t>
            </a:r>
          </a:p>
          <a:p>
            <a:pPr marL="285750" indent="-285750">
              <a:spcAft>
                <a:spcPts val="600"/>
              </a:spcAft>
              <a:buFont typeface="Arial" panose="020B0604020202020204" pitchFamily="34" charset="0"/>
              <a:buChar char="•"/>
            </a:pPr>
            <a:r>
              <a:rPr lang="en-NZ" dirty="0">
                <a:solidFill>
                  <a:schemeClr val="tx1">
                    <a:lumMod val="65000"/>
                    <a:lumOff val="35000"/>
                  </a:schemeClr>
                </a:solidFill>
                <a:latin typeface="Source Sans Pro" panose="020B0503030403020204" pitchFamily="34" charset="0"/>
                <a:ea typeface="Source Sans Pro" panose="020B0503030403020204" pitchFamily="34" charset="0"/>
              </a:rPr>
              <a:t>no clear and defined purpose for ICLD</a:t>
            </a:r>
          </a:p>
          <a:p>
            <a:pPr marL="285750" indent="-285750">
              <a:spcAft>
                <a:spcPts val="600"/>
              </a:spcAft>
              <a:buFont typeface="Arial" panose="020B0604020202020204" pitchFamily="34" charset="0"/>
              <a:buChar char="•"/>
            </a:pPr>
            <a:r>
              <a:rPr lang="en-NZ" dirty="0">
                <a:solidFill>
                  <a:schemeClr val="tx1">
                    <a:lumMod val="65000"/>
                    <a:lumOff val="35000"/>
                  </a:schemeClr>
                </a:solidFill>
                <a:latin typeface="Source Sans Pro" panose="020B0503030403020204" pitchFamily="34" charset="0"/>
                <a:ea typeface="Source Sans Pro" panose="020B0503030403020204" pitchFamily="34" charset="0"/>
              </a:rPr>
              <a:t>not enough consideration of privacy risks</a:t>
            </a:r>
          </a:p>
          <a:p>
            <a:pPr marL="285750" indent="-285750">
              <a:spcAft>
                <a:spcPts val="600"/>
              </a:spcAft>
              <a:buFont typeface="Arial" panose="020B0604020202020204" pitchFamily="34" charset="0"/>
              <a:buChar char="•"/>
            </a:pPr>
            <a:r>
              <a:rPr lang="en-NZ" dirty="0">
                <a:solidFill>
                  <a:schemeClr val="tx1">
                    <a:lumMod val="65000"/>
                    <a:lumOff val="35000"/>
                  </a:schemeClr>
                </a:solidFill>
                <a:latin typeface="Source Sans Pro" panose="020B0503030403020204" pitchFamily="34" charset="0"/>
                <a:ea typeface="Source Sans Pro" panose="020B0503030403020204" pitchFamily="34" charset="0"/>
              </a:rPr>
              <a:t>not enough consideration of concerns raised</a:t>
            </a:r>
          </a:p>
          <a:p>
            <a:pPr marL="285750" indent="-285750">
              <a:spcAft>
                <a:spcPts val="600"/>
              </a:spcAft>
              <a:buFont typeface="Arial" panose="020B0604020202020204" pitchFamily="34" charset="0"/>
              <a:buChar char="•"/>
            </a:pPr>
            <a:r>
              <a:rPr lang="en-NZ" b="1" dirty="0">
                <a:solidFill>
                  <a:schemeClr val="tx1">
                    <a:lumMod val="65000"/>
                    <a:lumOff val="35000"/>
                  </a:schemeClr>
                </a:solidFill>
                <a:latin typeface="Source Sans Pro" panose="020B0503030403020204" pitchFamily="34" charset="0"/>
                <a:ea typeface="Source Sans Pro" panose="020B0503030403020204" pitchFamily="34" charset="0"/>
              </a:rPr>
              <a:t>proposal not justified or proportionate.</a:t>
            </a:r>
          </a:p>
        </p:txBody>
      </p:sp>
      <p:sp>
        <p:nvSpPr>
          <p:cNvPr id="38" name="Speech Bubble: Rectangle with Corners Rounded 37">
            <a:extLst>
              <a:ext uri="{FF2B5EF4-FFF2-40B4-BE49-F238E27FC236}">
                <a16:creationId xmlns:a16="http://schemas.microsoft.com/office/drawing/2014/main" id="{09825E2B-3905-47AC-9E36-4C4A772BE759}"/>
              </a:ext>
            </a:extLst>
          </p:cNvPr>
          <p:cNvSpPr/>
          <p:nvPr/>
        </p:nvSpPr>
        <p:spPr>
          <a:xfrm>
            <a:off x="5528144" y="891242"/>
            <a:ext cx="4687293" cy="2154831"/>
          </a:xfrm>
          <a:prstGeom prst="wedgeRoundRectCallout">
            <a:avLst>
              <a:gd name="adj1" fmla="val -20418"/>
              <a:gd name="adj2" fmla="val 65047"/>
              <a:gd name="adj3" fmla="val 16667"/>
            </a:avLst>
          </a:prstGeom>
          <a:noFill/>
          <a:ln w="19050">
            <a:solidFill>
              <a:srgbClr val="4B91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lumMod val="65000"/>
                    <a:lumOff val="35000"/>
                  </a:schemeClr>
                </a:solidFill>
                <a:latin typeface="Source Sans Pro" panose="020B0503030403020204" pitchFamily="34" charset="0"/>
                <a:ea typeface="Source Sans Pro" panose="020B0503030403020204" pitchFamily="34" charset="0"/>
              </a:rPr>
              <a:t>Government asked for </a:t>
            </a:r>
            <a:r>
              <a:rPr lang="en-US" b="1" dirty="0">
                <a:solidFill>
                  <a:schemeClr val="tx1">
                    <a:lumMod val="65000"/>
                    <a:lumOff val="35000"/>
                  </a:schemeClr>
                </a:solidFill>
                <a:latin typeface="Source Sans Pro" panose="020B0503030403020204" pitchFamily="34" charset="0"/>
                <a:ea typeface="Source Sans Pro" panose="020B0503030403020204" pitchFamily="34" charset="0"/>
              </a:rPr>
              <a:t>discussion on the use of service user data </a:t>
            </a:r>
            <a:r>
              <a:rPr lang="en-US" dirty="0">
                <a:solidFill>
                  <a:schemeClr val="tx1">
                    <a:lumMod val="65000"/>
                    <a:lumOff val="35000"/>
                  </a:schemeClr>
                </a:solidFill>
                <a:latin typeface="Source Sans Pro" panose="020B0503030403020204" pitchFamily="34" charset="0"/>
                <a:ea typeface="Source Sans Pro" panose="020B0503030403020204" pitchFamily="34" charset="0"/>
              </a:rPr>
              <a:t>and information in the social sector </a:t>
            </a:r>
          </a:p>
          <a:p>
            <a:endParaRPr lang="en-US" dirty="0">
              <a:solidFill>
                <a:schemeClr val="tx1">
                  <a:lumMod val="65000"/>
                  <a:lumOff val="35000"/>
                </a:schemeClr>
              </a:solidFill>
              <a:latin typeface="Source Sans Pro" panose="020B0503030403020204" pitchFamily="34" charset="0"/>
              <a:ea typeface="Source Sans Pro" panose="020B0503030403020204" pitchFamily="34" charset="0"/>
            </a:endParaRPr>
          </a:p>
          <a:p>
            <a:r>
              <a:rPr lang="en-US" dirty="0">
                <a:solidFill>
                  <a:schemeClr val="tx1">
                    <a:lumMod val="65000"/>
                    <a:lumOff val="35000"/>
                  </a:schemeClr>
                </a:solidFill>
                <a:latin typeface="Source Sans Pro" panose="020B0503030403020204" pitchFamily="34" charset="0"/>
                <a:ea typeface="Source Sans Pro" panose="020B0503030403020204" pitchFamily="34" charset="0"/>
              </a:rPr>
              <a:t>The </a:t>
            </a:r>
            <a:r>
              <a:rPr lang="en-US" b="1" dirty="0">
                <a:solidFill>
                  <a:schemeClr val="tx1">
                    <a:lumMod val="65000"/>
                    <a:lumOff val="35000"/>
                  </a:schemeClr>
                </a:solidFill>
                <a:latin typeface="Source Sans Pro" panose="020B0503030403020204" pitchFamily="34" charset="0"/>
                <a:ea typeface="Source Sans Pro" panose="020B0503030403020204" pitchFamily="34" charset="0"/>
              </a:rPr>
              <a:t>Social Wellbeing Agency led </a:t>
            </a:r>
            <a:r>
              <a:rPr lang="en-US" dirty="0">
                <a:solidFill>
                  <a:schemeClr val="tx1">
                    <a:lumMod val="65000"/>
                    <a:lumOff val="35000"/>
                  </a:schemeClr>
                </a:solidFill>
                <a:latin typeface="Source Sans Pro" panose="020B0503030403020204" pitchFamily="34" charset="0"/>
                <a:ea typeface="Source Sans Pro" panose="020B0503030403020204" pitchFamily="34" charset="0"/>
              </a:rPr>
              <a:t>the engagement </a:t>
            </a:r>
          </a:p>
        </p:txBody>
      </p:sp>
      <p:grpSp>
        <p:nvGrpSpPr>
          <p:cNvPr id="40" name="Group 39">
            <a:extLst>
              <a:ext uri="{FF2B5EF4-FFF2-40B4-BE49-F238E27FC236}">
                <a16:creationId xmlns:a16="http://schemas.microsoft.com/office/drawing/2014/main" id="{D0BE4858-F027-479E-A1DB-78517BFF9AF6}"/>
              </a:ext>
            </a:extLst>
          </p:cNvPr>
          <p:cNvGrpSpPr/>
          <p:nvPr/>
        </p:nvGrpSpPr>
        <p:grpSpPr>
          <a:xfrm rot="10800000" flipV="1">
            <a:off x="8831401" y="3707869"/>
            <a:ext cx="806062" cy="1054015"/>
            <a:chOff x="887515" y="2976370"/>
            <a:chExt cx="806062" cy="1054015"/>
          </a:xfrm>
        </p:grpSpPr>
        <p:sp>
          <p:nvSpPr>
            <p:cNvPr id="41" name="Arc 40">
              <a:extLst>
                <a:ext uri="{FF2B5EF4-FFF2-40B4-BE49-F238E27FC236}">
                  <a16:creationId xmlns:a16="http://schemas.microsoft.com/office/drawing/2014/main" id="{C1325D6A-C9A9-4A12-A0C7-653D1D8BF701}"/>
                </a:ext>
              </a:extLst>
            </p:cNvPr>
            <p:cNvSpPr/>
            <p:nvPr/>
          </p:nvSpPr>
          <p:spPr>
            <a:xfrm>
              <a:off x="887515" y="2976370"/>
              <a:ext cx="806062" cy="806062"/>
            </a:xfrm>
            <a:prstGeom prst="arc">
              <a:avLst>
                <a:gd name="adj1" fmla="val 5420354"/>
                <a:gd name="adj2" fmla="val 10707800"/>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718" dirty="0"/>
            </a:p>
          </p:txBody>
        </p:sp>
        <p:sp>
          <p:nvSpPr>
            <p:cNvPr id="42" name="Circle: Hollow 41">
              <a:extLst>
                <a:ext uri="{FF2B5EF4-FFF2-40B4-BE49-F238E27FC236}">
                  <a16:creationId xmlns:a16="http://schemas.microsoft.com/office/drawing/2014/main" id="{9D74035D-6A92-4FDB-ADCC-ABC5DF75C854}"/>
                </a:ext>
              </a:extLst>
            </p:cNvPr>
            <p:cNvSpPr/>
            <p:nvPr/>
          </p:nvSpPr>
          <p:spPr>
            <a:xfrm>
              <a:off x="1096628" y="3185483"/>
              <a:ext cx="375885" cy="375885"/>
            </a:xfrm>
            <a:prstGeom prst="donut">
              <a:avLst>
                <a:gd name="adj" fmla="val 5281"/>
              </a:avLst>
            </a:prstGeom>
            <a:solidFill>
              <a:srgbClr val="4B919F"/>
            </a:solidFill>
            <a:ln>
              <a:solidFill>
                <a:srgbClr val="4B91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18" dirty="0">
                <a:solidFill>
                  <a:schemeClr val="tx1"/>
                </a:solidFill>
              </a:endParaRPr>
            </a:p>
          </p:txBody>
        </p:sp>
        <p:sp>
          <p:nvSpPr>
            <p:cNvPr id="43" name="Circle: Hollow 42">
              <a:extLst>
                <a:ext uri="{FF2B5EF4-FFF2-40B4-BE49-F238E27FC236}">
                  <a16:creationId xmlns:a16="http://schemas.microsoft.com/office/drawing/2014/main" id="{2EB19C6F-9CE5-447F-988E-301FB9AF5440}"/>
                </a:ext>
              </a:extLst>
            </p:cNvPr>
            <p:cNvSpPr/>
            <p:nvPr/>
          </p:nvSpPr>
          <p:spPr>
            <a:xfrm>
              <a:off x="980105" y="3068960"/>
              <a:ext cx="608930" cy="608930"/>
            </a:xfrm>
            <a:prstGeom prst="donut">
              <a:avLst>
                <a:gd name="adj" fmla="val 287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18" dirty="0">
                <a:solidFill>
                  <a:schemeClr val="tx1"/>
                </a:solidFill>
              </a:endParaRPr>
            </a:p>
          </p:txBody>
        </p:sp>
        <p:sp>
          <p:nvSpPr>
            <p:cNvPr id="44" name="Oval 43">
              <a:extLst>
                <a:ext uri="{FF2B5EF4-FFF2-40B4-BE49-F238E27FC236}">
                  <a16:creationId xmlns:a16="http://schemas.microsoft.com/office/drawing/2014/main" id="{06CDD281-20DE-4F59-8435-7C170344B9AA}"/>
                </a:ext>
              </a:extLst>
            </p:cNvPr>
            <p:cNvSpPr/>
            <p:nvPr/>
          </p:nvSpPr>
          <p:spPr>
            <a:xfrm>
              <a:off x="1201040" y="3289895"/>
              <a:ext cx="167060" cy="167060"/>
            </a:xfrm>
            <a:prstGeom prst="ellipse">
              <a:avLst/>
            </a:prstGeom>
            <a:solidFill>
              <a:srgbClr val="2A2A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18" dirty="0"/>
            </a:p>
          </p:txBody>
        </p:sp>
        <p:cxnSp>
          <p:nvCxnSpPr>
            <p:cNvPr id="45" name="Straight Connector 44">
              <a:extLst>
                <a:ext uri="{FF2B5EF4-FFF2-40B4-BE49-F238E27FC236}">
                  <a16:creationId xmlns:a16="http://schemas.microsoft.com/office/drawing/2014/main" id="{61F42BE1-89F0-464F-8647-2C4A03B78A1C}"/>
                </a:ext>
              </a:extLst>
            </p:cNvPr>
            <p:cNvCxnSpPr>
              <a:cxnSpLocks/>
            </p:cNvCxnSpPr>
            <p:nvPr/>
          </p:nvCxnSpPr>
          <p:spPr>
            <a:xfrm flipV="1">
              <a:off x="1284570" y="3677891"/>
              <a:ext cx="0" cy="352494"/>
            </a:xfrm>
            <a:prstGeom prst="line">
              <a:avLst/>
            </a:prstGeom>
            <a:solidFill>
              <a:srgbClr val="4B919F"/>
            </a:solidFill>
            <a:ln w="19050">
              <a:solidFill>
                <a:srgbClr val="4B919F"/>
              </a:solidFill>
            </a:ln>
          </p:spPr>
          <p:style>
            <a:lnRef idx="1">
              <a:schemeClr val="accent1"/>
            </a:lnRef>
            <a:fillRef idx="0">
              <a:schemeClr val="accent1"/>
            </a:fillRef>
            <a:effectRef idx="0">
              <a:schemeClr val="accent1"/>
            </a:effectRef>
            <a:fontRef idx="minor">
              <a:schemeClr val="tx1"/>
            </a:fontRef>
          </p:style>
        </p:cxnSp>
      </p:grpSp>
      <p:sp>
        <p:nvSpPr>
          <p:cNvPr id="46" name="TextBox 45">
            <a:extLst>
              <a:ext uri="{FF2B5EF4-FFF2-40B4-BE49-F238E27FC236}">
                <a16:creationId xmlns:a16="http://schemas.microsoft.com/office/drawing/2014/main" id="{F6F9D356-4417-4EAB-BD25-3D559EDA98C0}"/>
              </a:ext>
            </a:extLst>
          </p:cNvPr>
          <p:cNvSpPr txBox="1"/>
          <p:nvPr/>
        </p:nvSpPr>
        <p:spPr>
          <a:xfrm>
            <a:off x="7586396" y="4266495"/>
            <a:ext cx="1649559" cy="830997"/>
          </a:xfrm>
          <a:prstGeom prst="rect">
            <a:avLst/>
          </a:prstGeom>
          <a:noFill/>
        </p:spPr>
        <p:txBody>
          <a:bodyPr wrap="square" rtlCol="0">
            <a:spAutoFit/>
          </a:bodyPr>
          <a:lstStyle/>
          <a:p>
            <a:pPr algn="ctr"/>
            <a:r>
              <a:rPr lang="en-US" sz="2400" dirty="0">
                <a:solidFill>
                  <a:srgbClr val="E8731B"/>
                </a:solidFill>
                <a:latin typeface="Arial" panose="020B0604020202020204" pitchFamily="34" charset="0"/>
                <a:cs typeface="Arial" panose="020B0604020202020204" pitchFamily="34" charset="0"/>
              </a:rPr>
              <a:t>November 2019</a:t>
            </a:r>
          </a:p>
        </p:txBody>
      </p:sp>
      <p:sp>
        <p:nvSpPr>
          <p:cNvPr id="47" name="Speech Bubble: Rectangle with Corners Rounded 46">
            <a:extLst>
              <a:ext uri="{FF2B5EF4-FFF2-40B4-BE49-F238E27FC236}">
                <a16:creationId xmlns:a16="http://schemas.microsoft.com/office/drawing/2014/main" id="{A02F5673-FA24-438A-B595-BBFC27158DD7}"/>
              </a:ext>
            </a:extLst>
          </p:cNvPr>
          <p:cNvSpPr/>
          <p:nvPr/>
        </p:nvSpPr>
        <p:spPr>
          <a:xfrm>
            <a:off x="6100769" y="5349394"/>
            <a:ext cx="4365124" cy="1926499"/>
          </a:xfrm>
          <a:prstGeom prst="wedgeRoundRectCallout">
            <a:avLst>
              <a:gd name="adj1" fmla="val 20955"/>
              <a:gd name="adj2" fmla="val -73884"/>
              <a:gd name="adj3" fmla="val 16667"/>
            </a:avLst>
          </a:prstGeom>
          <a:noFill/>
          <a:ln w="19050">
            <a:solidFill>
              <a:srgbClr val="4B919F"/>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en-NZ" b="1" dirty="0">
                <a:solidFill>
                  <a:schemeClr val="tx1">
                    <a:lumMod val="65000"/>
                    <a:lumOff val="35000"/>
                  </a:schemeClr>
                </a:solidFill>
                <a:latin typeface="Source Sans Pro" panose="020B0503030403020204" pitchFamily="34" charset="0"/>
                <a:ea typeface="Source Sans Pro" panose="020B0503030403020204" pitchFamily="34" charset="0"/>
              </a:rPr>
              <a:t>Endorsed by Cabinet with 5 foundational agencies: </a:t>
            </a:r>
            <a:br>
              <a:rPr lang="en-NZ" b="1" dirty="0">
                <a:solidFill>
                  <a:schemeClr val="tx1">
                    <a:lumMod val="65000"/>
                    <a:lumOff val="35000"/>
                  </a:schemeClr>
                </a:solidFill>
                <a:latin typeface="Source Sans Pro" panose="020B0503030403020204" pitchFamily="34" charset="0"/>
                <a:ea typeface="Source Sans Pro" panose="020B0503030403020204" pitchFamily="34" charset="0"/>
              </a:rPr>
            </a:br>
            <a:r>
              <a:rPr lang="en-NZ" dirty="0">
                <a:solidFill>
                  <a:schemeClr val="tx1">
                    <a:lumMod val="65000"/>
                    <a:lumOff val="35000"/>
                  </a:schemeClr>
                </a:solidFill>
                <a:latin typeface="Source Sans Pro" panose="020B0503030403020204" pitchFamily="34" charset="0"/>
                <a:ea typeface="Source Sans Pro" panose="020B0503030403020204" pitchFamily="34" charset="0"/>
              </a:rPr>
              <a:t>Ministry of Social Development, Oranga Tamariki, Ministry of Education, Ministry of Health and the Social Wellbeing Agency</a:t>
            </a:r>
            <a:endParaRPr lang="en-NZ" b="1" dirty="0">
              <a:solidFill>
                <a:schemeClr val="tx1">
                  <a:lumMod val="65000"/>
                  <a:lumOff val="35000"/>
                </a:schemeClr>
              </a:solidFill>
              <a:latin typeface="Source Sans Pro" panose="020B0503030403020204" pitchFamily="34" charset="0"/>
              <a:ea typeface="Source Sans Pro" panose="020B0503030403020204" pitchFamily="34" charset="0"/>
            </a:endParaRPr>
          </a:p>
        </p:txBody>
      </p:sp>
      <p:sp>
        <p:nvSpPr>
          <p:cNvPr id="48" name="Oval 47">
            <a:extLst>
              <a:ext uri="{FF2B5EF4-FFF2-40B4-BE49-F238E27FC236}">
                <a16:creationId xmlns:a16="http://schemas.microsoft.com/office/drawing/2014/main" id="{11CC518D-CE28-495C-9855-B067524C1F2A}"/>
              </a:ext>
            </a:extLst>
          </p:cNvPr>
          <p:cNvSpPr/>
          <p:nvPr/>
        </p:nvSpPr>
        <p:spPr>
          <a:xfrm>
            <a:off x="-9808" y="7017438"/>
            <a:ext cx="530087" cy="523139"/>
          </a:xfrm>
          <a:prstGeom prst="ellipse">
            <a:avLst/>
          </a:prstGeom>
          <a:solidFill>
            <a:srgbClr val="FF7C07"/>
          </a:solidFill>
          <a:ln>
            <a:solidFill>
              <a:srgbClr val="FF7C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2800" dirty="0"/>
              <a:t>6</a:t>
            </a:r>
          </a:p>
        </p:txBody>
      </p:sp>
    </p:spTree>
    <p:extLst>
      <p:ext uri="{BB962C8B-B14F-4D97-AF65-F5344CB8AC3E}">
        <p14:creationId xmlns:p14="http://schemas.microsoft.com/office/powerpoint/2010/main" val="38560570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advTm="30000">
        <p15:prstTrans prst="peelOff"/>
      </p:transition>
    </mc:Choice>
    <mc:Fallback xmlns="">
      <p:transition spd="slow" advTm="30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EF4E8"/>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85E2A7F-9D22-4CFA-84C7-0A4022184ABD}"/>
              </a:ext>
            </a:extLst>
          </p:cNvPr>
          <p:cNvSpPr>
            <a:spLocks noGrp="1"/>
          </p:cNvSpPr>
          <p:nvPr>
            <p:ph type="ctrTitle"/>
          </p:nvPr>
        </p:nvSpPr>
        <p:spPr>
          <a:xfrm>
            <a:off x="0" y="106326"/>
            <a:ext cx="7910623" cy="516072"/>
          </a:xfrm>
        </p:spPr>
        <p:txBody>
          <a:bodyPr>
            <a:normAutofit/>
          </a:bodyPr>
          <a:lstStyle/>
          <a:p>
            <a:r>
              <a:rPr lang="en-NZ" sz="2800" b="1" dirty="0">
                <a:solidFill>
                  <a:srgbClr val="E8731B"/>
                </a:solidFill>
                <a:latin typeface="Arial" panose="020B0604020202020204" pitchFamily="34" charset="0"/>
                <a:cs typeface="Arial" panose="020B0604020202020204" pitchFamily="34" charset="0"/>
              </a:rPr>
              <a:t>Engagement: Your voice, your data, your say</a:t>
            </a:r>
          </a:p>
        </p:txBody>
      </p:sp>
      <p:sp>
        <p:nvSpPr>
          <p:cNvPr id="7" name="TextBox 6">
            <a:extLst>
              <a:ext uri="{FF2B5EF4-FFF2-40B4-BE49-F238E27FC236}">
                <a16:creationId xmlns:a16="http://schemas.microsoft.com/office/drawing/2014/main" id="{23FAADF4-FD94-4694-BD34-9CBD8D425DC9}"/>
              </a:ext>
            </a:extLst>
          </p:cNvPr>
          <p:cNvSpPr txBox="1"/>
          <p:nvPr/>
        </p:nvSpPr>
        <p:spPr>
          <a:xfrm>
            <a:off x="238416" y="951118"/>
            <a:ext cx="10160226" cy="1015663"/>
          </a:xfrm>
          <a:prstGeom prst="rect">
            <a:avLst/>
          </a:prstGeom>
          <a:noFill/>
        </p:spPr>
        <p:txBody>
          <a:bodyPr wrap="square" rtlCol="0">
            <a:spAutoFit/>
          </a:bodyPr>
          <a:lstStyle/>
          <a:p>
            <a:pPr algn="ctr"/>
            <a:r>
              <a:rPr lang="en-NZ" sz="2000" dirty="0">
                <a:solidFill>
                  <a:schemeClr val="tx1">
                    <a:lumMod val="85000"/>
                    <a:lumOff val="15000"/>
                  </a:schemeClr>
                </a:solidFill>
                <a:latin typeface="Source Sans Pro" panose="020B0503030403020204" pitchFamily="34" charset="0"/>
                <a:ea typeface="Source Sans Pro" panose="020B0503030403020204" pitchFamily="34" charset="0"/>
              </a:rPr>
              <a:t>Between May and September 2018, the Social Wellbeing Agency asked </a:t>
            </a:r>
            <a:br>
              <a:rPr lang="en-NZ" sz="2000" dirty="0">
                <a:solidFill>
                  <a:schemeClr val="tx1">
                    <a:lumMod val="85000"/>
                    <a:lumOff val="15000"/>
                  </a:schemeClr>
                </a:solidFill>
                <a:latin typeface="Source Sans Pro" panose="020B0503030403020204" pitchFamily="34" charset="0"/>
                <a:ea typeface="Source Sans Pro" panose="020B0503030403020204" pitchFamily="34" charset="0"/>
              </a:rPr>
            </a:br>
            <a:r>
              <a:rPr lang="en-NZ" sz="2000" dirty="0">
                <a:solidFill>
                  <a:schemeClr val="tx1">
                    <a:lumMod val="85000"/>
                    <a:lumOff val="15000"/>
                  </a:schemeClr>
                </a:solidFill>
                <a:latin typeface="Source Sans Pro" panose="020B0503030403020204" pitchFamily="34" charset="0"/>
                <a:ea typeface="Source Sans Pro" panose="020B0503030403020204" pitchFamily="34" charset="0"/>
              </a:rPr>
              <a:t>New Zealanders for their thoughts about the Investing for Social Wellbeing Approach and </a:t>
            </a:r>
            <a:r>
              <a:rPr lang="en-NZ" sz="2000" b="1" dirty="0">
                <a:solidFill>
                  <a:schemeClr val="tx1">
                    <a:lumMod val="85000"/>
                    <a:lumOff val="15000"/>
                  </a:schemeClr>
                </a:solidFill>
                <a:latin typeface="Source Sans Pro" panose="020B0503030403020204" pitchFamily="34" charset="0"/>
                <a:ea typeface="Source Sans Pro" panose="020B0503030403020204" pitchFamily="34" charset="0"/>
              </a:rPr>
              <a:t>what’s reasonable and what’s not </a:t>
            </a:r>
            <a:r>
              <a:rPr lang="en-NZ" sz="2000" dirty="0">
                <a:solidFill>
                  <a:schemeClr val="tx1">
                    <a:lumMod val="85000"/>
                    <a:lumOff val="15000"/>
                  </a:schemeClr>
                </a:solidFill>
                <a:latin typeface="Source Sans Pro" panose="020B0503030403020204" pitchFamily="34" charset="0"/>
                <a:ea typeface="Source Sans Pro" panose="020B0503030403020204" pitchFamily="34" charset="0"/>
              </a:rPr>
              <a:t>when using people’s information.</a:t>
            </a:r>
            <a:endParaRPr lang="en-NZ" sz="2000" b="1" dirty="0">
              <a:solidFill>
                <a:schemeClr val="tx1">
                  <a:lumMod val="85000"/>
                  <a:lumOff val="15000"/>
                </a:schemeClr>
              </a:solidFill>
              <a:latin typeface="Source Sans Pro" panose="020B0503030403020204" pitchFamily="34" charset="0"/>
              <a:ea typeface="Source Sans Pro" panose="020B0503030403020204" pitchFamily="34" charset="0"/>
            </a:endParaRPr>
          </a:p>
        </p:txBody>
      </p:sp>
      <p:pic>
        <p:nvPicPr>
          <p:cNvPr id="3" name="Picture 2">
            <a:extLst>
              <a:ext uri="{FF2B5EF4-FFF2-40B4-BE49-F238E27FC236}">
                <a16:creationId xmlns:a16="http://schemas.microsoft.com/office/drawing/2014/main" id="{9BAB09D4-C9B6-4AF0-A367-6F68708517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572" y="1659004"/>
            <a:ext cx="5306689" cy="5388906"/>
          </a:xfrm>
          <a:prstGeom prst="rect">
            <a:avLst/>
          </a:prstGeom>
        </p:spPr>
      </p:pic>
      <p:grpSp>
        <p:nvGrpSpPr>
          <p:cNvPr id="8" name="Group 7">
            <a:extLst>
              <a:ext uri="{FF2B5EF4-FFF2-40B4-BE49-F238E27FC236}">
                <a16:creationId xmlns:a16="http://schemas.microsoft.com/office/drawing/2014/main" id="{F71D55A5-F134-4C66-881E-9D70CC2C064E}"/>
              </a:ext>
            </a:extLst>
          </p:cNvPr>
          <p:cNvGrpSpPr/>
          <p:nvPr/>
        </p:nvGrpSpPr>
        <p:grpSpPr>
          <a:xfrm>
            <a:off x="7610993" y="2490104"/>
            <a:ext cx="1590675" cy="1552575"/>
            <a:chOff x="819150" y="2543175"/>
            <a:chExt cx="1590675" cy="1552575"/>
          </a:xfrm>
          <a:solidFill>
            <a:schemeClr val="bg1"/>
          </a:solidFill>
        </p:grpSpPr>
        <p:sp>
          <p:nvSpPr>
            <p:cNvPr id="9" name="Oval 8">
              <a:extLst>
                <a:ext uri="{FF2B5EF4-FFF2-40B4-BE49-F238E27FC236}">
                  <a16:creationId xmlns:a16="http://schemas.microsoft.com/office/drawing/2014/main" id="{0FC1F331-D4CA-4AE8-8A67-73DB9D218A6E}"/>
                </a:ext>
              </a:extLst>
            </p:cNvPr>
            <p:cNvSpPr/>
            <p:nvPr/>
          </p:nvSpPr>
          <p:spPr>
            <a:xfrm>
              <a:off x="819150" y="2543175"/>
              <a:ext cx="1590675" cy="1552575"/>
            </a:xfrm>
            <a:prstGeom prst="ellipse">
              <a:avLst/>
            </a:prstGeom>
            <a:grpFill/>
            <a:ln w="63500">
              <a:solidFill>
                <a:srgbClr val="E8731B">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10" name="TextBox 9">
              <a:extLst>
                <a:ext uri="{FF2B5EF4-FFF2-40B4-BE49-F238E27FC236}">
                  <a16:creationId xmlns:a16="http://schemas.microsoft.com/office/drawing/2014/main" id="{84E9C77F-886A-4847-A070-A442EE1ABC61}"/>
                </a:ext>
              </a:extLst>
            </p:cNvPr>
            <p:cNvSpPr txBox="1"/>
            <p:nvPr/>
          </p:nvSpPr>
          <p:spPr>
            <a:xfrm>
              <a:off x="1100137" y="2733397"/>
              <a:ext cx="1028700" cy="1046440"/>
            </a:xfrm>
            <a:prstGeom prst="rect">
              <a:avLst/>
            </a:prstGeom>
            <a:noFill/>
          </p:spPr>
          <p:txBody>
            <a:bodyPr wrap="square" rtlCol="0">
              <a:spAutoFit/>
            </a:bodyPr>
            <a:lstStyle/>
            <a:p>
              <a:pPr algn="ctr"/>
              <a:r>
                <a:rPr lang="en-NZ" sz="4800" b="1" dirty="0">
                  <a:solidFill>
                    <a:schemeClr val="tx1">
                      <a:lumMod val="85000"/>
                      <a:lumOff val="15000"/>
                    </a:schemeClr>
                  </a:solidFill>
                </a:rPr>
                <a:t>83</a:t>
              </a:r>
            </a:p>
            <a:p>
              <a:pPr algn="ctr"/>
              <a:r>
                <a:rPr lang="en-NZ" sz="1400" b="1" dirty="0">
                  <a:solidFill>
                    <a:schemeClr val="tx1">
                      <a:lumMod val="85000"/>
                      <a:lumOff val="15000"/>
                    </a:schemeClr>
                  </a:solidFill>
                </a:rPr>
                <a:t>Hui</a:t>
              </a:r>
            </a:p>
          </p:txBody>
        </p:sp>
      </p:grpSp>
      <p:grpSp>
        <p:nvGrpSpPr>
          <p:cNvPr id="11" name="Group 10">
            <a:extLst>
              <a:ext uri="{FF2B5EF4-FFF2-40B4-BE49-F238E27FC236}">
                <a16:creationId xmlns:a16="http://schemas.microsoft.com/office/drawing/2014/main" id="{94856592-A293-48A8-BBDA-32D79669318B}"/>
              </a:ext>
            </a:extLst>
          </p:cNvPr>
          <p:cNvGrpSpPr/>
          <p:nvPr/>
        </p:nvGrpSpPr>
        <p:grpSpPr>
          <a:xfrm>
            <a:off x="5496866" y="2490104"/>
            <a:ext cx="1590675" cy="1552575"/>
            <a:chOff x="5479940" y="2530928"/>
            <a:chExt cx="1590675" cy="1552575"/>
          </a:xfrm>
          <a:solidFill>
            <a:schemeClr val="bg1"/>
          </a:solidFill>
        </p:grpSpPr>
        <p:sp>
          <p:nvSpPr>
            <p:cNvPr id="12" name="Oval 11">
              <a:extLst>
                <a:ext uri="{FF2B5EF4-FFF2-40B4-BE49-F238E27FC236}">
                  <a16:creationId xmlns:a16="http://schemas.microsoft.com/office/drawing/2014/main" id="{BC5B4956-89D7-41EC-BD11-10D02A283E63}"/>
                </a:ext>
              </a:extLst>
            </p:cNvPr>
            <p:cNvSpPr/>
            <p:nvPr/>
          </p:nvSpPr>
          <p:spPr>
            <a:xfrm>
              <a:off x="5479940" y="2530928"/>
              <a:ext cx="1590675" cy="1552575"/>
            </a:xfrm>
            <a:prstGeom prst="ellipse">
              <a:avLst/>
            </a:prstGeom>
            <a:grpFill/>
            <a:ln w="63500">
              <a:solidFill>
                <a:srgbClr val="E8731B">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13" name="TextBox 12">
              <a:extLst>
                <a:ext uri="{FF2B5EF4-FFF2-40B4-BE49-F238E27FC236}">
                  <a16:creationId xmlns:a16="http://schemas.microsoft.com/office/drawing/2014/main" id="{83DD56F8-EF97-4A05-B9B4-41A8A5DBC4E7}"/>
                </a:ext>
              </a:extLst>
            </p:cNvPr>
            <p:cNvSpPr txBox="1"/>
            <p:nvPr/>
          </p:nvSpPr>
          <p:spPr>
            <a:xfrm>
              <a:off x="5776829" y="2742155"/>
              <a:ext cx="1028700" cy="1046440"/>
            </a:xfrm>
            <a:prstGeom prst="rect">
              <a:avLst/>
            </a:prstGeom>
            <a:noFill/>
          </p:spPr>
          <p:txBody>
            <a:bodyPr wrap="square" rtlCol="0">
              <a:spAutoFit/>
            </a:bodyPr>
            <a:lstStyle/>
            <a:p>
              <a:pPr algn="ctr"/>
              <a:r>
                <a:rPr lang="en-NZ" sz="4800" b="1" dirty="0">
                  <a:solidFill>
                    <a:schemeClr val="tx1">
                      <a:lumMod val="85000"/>
                      <a:lumOff val="15000"/>
                    </a:schemeClr>
                  </a:solidFill>
                </a:rPr>
                <a:t>27</a:t>
              </a:r>
            </a:p>
            <a:p>
              <a:pPr algn="ctr"/>
              <a:r>
                <a:rPr lang="en-NZ" sz="1400" b="1" dirty="0">
                  <a:solidFill>
                    <a:schemeClr val="tx1">
                      <a:lumMod val="85000"/>
                      <a:lumOff val="15000"/>
                    </a:schemeClr>
                  </a:solidFill>
                </a:rPr>
                <a:t>Locations</a:t>
              </a:r>
            </a:p>
          </p:txBody>
        </p:sp>
      </p:grpSp>
      <p:grpSp>
        <p:nvGrpSpPr>
          <p:cNvPr id="14" name="Group 13">
            <a:extLst>
              <a:ext uri="{FF2B5EF4-FFF2-40B4-BE49-F238E27FC236}">
                <a16:creationId xmlns:a16="http://schemas.microsoft.com/office/drawing/2014/main" id="{AC5BFB92-836A-48C3-9268-5A30A249AEB0}"/>
              </a:ext>
            </a:extLst>
          </p:cNvPr>
          <p:cNvGrpSpPr/>
          <p:nvPr/>
        </p:nvGrpSpPr>
        <p:grpSpPr>
          <a:xfrm>
            <a:off x="7610993" y="4677042"/>
            <a:ext cx="1590675" cy="1552575"/>
            <a:chOff x="7758666" y="4067601"/>
            <a:chExt cx="1590675" cy="1552575"/>
          </a:xfrm>
          <a:solidFill>
            <a:schemeClr val="bg1"/>
          </a:solidFill>
        </p:grpSpPr>
        <p:sp>
          <p:nvSpPr>
            <p:cNvPr id="15" name="Oval 14">
              <a:extLst>
                <a:ext uri="{FF2B5EF4-FFF2-40B4-BE49-F238E27FC236}">
                  <a16:creationId xmlns:a16="http://schemas.microsoft.com/office/drawing/2014/main" id="{9E3CBD19-3EEB-493A-97E7-0C9FF89CF769}"/>
                </a:ext>
              </a:extLst>
            </p:cNvPr>
            <p:cNvSpPr/>
            <p:nvPr/>
          </p:nvSpPr>
          <p:spPr>
            <a:xfrm>
              <a:off x="7758666" y="4067601"/>
              <a:ext cx="1590675" cy="1552575"/>
            </a:xfrm>
            <a:prstGeom prst="ellipse">
              <a:avLst/>
            </a:prstGeom>
            <a:grpFill/>
            <a:ln w="63500">
              <a:solidFill>
                <a:srgbClr val="E8731B">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16" name="TextBox 15">
              <a:extLst>
                <a:ext uri="{FF2B5EF4-FFF2-40B4-BE49-F238E27FC236}">
                  <a16:creationId xmlns:a16="http://schemas.microsoft.com/office/drawing/2014/main" id="{08D1603B-4032-4FB7-8F7C-612239AAEBFF}"/>
                </a:ext>
              </a:extLst>
            </p:cNvPr>
            <p:cNvSpPr txBox="1"/>
            <p:nvPr/>
          </p:nvSpPr>
          <p:spPr>
            <a:xfrm>
              <a:off x="8039653" y="4228335"/>
              <a:ext cx="1028700" cy="1231106"/>
            </a:xfrm>
            <a:prstGeom prst="rect">
              <a:avLst/>
            </a:prstGeom>
            <a:noFill/>
          </p:spPr>
          <p:txBody>
            <a:bodyPr wrap="square" rtlCol="0">
              <a:spAutoFit/>
            </a:bodyPr>
            <a:lstStyle/>
            <a:p>
              <a:pPr algn="ctr"/>
              <a:r>
                <a:rPr lang="en-NZ" sz="3800" b="1" dirty="0">
                  <a:solidFill>
                    <a:schemeClr val="tx1">
                      <a:lumMod val="85000"/>
                      <a:lumOff val="15000"/>
                    </a:schemeClr>
                  </a:solidFill>
                </a:rPr>
                <a:t>801 </a:t>
              </a:r>
              <a:r>
                <a:rPr lang="en-NZ" sz="1200" b="1" dirty="0">
                  <a:solidFill>
                    <a:schemeClr val="tx1">
                      <a:lumMod val="85000"/>
                      <a:lumOff val="15000"/>
                    </a:schemeClr>
                  </a:solidFill>
                </a:rPr>
                <a:t>Online survey responses</a:t>
              </a:r>
            </a:p>
          </p:txBody>
        </p:sp>
      </p:grpSp>
      <p:grpSp>
        <p:nvGrpSpPr>
          <p:cNvPr id="17" name="Group 16">
            <a:extLst>
              <a:ext uri="{FF2B5EF4-FFF2-40B4-BE49-F238E27FC236}">
                <a16:creationId xmlns:a16="http://schemas.microsoft.com/office/drawing/2014/main" id="{F7F2BA1D-F084-4C28-A499-DA2B02B6C9E8}"/>
              </a:ext>
            </a:extLst>
          </p:cNvPr>
          <p:cNvGrpSpPr/>
          <p:nvPr/>
        </p:nvGrpSpPr>
        <p:grpSpPr>
          <a:xfrm>
            <a:off x="5496866" y="4677044"/>
            <a:ext cx="1590675" cy="1552575"/>
            <a:chOff x="3037935" y="4095750"/>
            <a:chExt cx="1590675" cy="1552575"/>
          </a:xfrm>
        </p:grpSpPr>
        <p:sp>
          <p:nvSpPr>
            <p:cNvPr id="18" name="Oval 17">
              <a:extLst>
                <a:ext uri="{FF2B5EF4-FFF2-40B4-BE49-F238E27FC236}">
                  <a16:creationId xmlns:a16="http://schemas.microsoft.com/office/drawing/2014/main" id="{4ED7F665-2775-496A-91E2-C335FB952E0A}"/>
                </a:ext>
              </a:extLst>
            </p:cNvPr>
            <p:cNvSpPr/>
            <p:nvPr/>
          </p:nvSpPr>
          <p:spPr>
            <a:xfrm>
              <a:off x="3037935" y="4095750"/>
              <a:ext cx="1590675" cy="1552575"/>
            </a:xfrm>
            <a:prstGeom prst="ellipse">
              <a:avLst/>
            </a:prstGeom>
            <a:solidFill>
              <a:schemeClr val="bg1"/>
            </a:solidFill>
            <a:ln w="63500">
              <a:solidFill>
                <a:srgbClr val="E8731B">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19" name="TextBox 18">
              <a:extLst>
                <a:ext uri="{FF2B5EF4-FFF2-40B4-BE49-F238E27FC236}">
                  <a16:creationId xmlns:a16="http://schemas.microsoft.com/office/drawing/2014/main" id="{772AF176-9F91-46F6-8707-3EEAF6F9E8DC}"/>
                </a:ext>
              </a:extLst>
            </p:cNvPr>
            <p:cNvSpPr txBox="1"/>
            <p:nvPr/>
          </p:nvSpPr>
          <p:spPr>
            <a:xfrm>
              <a:off x="3037936" y="4379594"/>
              <a:ext cx="1590674" cy="984885"/>
            </a:xfrm>
            <a:prstGeom prst="rect">
              <a:avLst/>
            </a:prstGeom>
            <a:noFill/>
          </p:spPr>
          <p:txBody>
            <a:bodyPr wrap="square" rtlCol="0">
              <a:spAutoFit/>
            </a:bodyPr>
            <a:lstStyle/>
            <a:p>
              <a:pPr algn="ctr"/>
              <a:r>
                <a:rPr lang="en-NZ" sz="4400" b="1" dirty="0">
                  <a:solidFill>
                    <a:schemeClr val="tx1">
                      <a:lumMod val="85000"/>
                      <a:lumOff val="15000"/>
                    </a:schemeClr>
                  </a:solidFill>
                </a:rPr>
                <a:t>1,047</a:t>
              </a:r>
            </a:p>
            <a:p>
              <a:pPr algn="ctr"/>
              <a:r>
                <a:rPr lang="en-NZ" sz="1400" b="1" dirty="0">
                  <a:solidFill>
                    <a:schemeClr val="tx1">
                      <a:lumMod val="85000"/>
                      <a:lumOff val="15000"/>
                    </a:schemeClr>
                  </a:solidFill>
                </a:rPr>
                <a:t>People</a:t>
              </a:r>
            </a:p>
          </p:txBody>
        </p:sp>
      </p:grpSp>
      <p:sp>
        <p:nvSpPr>
          <p:cNvPr id="20" name="Oval 19">
            <a:extLst>
              <a:ext uri="{FF2B5EF4-FFF2-40B4-BE49-F238E27FC236}">
                <a16:creationId xmlns:a16="http://schemas.microsoft.com/office/drawing/2014/main" id="{ABB6C931-7863-49E4-B131-FC5497DA0C03}"/>
              </a:ext>
            </a:extLst>
          </p:cNvPr>
          <p:cNvSpPr/>
          <p:nvPr/>
        </p:nvSpPr>
        <p:spPr>
          <a:xfrm>
            <a:off x="-9808" y="7017438"/>
            <a:ext cx="530087" cy="523139"/>
          </a:xfrm>
          <a:prstGeom prst="ellipse">
            <a:avLst/>
          </a:prstGeom>
          <a:solidFill>
            <a:srgbClr val="FF7C07"/>
          </a:solidFill>
          <a:ln>
            <a:solidFill>
              <a:srgbClr val="FF7C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2800" dirty="0"/>
              <a:t>7</a:t>
            </a:r>
          </a:p>
        </p:txBody>
      </p:sp>
    </p:spTree>
    <p:extLst>
      <p:ext uri="{BB962C8B-B14F-4D97-AF65-F5344CB8AC3E}">
        <p14:creationId xmlns:p14="http://schemas.microsoft.com/office/powerpoint/2010/main" val="3407121633"/>
      </p:ext>
    </p:extLst>
  </p:cSld>
  <p:clrMapOvr>
    <a:masterClrMapping/>
  </p:clrMapOvr>
  <mc:AlternateContent xmlns:mc="http://schemas.openxmlformats.org/markup-compatibility/2006" xmlns:p14="http://schemas.microsoft.com/office/powerpoint/2010/main">
    <mc:Choice Requires="p14">
      <p:transition spd="slow" p14:dur="3400" advTm="10000">
        <p14:reveal/>
      </p:transition>
    </mc:Choice>
    <mc:Fallback xmlns="">
      <p:transition spd="slow" advTm="10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EF4E8"/>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85E2A7F-9D22-4CFA-84C7-0A4022184ABD}"/>
              </a:ext>
            </a:extLst>
          </p:cNvPr>
          <p:cNvSpPr>
            <a:spLocks noGrp="1"/>
          </p:cNvSpPr>
          <p:nvPr>
            <p:ph type="ctrTitle"/>
          </p:nvPr>
        </p:nvSpPr>
        <p:spPr>
          <a:xfrm>
            <a:off x="-94867" y="116958"/>
            <a:ext cx="4082077" cy="505439"/>
          </a:xfrm>
        </p:spPr>
        <p:txBody>
          <a:bodyPr>
            <a:normAutofit/>
          </a:bodyPr>
          <a:lstStyle/>
          <a:p>
            <a:r>
              <a:rPr lang="en-NZ" sz="2800" b="1" dirty="0">
                <a:solidFill>
                  <a:srgbClr val="E8731B"/>
                </a:solidFill>
                <a:latin typeface="Arial" panose="020B0604020202020204" pitchFamily="34" charset="0"/>
                <a:cs typeface="Arial" panose="020B0604020202020204" pitchFamily="34" charset="0"/>
              </a:rPr>
              <a:t>What would you say?</a:t>
            </a:r>
          </a:p>
        </p:txBody>
      </p:sp>
      <p:sp>
        <p:nvSpPr>
          <p:cNvPr id="8" name="TextBox 7">
            <a:extLst>
              <a:ext uri="{FF2B5EF4-FFF2-40B4-BE49-F238E27FC236}">
                <a16:creationId xmlns:a16="http://schemas.microsoft.com/office/drawing/2014/main" id="{7DB6BB6E-C8EF-4D12-A65D-B1DD4C85669D}"/>
              </a:ext>
            </a:extLst>
          </p:cNvPr>
          <p:cNvSpPr txBox="1"/>
          <p:nvPr/>
        </p:nvSpPr>
        <p:spPr>
          <a:xfrm>
            <a:off x="1275159" y="1424029"/>
            <a:ext cx="8141494" cy="5355312"/>
          </a:xfrm>
          <a:prstGeom prst="rect">
            <a:avLst/>
          </a:prstGeom>
          <a:noFill/>
        </p:spPr>
        <p:txBody>
          <a:bodyPr wrap="square" rtlCol="0">
            <a:spAutoFit/>
          </a:bodyPr>
          <a:lstStyle/>
          <a:p>
            <a:pPr>
              <a:spcBef>
                <a:spcPts val="600"/>
              </a:spcBef>
              <a:spcAft>
                <a:spcPts val="1800"/>
              </a:spcAft>
            </a:pPr>
            <a:r>
              <a:rPr lang="en-NZ" sz="2800" b="1" dirty="0">
                <a:solidFill>
                  <a:schemeClr val="tx1">
                    <a:lumMod val="85000"/>
                    <a:lumOff val="15000"/>
                  </a:schemeClr>
                </a:solidFill>
                <a:latin typeface="Source Sans Pro" panose="020B0503030403020204" pitchFamily="34" charset="0"/>
                <a:ea typeface="Source Sans Pro" panose="020B0503030403020204" pitchFamily="34" charset="0"/>
              </a:rPr>
              <a:t>These are some of the questions asked during the engagement:</a:t>
            </a:r>
          </a:p>
          <a:p>
            <a:pPr algn="ctr">
              <a:spcBef>
                <a:spcPts val="1200"/>
              </a:spcBef>
              <a:spcAft>
                <a:spcPts val="1200"/>
              </a:spcAft>
            </a:pPr>
            <a:r>
              <a:rPr lang="en-NZ" sz="2800" dirty="0">
                <a:solidFill>
                  <a:schemeClr val="tx1">
                    <a:lumMod val="85000"/>
                    <a:lumOff val="15000"/>
                  </a:schemeClr>
                </a:solidFill>
                <a:latin typeface="Source Sans Pro" panose="020B0503030403020204" pitchFamily="34" charset="0"/>
                <a:ea typeface="Source Sans Pro" panose="020B0503030403020204" pitchFamily="34" charset="0"/>
              </a:rPr>
              <a:t>When we think about using people’s information, what’s reasonable and what’s not?</a:t>
            </a:r>
          </a:p>
          <a:p>
            <a:pPr algn="ctr">
              <a:spcBef>
                <a:spcPts val="1200"/>
              </a:spcBef>
              <a:spcAft>
                <a:spcPts val="1200"/>
              </a:spcAft>
            </a:pPr>
            <a:r>
              <a:rPr lang="en-NZ" sz="2800" dirty="0">
                <a:solidFill>
                  <a:schemeClr val="tx1">
                    <a:lumMod val="85000"/>
                    <a:lumOff val="15000"/>
                  </a:schemeClr>
                </a:solidFill>
                <a:latin typeface="Source Sans Pro" panose="020B0503030403020204" pitchFamily="34" charset="0"/>
                <a:ea typeface="Source Sans Pro" panose="020B0503030403020204" pitchFamily="34" charset="0"/>
              </a:rPr>
              <a:t>How can organisations make it easy for people to understand what happens with their information? </a:t>
            </a:r>
          </a:p>
          <a:p>
            <a:pPr algn="ctr">
              <a:spcBef>
                <a:spcPts val="1200"/>
              </a:spcBef>
              <a:spcAft>
                <a:spcPts val="1200"/>
              </a:spcAft>
            </a:pPr>
            <a:r>
              <a:rPr lang="en-NZ" sz="2800" dirty="0">
                <a:solidFill>
                  <a:schemeClr val="tx1">
                    <a:lumMod val="85000"/>
                    <a:lumOff val="15000"/>
                  </a:schemeClr>
                </a:solidFill>
                <a:latin typeface="Source Sans Pro" panose="020B0503030403020204" pitchFamily="34" charset="0"/>
                <a:ea typeface="Source Sans Pro" panose="020B0503030403020204" pitchFamily="34" charset="0"/>
              </a:rPr>
              <a:t>What principles should guide our thinking and </a:t>
            </a:r>
            <a:br>
              <a:rPr lang="en-NZ" sz="2800" dirty="0">
                <a:solidFill>
                  <a:schemeClr val="tx1">
                    <a:lumMod val="85000"/>
                    <a:lumOff val="15000"/>
                  </a:schemeClr>
                </a:solidFill>
                <a:latin typeface="Source Sans Pro" panose="020B0503030403020204" pitchFamily="34" charset="0"/>
                <a:ea typeface="Source Sans Pro" panose="020B0503030403020204" pitchFamily="34" charset="0"/>
              </a:rPr>
            </a:br>
            <a:r>
              <a:rPr lang="en-NZ" sz="2800" dirty="0">
                <a:solidFill>
                  <a:schemeClr val="tx1">
                    <a:lumMod val="85000"/>
                    <a:lumOff val="15000"/>
                  </a:schemeClr>
                </a:solidFill>
                <a:latin typeface="Source Sans Pro" panose="020B0503030403020204" pitchFamily="34" charset="0"/>
                <a:ea typeface="Source Sans Pro" panose="020B0503030403020204" pitchFamily="34" charset="0"/>
              </a:rPr>
              <a:t>our behaviour on this topic?</a:t>
            </a:r>
          </a:p>
          <a:p>
            <a:pPr algn="ctr">
              <a:spcBef>
                <a:spcPts val="1800"/>
              </a:spcBef>
              <a:spcAft>
                <a:spcPts val="600"/>
              </a:spcAft>
            </a:pPr>
            <a:r>
              <a:rPr lang="en-NZ" sz="2800" b="1" dirty="0">
                <a:solidFill>
                  <a:schemeClr val="tx1">
                    <a:lumMod val="85000"/>
                    <a:lumOff val="15000"/>
                  </a:schemeClr>
                </a:solidFill>
                <a:latin typeface="Source Sans Pro" panose="020B0503030403020204" pitchFamily="34" charset="0"/>
                <a:ea typeface="Source Sans Pro" panose="020B0503030403020204" pitchFamily="34" charset="0"/>
              </a:rPr>
              <a:t>What would you say?</a:t>
            </a:r>
          </a:p>
        </p:txBody>
      </p:sp>
      <p:sp>
        <p:nvSpPr>
          <p:cNvPr id="4" name="Oval 3">
            <a:extLst>
              <a:ext uri="{FF2B5EF4-FFF2-40B4-BE49-F238E27FC236}">
                <a16:creationId xmlns:a16="http://schemas.microsoft.com/office/drawing/2014/main" id="{F8136A11-8084-4AB5-9EAB-011A5A69FB42}"/>
              </a:ext>
            </a:extLst>
          </p:cNvPr>
          <p:cNvSpPr/>
          <p:nvPr/>
        </p:nvSpPr>
        <p:spPr>
          <a:xfrm>
            <a:off x="-9808" y="7017438"/>
            <a:ext cx="530087" cy="523139"/>
          </a:xfrm>
          <a:prstGeom prst="ellipse">
            <a:avLst/>
          </a:prstGeom>
          <a:solidFill>
            <a:srgbClr val="FF7C07"/>
          </a:solidFill>
          <a:ln>
            <a:solidFill>
              <a:srgbClr val="FF7C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2800" dirty="0"/>
              <a:t>8</a:t>
            </a:r>
          </a:p>
        </p:txBody>
      </p:sp>
      <mc:AlternateContent xmlns:mc="http://schemas.openxmlformats.org/markup-compatibility/2006" xmlns:pslz="http://schemas.microsoft.com/office/powerpoint/2016/slidezoom">
        <mc:Choice Requires="pslz">
          <p:graphicFrame>
            <p:nvGraphicFramePr>
              <p:cNvPr id="3" name="Slide Zoom 2">
                <a:extLst>
                  <a:ext uri="{FF2B5EF4-FFF2-40B4-BE49-F238E27FC236}">
                    <a16:creationId xmlns:a16="http://schemas.microsoft.com/office/drawing/2014/main" id="{2AFC438E-2E0B-42E2-935C-640180BD4F54}"/>
                  </a:ext>
                </a:extLst>
              </p:cNvPr>
              <p:cNvGraphicFramePr>
                <a:graphicFrameLocks noChangeAspect="1"/>
              </p:cNvGraphicFramePr>
              <p:nvPr>
                <p:extLst>
                  <p:ext uri="{D42A27DB-BD31-4B8C-83A1-F6EECF244321}">
                    <p14:modId xmlns:p14="http://schemas.microsoft.com/office/powerpoint/2010/main" val="3455475406"/>
                  </p:ext>
                </p:extLst>
              </p:nvPr>
            </p:nvGraphicFramePr>
            <p:xfrm>
              <a:off x="-5235745" y="5691587"/>
              <a:ext cx="2672953" cy="1889919"/>
            </p:xfrm>
            <a:graphic>
              <a:graphicData uri="http://schemas.microsoft.com/office/powerpoint/2016/slidezoom">
                <pslz:sldZm>
                  <pslz:sldZmObj sldId="306" cId="2601569367">
                    <pslz:zmPr id="{A1643873-033C-4C10-9548-4E89172BC630}" returnToParent="0" transitionDur="1000">
                      <p166:blipFill xmlns:p166="http://schemas.microsoft.com/office/powerpoint/2016/6/main">
                        <a:blip r:embed="rId3"/>
                        <a:stretch>
                          <a:fillRect/>
                        </a:stretch>
                      </p166:blipFill>
                      <p166:spPr xmlns:p166="http://schemas.microsoft.com/office/powerpoint/2016/6/main">
                        <a:xfrm>
                          <a:off x="0" y="0"/>
                          <a:ext cx="2672953" cy="1889919"/>
                        </a:xfrm>
                        <a:prstGeom prst="rect">
                          <a:avLst/>
                        </a:prstGeom>
                        <a:ln w="3175">
                          <a:solidFill>
                            <a:prstClr val="ltGray"/>
                          </a:solidFill>
                        </a:ln>
                      </p166:spPr>
                    </pslz:zmPr>
                  </pslz:sldZmObj>
                </pslz:sldZm>
              </a:graphicData>
            </a:graphic>
          </p:graphicFrame>
        </mc:Choice>
        <mc:Fallback xmlns="">
          <p:pic>
            <p:nvPicPr>
              <p:cNvPr id="3" name="Slide Zoom 2">
                <a:extLst>
                  <a:ext uri="{FF2B5EF4-FFF2-40B4-BE49-F238E27FC236}">
                    <a16:creationId xmlns:a16="http://schemas.microsoft.com/office/drawing/2014/main" id="{2AFC438E-2E0B-42E2-935C-640180BD4F54}"/>
                  </a:ext>
                </a:extLst>
              </p:cNvPr>
              <p:cNvPicPr>
                <a:picLocks noGrp="1" noRot="1" noChangeAspect="1" noMove="1" noResize="1" noEditPoints="1" noAdjustHandles="1" noChangeArrowheads="1" noChangeShapeType="1"/>
              </p:cNvPicPr>
              <p:nvPr/>
            </p:nvPicPr>
            <p:blipFill>
              <a:blip r:embed="rId4"/>
              <a:stretch>
                <a:fillRect/>
              </a:stretch>
            </p:blipFill>
            <p:spPr>
              <a:xfrm>
                <a:off x="-5235745" y="5691587"/>
                <a:ext cx="2672953" cy="1889919"/>
              </a:xfrm>
              <a:prstGeom prst="rect">
                <a:avLst/>
              </a:prstGeom>
              <a:ln w="3175">
                <a:solidFill>
                  <a:prstClr val="ltGray"/>
                </a:solidFill>
              </a:ln>
            </p:spPr>
          </p:pic>
        </mc:Fallback>
      </mc:AlternateContent>
    </p:spTree>
    <p:extLst>
      <p:ext uri="{BB962C8B-B14F-4D97-AF65-F5344CB8AC3E}">
        <p14:creationId xmlns:p14="http://schemas.microsoft.com/office/powerpoint/2010/main" val="2483053657"/>
      </p:ext>
    </p:extLst>
  </p:cSld>
  <p:clrMapOvr>
    <a:masterClrMapping/>
  </p:clrMapOvr>
  <p:transition spd="slow" advTm="18000">
    <p:wip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EF4E8"/>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85E2A7F-9D22-4CFA-84C7-0A4022184ABD}"/>
              </a:ext>
            </a:extLst>
          </p:cNvPr>
          <p:cNvSpPr>
            <a:spLocks noGrp="1"/>
          </p:cNvSpPr>
          <p:nvPr>
            <p:ph type="ctrTitle"/>
          </p:nvPr>
        </p:nvSpPr>
        <p:spPr>
          <a:xfrm>
            <a:off x="0" y="116957"/>
            <a:ext cx="3688672" cy="505439"/>
          </a:xfrm>
        </p:spPr>
        <p:txBody>
          <a:bodyPr>
            <a:normAutofit/>
          </a:bodyPr>
          <a:lstStyle/>
          <a:p>
            <a:r>
              <a:rPr lang="en-NZ" sz="2800" b="1" dirty="0">
                <a:solidFill>
                  <a:srgbClr val="E8731B"/>
                </a:solidFill>
                <a:latin typeface="Arial" panose="020B0604020202020204" pitchFamily="34" charset="0"/>
                <a:cs typeface="Arial" panose="020B0604020202020204" pitchFamily="34" charset="0"/>
              </a:rPr>
              <a:t>What people said</a:t>
            </a:r>
          </a:p>
        </p:txBody>
      </p:sp>
      <p:grpSp>
        <p:nvGrpSpPr>
          <p:cNvPr id="49" name="Group 48">
            <a:extLst>
              <a:ext uri="{FF2B5EF4-FFF2-40B4-BE49-F238E27FC236}">
                <a16:creationId xmlns:a16="http://schemas.microsoft.com/office/drawing/2014/main" id="{F15C043F-4205-453D-B5E5-F9AE5B7D3F23}"/>
              </a:ext>
            </a:extLst>
          </p:cNvPr>
          <p:cNvGrpSpPr/>
          <p:nvPr/>
        </p:nvGrpSpPr>
        <p:grpSpPr>
          <a:xfrm>
            <a:off x="2980456" y="1014943"/>
            <a:ext cx="2214271" cy="2079402"/>
            <a:chOff x="579635" y="4742777"/>
            <a:chExt cx="2214271" cy="2079402"/>
          </a:xfrm>
        </p:grpSpPr>
        <p:sp>
          <p:nvSpPr>
            <p:cNvPr id="51" name="Oval 50">
              <a:extLst>
                <a:ext uri="{FF2B5EF4-FFF2-40B4-BE49-F238E27FC236}">
                  <a16:creationId xmlns:a16="http://schemas.microsoft.com/office/drawing/2014/main" id="{2168B8C7-A7F0-4E33-BF1D-0E50EF902636}"/>
                </a:ext>
              </a:extLst>
            </p:cNvPr>
            <p:cNvSpPr/>
            <p:nvPr/>
          </p:nvSpPr>
          <p:spPr>
            <a:xfrm>
              <a:off x="579635" y="4742777"/>
              <a:ext cx="2214271" cy="2079402"/>
            </a:xfrm>
            <a:prstGeom prst="ellipse">
              <a:avLst/>
            </a:prstGeom>
            <a:solidFill>
              <a:schemeClr val="bg1"/>
            </a:solidFill>
            <a:ln w="63500">
              <a:solidFill>
                <a:srgbClr val="E8731B">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52" name="TextBox 51">
              <a:extLst>
                <a:ext uri="{FF2B5EF4-FFF2-40B4-BE49-F238E27FC236}">
                  <a16:creationId xmlns:a16="http://schemas.microsoft.com/office/drawing/2014/main" id="{639C47BA-6610-409E-8B59-07F509516768}"/>
                </a:ext>
              </a:extLst>
            </p:cNvPr>
            <p:cNvSpPr txBox="1"/>
            <p:nvPr/>
          </p:nvSpPr>
          <p:spPr>
            <a:xfrm>
              <a:off x="891432" y="5197718"/>
              <a:ext cx="1590675" cy="1384995"/>
            </a:xfrm>
            <a:prstGeom prst="rect">
              <a:avLst/>
            </a:prstGeom>
            <a:noFill/>
          </p:spPr>
          <p:txBody>
            <a:bodyPr wrap="square" rtlCol="0">
              <a:spAutoFit/>
            </a:bodyPr>
            <a:lstStyle/>
            <a:p>
              <a:pPr lvl="0" algn="ctr" defTabSz="914400">
                <a:defRPr/>
              </a:pPr>
              <a:r>
                <a:rPr lang="en-NZ" sz="1400" b="1" dirty="0">
                  <a:solidFill>
                    <a:srgbClr val="2A2A3E"/>
                  </a:solidFill>
                </a:rPr>
                <a:t>“Counsellors have huge files but won’t share that with me and it’s all about me!”</a:t>
              </a:r>
            </a:p>
          </p:txBody>
        </p:sp>
      </p:grpSp>
      <p:grpSp>
        <p:nvGrpSpPr>
          <p:cNvPr id="46" name="Group 45">
            <a:extLst>
              <a:ext uri="{FF2B5EF4-FFF2-40B4-BE49-F238E27FC236}">
                <a16:creationId xmlns:a16="http://schemas.microsoft.com/office/drawing/2014/main" id="{E5F5E17E-EDD3-497E-92D7-335D9CDF98D8}"/>
              </a:ext>
            </a:extLst>
          </p:cNvPr>
          <p:cNvGrpSpPr/>
          <p:nvPr/>
        </p:nvGrpSpPr>
        <p:grpSpPr>
          <a:xfrm>
            <a:off x="1071763" y="2964328"/>
            <a:ext cx="2562524" cy="2454507"/>
            <a:chOff x="6726794" y="343010"/>
            <a:chExt cx="2562524" cy="2454507"/>
          </a:xfrm>
        </p:grpSpPr>
        <p:sp>
          <p:nvSpPr>
            <p:cNvPr id="47" name="Oval 46">
              <a:extLst>
                <a:ext uri="{FF2B5EF4-FFF2-40B4-BE49-F238E27FC236}">
                  <a16:creationId xmlns:a16="http://schemas.microsoft.com/office/drawing/2014/main" id="{9ABCC7A7-3BF1-4E96-947D-A09553496525}"/>
                </a:ext>
              </a:extLst>
            </p:cNvPr>
            <p:cNvSpPr/>
            <p:nvPr/>
          </p:nvSpPr>
          <p:spPr>
            <a:xfrm>
              <a:off x="6726794" y="343010"/>
              <a:ext cx="2562524" cy="2454507"/>
            </a:xfrm>
            <a:prstGeom prst="ellipse">
              <a:avLst/>
            </a:prstGeom>
            <a:solidFill>
              <a:schemeClr val="bg1"/>
            </a:solidFill>
            <a:ln w="63500">
              <a:solidFill>
                <a:srgbClr val="E8731B">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48" name="TextBox 47">
              <a:extLst>
                <a:ext uri="{FF2B5EF4-FFF2-40B4-BE49-F238E27FC236}">
                  <a16:creationId xmlns:a16="http://schemas.microsoft.com/office/drawing/2014/main" id="{499EE93B-FA0E-4CA1-BE12-39B002D6BF78}"/>
                </a:ext>
              </a:extLst>
            </p:cNvPr>
            <p:cNvSpPr txBox="1"/>
            <p:nvPr/>
          </p:nvSpPr>
          <p:spPr>
            <a:xfrm>
              <a:off x="7090797" y="859718"/>
              <a:ext cx="1930030" cy="1384995"/>
            </a:xfrm>
            <a:prstGeom prst="rect">
              <a:avLst/>
            </a:prstGeom>
            <a:noFill/>
          </p:spPr>
          <p:txBody>
            <a:bodyPr wrap="square" rtlCol="0">
              <a:spAutoFit/>
            </a:bodyPr>
            <a:lstStyle/>
            <a:p>
              <a:pPr lvl="0" algn="ctr" defTabSz="914400">
                <a:defRPr/>
              </a:pPr>
              <a:r>
                <a:rPr lang="en-NZ" sz="1400" b="1" dirty="0">
                  <a:solidFill>
                    <a:srgbClr val="2A2A3E"/>
                  </a:solidFill>
                </a:rPr>
                <a:t>“How do we best kaitiaki the pūrākau that have been so trustingly shared?” (How do we care for the stories?)</a:t>
              </a:r>
            </a:p>
          </p:txBody>
        </p:sp>
      </p:grpSp>
      <p:grpSp>
        <p:nvGrpSpPr>
          <p:cNvPr id="41" name="Group 40">
            <a:extLst>
              <a:ext uri="{FF2B5EF4-FFF2-40B4-BE49-F238E27FC236}">
                <a16:creationId xmlns:a16="http://schemas.microsoft.com/office/drawing/2014/main" id="{96EDC7D7-61AF-4391-82BE-0453BEB8D1A8}"/>
              </a:ext>
            </a:extLst>
          </p:cNvPr>
          <p:cNvGrpSpPr/>
          <p:nvPr/>
        </p:nvGrpSpPr>
        <p:grpSpPr>
          <a:xfrm>
            <a:off x="3968250" y="4915835"/>
            <a:ext cx="2139179" cy="2079402"/>
            <a:chOff x="2952488" y="3187095"/>
            <a:chExt cx="2139179" cy="2079402"/>
          </a:xfrm>
        </p:grpSpPr>
        <p:sp>
          <p:nvSpPr>
            <p:cNvPr id="43" name="Oval 42">
              <a:extLst>
                <a:ext uri="{FF2B5EF4-FFF2-40B4-BE49-F238E27FC236}">
                  <a16:creationId xmlns:a16="http://schemas.microsoft.com/office/drawing/2014/main" id="{3C4398EF-9952-4F8B-8824-EDAFB02A86F6}"/>
                </a:ext>
              </a:extLst>
            </p:cNvPr>
            <p:cNvSpPr/>
            <p:nvPr/>
          </p:nvSpPr>
          <p:spPr>
            <a:xfrm>
              <a:off x="2952488" y="3187095"/>
              <a:ext cx="2139179" cy="2079402"/>
            </a:xfrm>
            <a:prstGeom prst="ellipse">
              <a:avLst/>
            </a:prstGeom>
            <a:solidFill>
              <a:schemeClr val="bg1"/>
            </a:solidFill>
            <a:ln w="63500">
              <a:solidFill>
                <a:srgbClr val="E8731B">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44" name="TextBox 43">
              <a:extLst>
                <a:ext uri="{FF2B5EF4-FFF2-40B4-BE49-F238E27FC236}">
                  <a16:creationId xmlns:a16="http://schemas.microsoft.com/office/drawing/2014/main" id="{9725D5DD-B99B-487D-A787-88B4E21A324E}"/>
                </a:ext>
              </a:extLst>
            </p:cNvPr>
            <p:cNvSpPr txBox="1"/>
            <p:nvPr/>
          </p:nvSpPr>
          <p:spPr>
            <a:xfrm>
              <a:off x="3252605" y="3623113"/>
              <a:ext cx="1590675" cy="1600438"/>
            </a:xfrm>
            <a:prstGeom prst="rect">
              <a:avLst/>
            </a:prstGeom>
            <a:noFill/>
          </p:spPr>
          <p:txBody>
            <a:bodyPr wrap="square" rtlCol="0">
              <a:spAutoFit/>
            </a:bodyPr>
            <a:lstStyle/>
            <a:p>
              <a:pPr lvl="0" algn="ctr" defTabSz="914400">
                <a:defRPr/>
              </a:pPr>
              <a:r>
                <a:rPr lang="en-NZ" sz="1400" b="1" dirty="0">
                  <a:solidFill>
                    <a:srgbClr val="2A2A3E"/>
                  </a:solidFill>
                </a:rPr>
                <a:t>“If the community holds the data, whānau can make better decisions about their lives.”</a:t>
              </a:r>
            </a:p>
          </p:txBody>
        </p:sp>
      </p:grpSp>
      <p:grpSp>
        <p:nvGrpSpPr>
          <p:cNvPr id="38" name="Group 37">
            <a:extLst>
              <a:ext uri="{FF2B5EF4-FFF2-40B4-BE49-F238E27FC236}">
                <a16:creationId xmlns:a16="http://schemas.microsoft.com/office/drawing/2014/main" id="{CE5DFD33-6B97-4868-8895-7DD343525005}"/>
              </a:ext>
            </a:extLst>
          </p:cNvPr>
          <p:cNvGrpSpPr/>
          <p:nvPr/>
        </p:nvGrpSpPr>
        <p:grpSpPr>
          <a:xfrm>
            <a:off x="5978729" y="685695"/>
            <a:ext cx="1590675" cy="1568378"/>
            <a:chOff x="7346756" y="463424"/>
            <a:chExt cx="1590675" cy="1568378"/>
          </a:xfrm>
        </p:grpSpPr>
        <p:sp>
          <p:nvSpPr>
            <p:cNvPr id="39" name="Oval 38">
              <a:extLst>
                <a:ext uri="{FF2B5EF4-FFF2-40B4-BE49-F238E27FC236}">
                  <a16:creationId xmlns:a16="http://schemas.microsoft.com/office/drawing/2014/main" id="{5F646C17-58CB-4A5A-8D1F-73EF1D979A9A}"/>
                </a:ext>
              </a:extLst>
            </p:cNvPr>
            <p:cNvSpPr/>
            <p:nvPr/>
          </p:nvSpPr>
          <p:spPr>
            <a:xfrm>
              <a:off x="7346756" y="463424"/>
              <a:ext cx="1590675" cy="1568378"/>
            </a:xfrm>
            <a:prstGeom prst="ellipse">
              <a:avLst/>
            </a:prstGeom>
            <a:solidFill>
              <a:schemeClr val="bg1"/>
            </a:solidFill>
            <a:ln w="63500">
              <a:solidFill>
                <a:srgbClr val="E8731B">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40" name="TextBox 39">
              <a:extLst>
                <a:ext uri="{FF2B5EF4-FFF2-40B4-BE49-F238E27FC236}">
                  <a16:creationId xmlns:a16="http://schemas.microsoft.com/office/drawing/2014/main" id="{797EB1B1-86E1-412E-BD4D-566FF1146AF0}"/>
                </a:ext>
              </a:extLst>
            </p:cNvPr>
            <p:cNvSpPr txBox="1"/>
            <p:nvPr/>
          </p:nvSpPr>
          <p:spPr>
            <a:xfrm>
              <a:off x="7447970" y="965562"/>
              <a:ext cx="1489461" cy="523220"/>
            </a:xfrm>
            <a:prstGeom prst="rect">
              <a:avLst/>
            </a:prstGeom>
            <a:noFill/>
          </p:spPr>
          <p:txBody>
            <a:bodyPr wrap="square" rtlCol="0">
              <a:spAutoFit/>
            </a:bodyPr>
            <a:lstStyle/>
            <a:p>
              <a:pPr lvl="0" algn="ctr" defTabSz="914400">
                <a:defRPr/>
              </a:pPr>
              <a:r>
                <a:rPr lang="en-NZ" sz="1400" b="1" dirty="0">
                  <a:solidFill>
                    <a:srgbClr val="2A2A3E"/>
                  </a:solidFill>
                </a:rPr>
                <a:t>“Nothing about us without us.”</a:t>
              </a:r>
            </a:p>
          </p:txBody>
        </p:sp>
      </p:grpSp>
      <p:grpSp>
        <p:nvGrpSpPr>
          <p:cNvPr id="54" name="Group 53">
            <a:extLst>
              <a:ext uri="{FF2B5EF4-FFF2-40B4-BE49-F238E27FC236}">
                <a16:creationId xmlns:a16="http://schemas.microsoft.com/office/drawing/2014/main" id="{4908232F-64F4-4D2F-A302-760114983FA2}"/>
              </a:ext>
            </a:extLst>
          </p:cNvPr>
          <p:cNvGrpSpPr/>
          <p:nvPr/>
        </p:nvGrpSpPr>
        <p:grpSpPr>
          <a:xfrm>
            <a:off x="269321" y="772354"/>
            <a:ext cx="1938045" cy="1809891"/>
            <a:chOff x="4825781" y="4877532"/>
            <a:chExt cx="1938045" cy="1809891"/>
          </a:xfrm>
        </p:grpSpPr>
        <p:sp>
          <p:nvSpPr>
            <p:cNvPr id="57" name="Oval 56">
              <a:extLst>
                <a:ext uri="{FF2B5EF4-FFF2-40B4-BE49-F238E27FC236}">
                  <a16:creationId xmlns:a16="http://schemas.microsoft.com/office/drawing/2014/main" id="{60135E39-5825-4020-86D8-5CC427386A99}"/>
                </a:ext>
              </a:extLst>
            </p:cNvPr>
            <p:cNvSpPr/>
            <p:nvPr/>
          </p:nvSpPr>
          <p:spPr>
            <a:xfrm>
              <a:off x="4825781" y="4877532"/>
              <a:ext cx="1938045" cy="1809891"/>
            </a:xfrm>
            <a:prstGeom prst="ellipse">
              <a:avLst/>
            </a:prstGeom>
            <a:solidFill>
              <a:schemeClr val="bg1"/>
            </a:solidFill>
            <a:ln w="63500">
              <a:solidFill>
                <a:srgbClr val="E8731B">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58" name="TextBox 57">
              <a:extLst>
                <a:ext uri="{FF2B5EF4-FFF2-40B4-BE49-F238E27FC236}">
                  <a16:creationId xmlns:a16="http://schemas.microsoft.com/office/drawing/2014/main" id="{7D7529E5-D32A-4F9B-9C10-AC07E2E9146F}"/>
                </a:ext>
              </a:extLst>
            </p:cNvPr>
            <p:cNvSpPr txBox="1"/>
            <p:nvPr/>
          </p:nvSpPr>
          <p:spPr>
            <a:xfrm>
              <a:off x="4999467" y="5305425"/>
              <a:ext cx="1590675" cy="1169551"/>
            </a:xfrm>
            <a:prstGeom prst="rect">
              <a:avLst/>
            </a:prstGeom>
            <a:noFill/>
          </p:spPr>
          <p:txBody>
            <a:bodyPr wrap="square" rtlCol="0">
              <a:spAutoFit/>
            </a:bodyPr>
            <a:lstStyle/>
            <a:p>
              <a:pPr algn="ctr" defTabSz="914400">
                <a:defRPr/>
              </a:pPr>
              <a:r>
                <a:rPr lang="en-NZ" sz="1400" b="1" dirty="0"/>
                <a:t>“</a:t>
              </a:r>
              <a:r>
                <a:rPr lang="en-NZ" sz="1400" b="1" dirty="0">
                  <a:solidFill>
                    <a:srgbClr val="2A2A3E"/>
                  </a:solidFill>
                </a:rPr>
                <a:t>People are not numbers, stories create authentic data.”</a:t>
              </a:r>
            </a:p>
            <a:p>
              <a:pPr lvl="0" algn="ctr" defTabSz="914400">
                <a:defRPr/>
              </a:pPr>
              <a:endParaRPr lang="en-NZ" sz="1400" b="1" dirty="0"/>
            </a:p>
          </p:txBody>
        </p:sp>
      </p:grpSp>
      <p:grpSp>
        <p:nvGrpSpPr>
          <p:cNvPr id="28" name="Group 27">
            <a:extLst>
              <a:ext uri="{FF2B5EF4-FFF2-40B4-BE49-F238E27FC236}">
                <a16:creationId xmlns:a16="http://schemas.microsoft.com/office/drawing/2014/main" id="{B70FA192-E8A4-4C6F-B547-14ADF3480E27}"/>
              </a:ext>
            </a:extLst>
          </p:cNvPr>
          <p:cNvGrpSpPr/>
          <p:nvPr/>
        </p:nvGrpSpPr>
        <p:grpSpPr>
          <a:xfrm>
            <a:off x="7386339" y="4907493"/>
            <a:ext cx="2467884" cy="2366232"/>
            <a:chOff x="6674790" y="3291618"/>
            <a:chExt cx="2467884" cy="2366232"/>
          </a:xfrm>
        </p:grpSpPr>
        <p:sp>
          <p:nvSpPr>
            <p:cNvPr id="30" name="Oval 29">
              <a:extLst>
                <a:ext uri="{FF2B5EF4-FFF2-40B4-BE49-F238E27FC236}">
                  <a16:creationId xmlns:a16="http://schemas.microsoft.com/office/drawing/2014/main" id="{BADFBB3F-919C-42C6-AF31-AE9C1D150A63}"/>
                </a:ext>
              </a:extLst>
            </p:cNvPr>
            <p:cNvSpPr/>
            <p:nvPr/>
          </p:nvSpPr>
          <p:spPr>
            <a:xfrm>
              <a:off x="6674790" y="3291618"/>
              <a:ext cx="2467884" cy="2366232"/>
            </a:xfrm>
            <a:prstGeom prst="ellipse">
              <a:avLst/>
            </a:prstGeom>
            <a:solidFill>
              <a:schemeClr val="bg1"/>
            </a:solidFill>
            <a:ln w="63500">
              <a:solidFill>
                <a:srgbClr val="E8731B">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2000" dirty="0"/>
            </a:p>
          </p:txBody>
        </p:sp>
        <p:sp>
          <p:nvSpPr>
            <p:cNvPr id="31" name="TextBox 30">
              <a:extLst>
                <a:ext uri="{FF2B5EF4-FFF2-40B4-BE49-F238E27FC236}">
                  <a16:creationId xmlns:a16="http://schemas.microsoft.com/office/drawing/2014/main" id="{CA3FFAA9-EE75-4D1C-8CEF-BD35A66516AB}"/>
                </a:ext>
              </a:extLst>
            </p:cNvPr>
            <p:cNvSpPr txBox="1"/>
            <p:nvPr/>
          </p:nvSpPr>
          <p:spPr>
            <a:xfrm>
              <a:off x="6902064" y="3849654"/>
              <a:ext cx="2013336" cy="1600438"/>
            </a:xfrm>
            <a:prstGeom prst="rect">
              <a:avLst/>
            </a:prstGeom>
            <a:noFill/>
          </p:spPr>
          <p:txBody>
            <a:bodyPr wrap="square" rtlCol="0">
              <a:spAutoFit/>
            </a:bodyPr>
            <a:lstStyle/>
            <a:p>
              <a:pPr algn="ctr" defTabSz="914400">
                <a:defRPr/>
              </a:pPr>
              <a:r>
                <a:rPr lang="en-NZ" sz="1400" b="1" dirty="0">
                  <a:solidFill>
                    <a:srgbClr val="2A2A3E"/>
                  </a:solidFill>
                </a:rPr>
                <a:t>“Be crystal clear about the why. Why is this information needed, and how it will be used for service provision.”</a:t>
              </a:r>
            </a:p>
            <a:p>
              <a:pPr lvl="0" algn="ctr" defTabSz="914400">
                <a:defRPr/>
              </a:pPr>
              <a:endParaRPr lang="en-NZ" sz="1400" b="1" dirty="0"/>
            </a:p>
          </p:txBody>
        </p:sp>
      </p:grpSp>
      <p:grpSp>
        <p:nvGrpSpPr>
          <p:cNvPr id="33" name="Group 32">
            <a:extLst>
              <a:ext uri="{FF2B5EF4-FFF2-40B4-BE49-F238E27FC236}">
                <a16:creationId xmlns:a16="http://schemas.microsoft.com/office/drawing/2014/main" id="{6AC57FD1-B377-4876-A577-642897FF5C82}"/>
              </a:ext>
            </a:extLst>
          </p:cNvPr>
          <p:cNvGrpSpPr/>
          <p:nvPr/>
        </p:nvGrpSpPr>
        <p:grpSpPr>
          <a:xfrm>
            <a:off x="443007" y="5573453"/>
            <a:ext cx="1938045" cy="1809891"/>
            <a:chOff x="-962025" y="1206085"/>
            <a:chExt cx="1938045" cy="1809891"/>
          </a:xfrm>
          <a:solidFill>
            <a:schemeClr val="bg1"/>
          </a:solidFill>
        </p:grpSpPr>
        <p:sp>
          <p:nvSpPr>
            <p:cNvPr id="59" name="Oval 58">
              <a:extLst>
                <a:ext uri="{FF2B5EF4-FFF2-40B4-BE49-F238E27FC236}">
                  <a16:creationId xmlns:a16="http://schemas.microsoft.com/office/drawing/2014/main" id="{DABC2DDC-E135-4296-8F68-3F4F53E61836}"/>
                </a:ext>
              </a:extLst>
            </p:cNvPr>
            <p:cNvSpPr/>
            <p:nvPr/>
          </p:nvSpPr>
          <p:spPr>
            <a:xfrm>
              <a:off x="-962025" y="1206085"/>
              <a:ext cx="1938045" cy="1809891"/>
            </a:xfrm>
            <a:prstGeom prst="ellipse">
              <a:avLst/>
            </a:prstGeom>
            <a:grpFill/>
            <a:ln w="63500">
              <a:solidFill>
                <a:srgbClr val="E8731B">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60" name="TextBox 59">
              <a:extLst>
                <a:ext uri="{FF2B5EF4-FFF2-40B4-BE49-F238E27FC236}">
                  <a16:creationId xmlns:a16="http://schemas.microsoft.com/office/drawing/2014/main" id="{32B97D1A-E249-4EC2-BDD3-60170D04739D}"/>
                </a:ext>
              </a:extLst>
            </p:cNvPr>
            <p:cNvSpPr txBox="1"/>
            <p:nvPr/>
          </p:nvSpPr>
          <p:spPr>
            <a:xfrm>
              <a:off x="-762731" y="1588168"/>
              <a:ext cx="1590675" cy="1169551"/>
            </a:xfrm>
            <a:prstGeom prst="rect">
              <a:avLst/>
            </a:prstGeom>
            <a:noFill/>
          </p:spPr>
          <p:txBody>
            <a:bodyPr wrap="square" rtlCol="0">
              <a:spAutoFit/>
            </a:bodyPr>
            <a:lstStyle/>
            <a:p>
              <a:pPr lvl="0" algn="ctr" defTabSz="914400">
                <a:defRPr/>
              </a:pPr>
              <a:r>
                <a:rPr lang="en-NZ" sz="1400" b="1" dirty="0">
                  <a:solidFill>
                    <a:srgbClr val="2A2A3E"/>
                  </a:solidFill>
                </a:rPr>
                <a:t>“Before you democratise data you’ve got to decolonise it.”</a:t>
              </a:r>
            </a:p>
          </p:txBody>
        </p:sp>
      </p:grpSp>
      <p:grpSp>
        <p:nvGrpSpPr>
          <p:cNvPr id="62" name="Group 61">
            <a:extLst>
              <a:ext uri="{FF2B5EF4-FFF2-40B4-BE49-F238E27FC236}">
                <a16:creationId xmlns:a16="http://schemas.microsoft.com/office/drawing/2014/main" id="{56F9C20E-33A0-48A9-BBA4-4A050B660ACD}"/>
              </a:ext>
            </a:extLst>
          </p:cNvPr>
          <p:cNvGrpSpPr/>
          <p:nvPr/>
        </p:nvGrpSpPr>
        <p:grpSpPr>
          <a:xfrm>
            <a:off x="5063704" y="2819725"/>
            <a:ext cx="2074827" cy="1989415"/>
            <a:chOff x="3421098" y="296585"/>
            <a:chExt cx="2074827" cy="1989415"/>
          </a:xfrm>
        </p:grpSpPr>
        <p:sp>
          <p:nvSpPr>
            <p:cNvPr id="64" name="Oval 63">
              <a:extLst>
                <a:ext uri="{FF2B5EF4-FFF2-40B4-BE49-F238E27FC236}">
                  <a16:creationId xmlns:a16="http://schemas.microsoft.com/office/drawing/2014/main" id="{5501A27D-755F-4DAB-B16A-48FA9A231E18}"/>
                </a:ext>
              </a:extLst>
            </p:cNvPr>
            <p:cNvSpPr/>
            <p:nvPr/>
          </p:nvSpPr>
          <p:spPr>
            <a:xfrm>
              <a:off x="3421098" y="296585"/>
              <a:ext cx="2074827" cy="1989415"/>
            </a:xfrm>
            <a:prstGeom prst="ellipse">
              <a:avLst/>
            </a:prstGeom>
            <a:solidFill>
              <a:schemeClr val="bg1"/>
            </a:solidFill>
            <a:ln w="63500">
              <a:solidFill>
                <a:srgbClr val="E8731B">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65" name="TextBox 64">
              <a:extLst>
                <a:ext uri="{FF2B5EF4-FFF2-40B4-BE49-F238E27FC236}">
                  <a16:creationId xmlns:a16="http://schemas.microsoft.com/office/drawing/2014/main" id="{05B25E5A-10A6-4C43-A3D4-57DD25630A63}"/>
                </a:ext>
              </a:extLst>
            </p:cNvPr>
            <p:cNvSpPr txBox="1"/>
            <p:nvPr/>
          </p:nvSpPr>
          <p:spPr>
            <a:xfrm>
              <a:off x="3585130" y="821008"/>
              <a:ext cx="1809459" cy="1169551"/>
            </a:xfrm>
            <a:prstGeom prst="rect">
              <a:avLst/>
            </a:prstGeom>
            <a:noFill/>
          </p:spPr>
          <p:txBody>
            <a:bodyPr wrap="square" rtlCol="0">
              <a:spAutoFit/>
            </a:bodyPr>
            <a:lstStyle/>
            <a:p>
              <a:pPr lvl="0" algn="ctr" defTabSz="914400">
                <a:defRPr/>
              </a:pPr>
              <a:r>
                <a:rPr lang="en-NZ" sz="1400" b="1" dirty="0">
                  <a:solidFill>
                    <a:srgbClr val="2A2A3E"/>
                  </a:solidFill>
                </a:rPr>
                <a:t>“We over collect because we haven’t defined what the purpose is.”</a:t>
              </a:r>
              <a:endParaRPr lang="en-NZ" sz="1400" i="1" dirty="0">
                <a:solidFill>
                  <a:srgbClr val="2A2A3E"/>
                </a:solidFill>
                <a:latin typeface="Calibri" panose="020F0502020204030204"/>
              </a:endParaRPr>
            </a:p>
          </p:txBody>
        </p:sp>
      </p:grpSp>
      <p:grpSp>
        <p:nvGrpSpPr>
          <p:cNvPr id="67" name="Group 66">
            <a:extLst>
              <a:ext uri="{FF2B5EF4-FFF2-40B4-BE49-F238E27FC236}">
                <a16:creationId xmlns:a16="http://schemas.microsoft.com/office/drawing/2014/main" id="{ED6B8574-B8CD-4979-8240-7F86A6903737}"/>
              </a:ext>
            </a:extLst>
          </p:cNvPr>
          <p:cNvGrpSpPr/>
          <p:nvPr/>
        </p:nvGrpSpPr>
        <p:grpSpPr>
          <a:xfrm>
            <a:off x="8152731" y="2599944"/>
            <a:ext cx="1938045" cy="1809891"/>
            <a:chOff x="4652097" y="1760291"/>
            <a:chExt cx="1938045" cy="1809891"/>
          </a:xfrm>
        </p:grpSpPr>
        <p:sp>
          <p:nvSpPr>
            <p:cNvPr id="69" name="Oval 68">
              <a:extLst>
                <a:ext uri="{FF2B5EF4-FFF2-40B4-BE49-F238E27FC236}">
                  <a16:creationId xmlns:a16="http://schemas.microsoft.com/office/drawing/2014/main" id="{31661F97-1001-4995-9986-0B1A9825FC20}"/>
                </a:ext>
              </a:extLst>
            </p:cNvPr>
            <p:cNvSpPr/>
            <p:nvPr/>
          </p:nvSpPr>
          <p:spPr>
            <a:xfrm>
              <a:off x="4652097" y="1760291"/>
              <a:ext cx="1938045" cy="1809891"/>
            </a:xfrm>
            <a:prstGeom prst="ellipse">
              <a:avLst/>
            </a:prstGeom>
            <a:solidFill>
              <a:schemeClr val="bg1"/>
            </a:solidFill>
            <a:ln w="63500">
              <a:solidFill>
                <a:srgbClr val="E8731B">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70" name="TextBox 69">
              <a:extLst>
                <a:ext uri="{FF2B5EF4-FFF2-40B4-BE49-F238E27FC236}">
                  <a16:creationId xmlns:a16="http://schemas.microsoft.com/office/drawing/2014/main" id="{3E62AD62-E3E9-4532-9C84-E17C12B58FF8}"/>
                </a:ext>
              </a:extLst>
            </p:cNvPr>
            <p:cNvSpPr txBox="1"/>
            <p:nvPr/>
          </p:nvSpPr>
          <p:spPr>
            <a:xfrm>
              <a:off x="4799731" y="2284468"/>
              <a:ext cx="1695741" cy="954107"/>
            </a:xfrm>
            <a:prstGeom prst="rect">
              <a:avLst/>
            </a:prstGeom>
            <a:noFill/>
          </p:spPr>
          <p:txBody>
            <a:bodyPr wrap="square" rtlCol="0">
              <a:spAutoFit/>
            </a:bodyPr>
            <a:lstStyle/>
            <a:p>
              <a:pPr lvl="0" algn="ctr" defTabSz="914400">
                <a:defRPr/>
              </a:pPr>
              <a:r>
                <a:rPr lang="en-NZ" sz="1400" b="1" dirty="0">
                  <a:solidFill>
                    <a:srgbClr val="2A2A3E"/>
                  </a:solidFill>
                </a:rPr>
                <a:t>“It has to be about everyone, not just the government”</a:t>
              </a:r>
            </a:p>
          </p:txBody>
        </p:sp>
      </p:grpSp>
      <p:grpSp>
        <p:nvGrpSpPr>
          <p:cNvPr id="72" name="Group 71">
            <a:extLst>
              <a:ext uri="{FF2B5EF4-FFF2-40B4-BE49-F238E27FC236}">
                <a16:creationId xmlns:a16="http://schemas.microsoft.com/office/drawing/2014/main" id="{7EC07E01-A557-4F63-9F24-583365C67BFB}"/>
              </a:ext>
            </a:extLst>
          </p:cNvPr>
          <p:cNvGrpSpPr/>
          <p:nvPr/>
        </p:nvGrpSpPr>
        <p:grpSpPr>
          <a:xfrm>
            <a:off x="8310761" y="369676"/>
            <a:ext cx="1938045" cy="1809891"/>
            <a:chOff x="7244964" y="1767766"/>
            <a:chExt cx="1938045" cy="1809891"/>
          </a:xfrm>
        </p:grpSpPr>
        <p:sp>
          <p:nvSpPr>
            <p:cNvPr id="74" name="Oval 73">
              <a:extLst>
                <a:ext uri="{FF2B5EF4-FFF2-40B4-BE49-F238E27FC236}">
                  <a16:creationId xmlns:a16="http://schemas.microsoft.com/office/drawing/2014/main" id="{506A04BE-4877-4677-90F1-2A91179B1967}"/>
                </a:ext>
              </a:extLst>
            </p:cNvPr>
            <p:cNvSpPr/>
            <p:nvPr/>
          </p:nvSpPr>
          <p:spPr>
            <a:xfrm>
              <a:off x="7244964" y="1767766"/>
              <a:ext cx="1938045" cy="1809891"/>
            </a:xfrm>
            <a:prstGeom prst="ellipse">
              <a:avLst/>
            </a:prstGeom>
            <a:solidFill>
              <a:schemeClr val="bg1"/>
            </a:solidFill>
            <a:ln w="63500">
              <a:solidFill>
                <a:srgbClr val="E8731B">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75" name="TextBox 74">
              <a:extLst>
                <a:ext uri="{FF2B5EF4-FFF2-40B4-BE49-F238E27FC236}">
                  <a16:creationId xmlns:a16="http://schemas.microsoft.com/office/drawing/2014/main" id="{176A5C00-BB38-4794-8A42-053CEB6DA051}"/>
                </a:ext>
              </a:extLst>
            </p:cNvPr>
            <p:cNvSpPr txBox="1"/>
            <p:nvPr/>
          </p:nvSpPr>
          <p:spPr>
            <a:xfrm>
              <a:off x="7434304" y="2269112"/>
              <a:ext cx="1590675" cy="954107"/>
            </a:xfrm>
            <a:prstGeom prst="rect">
              <a:avLst/>
            </a:prstGeom>
            <a:noFill/>
          </p:spPr>
          <p:txBody>
            <a:bodyPr wrap="square" rtlCol="0">
              <a:spAutoFit/>
            </a:bodyPr>
            <a:lstStyle/>
            <a:p>
              <a:pPr algn="ctr" defTabSz="914400">
                <a:defRPr/>
              </a:pPr>
              <a:r>
                <a:rPr lang="en-NZ" sz="1400" b="1" dirty="0">
                  <a:solidFill>
                    <a:srgbClr val="2A2A3E"/>
                  </a:solidFill>
                </a:rPr>
                <a:t>“Honesty of purpose is our tikanga and kawa.”</a:t>
              </a:r>
            </a:p>
            <a:p>
              <a:pPr lvl="0" algn="ctr" defTabSz="914400">
                <a:defRPr/>
              </a:pPr>
              <a:endParaRPr lang="en-NZ" sz="1400" b="1" dirty="0"/>
            </a:p>
          </p:txBody>
        </p:sp>
      </p:grpSp>
      <p:sp>
        <p:nvSpPr>
          <p:cNvPr id="34" name="Oval 33">
            <a:extLst>
              <a:ext uri="{FF2B5EF4-FFF2-40B4-BE49-F238E27FC236}">
                <a16:creationId xmlns:a16="http://schemas.microsoft.com/office/drawing/2014/main" id="{1158CE24-340C-4A41-82F0-821F7F68AE02}"/>
              </a:ext>
            </a:extLst>
          </p:cNvPr>
          <p:cNvSpPr/>
          <p:nvPr/>
        </p:nvSpPr>
        <p:spPr>
          <a:xfrm>
            <a:off x="-9808" y="7017438"/>
            <a:ext cx="530087" cy="523139"/>
          </a:xfrm>
          <a:prstGeom prst="ellipse">
            <a:avLst/>
          </a:prstGeom>
          <a:solidFill>
            <a:srgbClr val="FF7C07"/>
          </a:solidFill>
          <a:ln>
            <a:solidFill>
              <a:srgbClr val="FF7C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2800" dirty="0"/>
              <a:t>9</a:t>
            </a:r>
          </a:p>
        </p:txBody>
      </p:sp>
    </p:spTree>
    <p:extLst>
      <p:ext uri="{BB962C8B-B14F-4D97-AF65-F5344CB8AC3E}">
        <p14:creationId xmlns:p14="http://schemas.microsoft.com/office/powerpoint/2010/main" val="2601569367"/>
      </p:ext>
    </p:extLst>
  </p:cSld>
  <p:clrMapOvr>
    <a:masterClrMapping/>
  </p:clrMapOvr>
  <mc:AlternateContent xmlns:mc="http://schemas.openxmlformats.org/markup-compatibility/2006" xmlns:p14="http://schemas.microsoft.com/office/powerpoint/2010/main">
    <mc:Choice Requires="p14">
      <p:transition spd="slow" p14:dur="1250" advTm="18000">
        <p14:flip dir="r"/>
      </p:transition>
    </mc:Choice>
    <mc:Fallback xmlns="">
      <p:transition spd="slow" advTm="18000">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0.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1.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2.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3.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4.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5.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9.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C3TopicNote xmlns="01be4277-2979-4a68-876d-b92b25fceece">
      <Terms xmlns="http://schemas.microsoft.com/office/infopath/2007/PartnerControls"/>
    </C3TopicNote>
    <TaxKeywordTaxHTField xmlns="32912b76-460a-4724-b42f-6e9d0ecab840">
      <Terms xmlns="http://schemas.microsoft.com/office/infopath/2007/PartnerControls"/>
    </TaxKeywordTaxHTField>
    <DIANotes xmlns="32912b76-460a-4724-b42f-6e9d0ecab840" xsi:nil="true"/>
    <e2058516dff94aab88e02e36598cb8f3 xmlns="32912b76-460a-4724-b42f-6e9d0ecab840">
      <Terms xmlns="http://schemas.microsoft.com/office/infopath/2007/PartnerControls"/>
    </e2058516dff94aab88e02e36598cb8f3>
    <i30eb2e5424543c4abb4965f12832c18 xmlns="32912b76-460a-4724-b42f-6e9d0ecab840">
      <Terms xmlns="http://schemas.microsoft.com/office/infopath/2007/PartnerControls">
        <TermInfo xmlns="http://schemas.microsoft.com/office/infopath/2007/PartnerControls">
          <TermName xmlns="http://schemas.microsoft.com/office/infopath/2007/PartnerControls">UNCLASSIFIED</TermName>
          <TermId xmlns="http://schemas.microsoft.com/office/infopath/2007/PartnerControls">875d92a8-67e2-4a32-9472-8fe99549e1eb</TermId>
        </TermInfo>
      </Terms>
    </i30eb2e5424543c4abb4965f12832c18>
    <IconOverlay xmlns="http://schemas.microsoft.com/sharepoint/v4" xsi:nil="true"/>
    <TaxCatchAll xmlns="32912b76-460a-4724-b42f-6e9d0ecab840">
      <Value>4</Value>
      <Value>3</Value>
      <Value>2765</Value>
    </TaxCatchAll>
    <_dlc_DocId xmlns="32912b76-460a-4724-b42f-6e9d0ecab840">EEJU23W3HNHT-1111130400-891</_dlc_DocId>
    <_dlc_DocIdUrl xmlns="32912b76-460a-4724-b42f-6e9d0ecab840">
      <Url>https://dia.cohesion.net.nz/Sites/AOG/GCPO/_layouts/15/DocIdRedir.aspx?ID=EEJU23W3HNHT-1111130400-891</Url>
      <Description>EEJU23W3HNHT-1111130400-891</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Planning Document" ma:contentTypeID="0x0101005496552013C0BA46BE88192D5C6EB20B0015FC31BDD77A41B1B3FE00733A6FDA21001338B5900EF33840817C722C14E0099F" ma:contentTypeVersion="8" ma:contentTypeDescription="Planning Document" ma:contentTypeScope="" ma:versionID="16c4b3901c64087d7a52abe3a454010f">
  <xsd:schema xmlns:xsd="http://www.w3.org/2001/XMLSchema" xmlns:xs="http://www.w3.org/2001/XMLSchema" xmlns:p="http://schemas.microsoft.com/office/2006/metadata/properties" xmlns:ns3="01be4277-2979-4a68-876d-b92b25fceece" xmlns:ns4="32912b76-460a-4724-b42f-6e9d0ecab840" xmlns:ns5="http://schemas.microsoft.com/sharepoint/v4" targetNamespace="http://schemas.microsoft.com/office/2006/metadata/properties" ma:root="true" ma:fieldsID="a5210ba22d43bf7c91bebd534ed9ea2a" ns3:_="" ns4:_="" ns5:_="">
    <xsd:import namespace="01be4277-2979-4a68-876d-b92b25fceece"/>
    <xsd:import namespace="32912b76-460a-4724-b42f-6e9d0ecab840"/>
    <xsd:import namespace="http://schemas.microsoft.com/sharepoint/v4"/>
    <xsd:element name="properties">
      <xsd:complexType>
        <xsd:sequence>
          <xsd:element name="documentManagement">
            <xsd:complexType>
              <xsd:all>
                <xsd:element ref="ns3:C3TopicNote" minOccurs="0"/>
                <xsd:element ref="ns4:TaxKeywordTaxHTField" minOccurs="0"/>
                <xsd:element ref="ns4:TaxCatchAll" minOccurs="0"/>
                <xsd:element ref="ns4:TaxCatchAllLabel" minOccurs="0"/>
                <xsd:element ref="ns4:i30eb2e5424543c4abb4965f12832c18" minOccurs="0"/>
                <xsd:element ref="ns4:DIANotes" minOccurs="0"/>
                <xsd:element ref="ns4:e2058516dff94aab88e02e36598cb8f3" minOccurs="0"/>
                <xsd:element ref="ns4:_dlc_DocId" minOccurs="0"/>
                <xsd:element ref="ns4:_dlc_DocIdUrl" minOccurs="0"/>
                <xsd:element ref="ns4:_dlc_DocIdPersistId" minOccurs="0"/>
                <xsd:element ref="ns5: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be4277-2979-4a68-876d-b92b25fceece" elementFormDefault="qualified">
    <xsd:import namespace="http://schemas.microsoft.com/office/2006/documentManagement/types"/>
    <xsd:import namespace="http://schemas.microsoft.com/office/infopath/2007/PartnerControls"/>
    <xsd:element name="C3TopicNote" ma:index="9" nillable="true" ma:taxonomy="true" ma:internalName="C3TopicNote" ma:taxonomyFieldName="C3Topic" ma:displayName="Topic" ma:indexed="true" ma:readOnly="false" ma:default="" ma:fieldId="{6a3fe89f-a6dd-4490-a9c1-3ef38d67b8c7}" ma:sspId="caf61cd4-0327-4679-8f8a-6e41773e81e7" ma:termSetId="72c2c278-ea91-4863-9fc6-a5f9c6b62013" ma:anchorId="1c96f9d7-855b-4eb2-ade2-889cbd62f791"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2912b76-460a-4724-b42f-6e9d0ecab840" elementFormDefault="qualified">
    <xsd:import namespace="http://schemas.microsoft.com/office/2006/documentManagement/types"/>
    <xsd:import namespace="http://schemas.microsoft.com/office/infopath/2007/PartnerControls"/>
    <xsd:element name="TaxKeywordTaxHTField" ma:index="11" nillable="true" ma:taxonomy="true" ma:internalName="TaxKeywordTaxHTField" ma:taxonomyFieldName="TaxKeyword" ma:displayName="Enterprise Keywords" ma:fieldId="{23f27201-bee3-471e-b2e7-b64fd8b7ca38}" ma:taxonomyMulti="true" ma:sspId="caf61cd4-0327-4679-8f8a-6e41773e81e7" ma:termSetId="00000000-0000-0000-0000-000000000000" ma:anchorId="00000000-0000-0000-0000-000000000000" ma:open="true" ma:isKeyword="true">
      <xsd:complexType>
        <xsd:sequence>
          <xsd:element ref="pc:Terms" minOccurs="0" maxOccurs="1"/>
        </xsd:sequence>
      </xsd:complexType>
    </xsd:element>
    <xsd:element name="TaxCatchAll" ma:index="12" nillable="true" ma:displayName="Taxonomy Catch All Column" ma:hidden="true" ma:list="{d34886ce-b341-4a4d-8c20-f9090e7cd026}" ma:internalName="TaxCatchAll" ma:showField="CatchAllData" ma:web="32912b76-460a-4724-b42f-6e9d0ecab840">
      <xsd:complexType>
        <xsd:complexContent>
          <xsd:extension base="dms:MultiChoiceLookup">
            <xsd:sequence>
              <xsd:element name="Value" type="dms:Lookup" maxOccurs="unbounded" minOccurs="0" nillable="true"/>
            </xsd:sequence>
          </xsd:extension>
        </xsd:complexContent>
      </xsd:complexType>
    </xsd:element>
    <xsd:element name="TaxCatchAllLabel" ma:index="13" nillable="true" ma:displayName="Taxonomy Catch All Column1" ma:hidden="true" ma:list="{d34886ce-b341-4a4d-8c20-f9090e7cd026}" ma:internalName="TaxCatchAllLabel" ma:readOnly="true" ma:showField="CatchAllDataLabel" ma:web="32912b76-460a-4724-b42f-6e9d0ecab840">
      <xsd:complexType>
        <xsd:complexContent>
          <xsd:extension base="dms:MultiChoiceLookup">
            <xsd:sequence>
              <xsd:element name="Value" type="dms:Lookup" maxOccurs="unbounded" minOccurs="0" nillable="true"/>
            </xsd:sequence>
          </xsd:extension>
        </xsd:complexContent>
      </xsd:complexType>
    </xsd:element>
    <xsd:element name="i30eb2e5424543c4abb4965f12832c18" ma:index="14" ma:taxonomy="true" ma:internalName="i30eb2e5424543c4abb4965f12832c18" ma:taxonomyFieldName="DIASecurityClassification" ma:displayName="Security Classification" ma:default="4;#UNCLASSIFIED|875d92a8-67e2-4a32-9472-8fe99549e1eb" ma:fieldId="{230eb2e5-4245-43c4-abb4-965f12832c18}" ma:sspId="caf61cd4-0327-4679-8f8a-6e41773e81e7" ma:termSetId="6e030844-242a-4d29-a562-8ce1d1b5efae" ma:anchorId="00000000-0000-0000-0000-000000000000" ma:open="false" ma:isKeyword="false">
      <xsd:complexType>
        <xsd:sequence>
          <xsd:element ref="pc:Terms" minOccurs="0" maxOccurs="1"/>
        </xsd:sequence>
      </xsd:complexType>
    </xsd:element>
    <xsd:element name="DIANotes" ma:index="16" nillable="true" ma:displayName="Notes" ma:description="Additional information, can include URL link to another document" ma:internalName="DIANotes">
      <xsd:simpleType>
        <xsd:restriction base="dms:Note">
          <xsd:maxLength value="255"/>
        </xsd:restriction>
      </xsd:simpleType>
    </xsd:element>
    <xsd:element name="e2058516dff94aab88e02e36598cb8f3" ma:index="17" nillable="true" ma:taxonomy="true" ma:internalName="e2058516dff94aab88e02e36598cb8f3" ma:taxonomyFieldName="DIAPlanningDocumentType" ma:displayName="Planning Document Type" ma:fieldId="{e2058516-dff9-4aab-88e0-2e36598cb8f3}" ma:sspId="caf61cd4-0327-4679-8f8a-6e41773e81e7" ma:termSetId="7ded7b10-a949-433c-9668-0b36b5a9b83b" ma:anchorId="00000000-0000-0000-0000-000000000000" ma:open="true" ma:isKeyword="false">
      <xsd:complexType>
        <xsd:sequence>
          <xsd:element ref="pc:Terms" minOccurs="0" maxOccurs="1"/>
        </xsd:sequence>
      </xsd:complexType>
    </xsd:element>
    <xsd:element name="_dlc_DocId" ma:index="19" nillable="true" ma:displayName="Document ID Value" ma:description="The value of the document ID assigned to this item." ma:internalName="_dlc_DocId" ma:readOnly="true">
      <xsd:simpleType>
        <xsd:restriction base="dms:Text"/>
      </xsd:simpleType>
    </xsd:element>
    <xsd:element name="_dlc_DocIdUrl" ma:index="2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1"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22"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F66CB03-C3E2-424C-967B-8503FB2106EA}">
  <ds:schemaRefs>
    <ds:schemaRef ds:uri="http://purl.org/dc/dcmitype/"/>
    <ds:schemaRef ds:uri="http://schemas.microsoft.com/sharepoint/v4"/>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 ds:uri="32912b76-460a-4724-b42f-6e9d0ecab840"/>
    <ds:schemaRef ds:uri="http://purl.org/dc/terms/"/>
    <ds:schemaRef ds:uri="01be4277-2979-4a68-876d-b92b25fceece"/>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69AF160C-EF5B-4359-9F6A-28CE1D80D16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1be4277-2979-4a68-876d-b92b25fceece"/>
    <ds:schemaRef ds:uri="32912b76-460a-4724-b42f-6e9d0ecab840"/>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A55CDF7-D75A-4465-8122-5C6E08B37243}">
  <ds:schemaRefs>
    <ds:schemaRef ds:uri="http://schemas.microsoft.com/sharepoint/events"/>
  </ds:schemaRefs>
</ds:datastoreItem>
</file>

<file path=customXml/itemProps4.xml><?xml version="1.0" encoding="utf-8"?>
<ds:datastoreItem xmlns:ds="http://schemas.openxmlformats.org/officeDocument/2006/customXml" ds:itemID="{165B52BB-C58E-4E5A-B150-F01C2EFBE3B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3743</TotalTime>
  <Words>5016</Words>
  <Application>Microsoft Office PowerPoint</Application>
  <PresentationFormat>Custom</PresentationFormat>
  <Paragraphs>502</Paragraphs>
  <Slides>29</Slides>
  <Notes>20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Arial</vt:lpstr>
      <vt:lpstr>Calibri</vt:lpstr>
      <vt:lpstr>Calibri Light</vt:lpstr>
      <vt:lpstr>Courier New</vt:lpstr>
      <vt:lpstr>Source Sans Pro</vt:lpstr>
      <vt:lpstr>Source Sans Pro Light</vt:lpstr>
      <vt:lpstr>Times New Roman</vt:lpstr>
      <vt:lpstr>Office Theme</vt:lpstr>
      <vt:lpstr>The Data Protection and Use Policy </vt:lpstr>
      <vt:lpstr>In short</vt:lpstr>
      <vt:lpstr>The power of data</vt:lpstr>
      <vt:lpstr>It all starts with ‘why’</vt:lpstr>
      <vt:lpstr>The journey </vt:lpstr>
      <vt:lpstr>The journey</vt:lpstr>
      <vt:lpstr>Engagement: Your voice, your data, your say</vt:lpstr>
      <vt:lpstr>What would you say?</vt:lpstr>
      <vt:lpstr>What people said</vt:lpstr>
      <vt:lpstr>From voices to policy</vt:lpstr>
      <vt:lpstr>The Data Protection and Use Policy </vt:lpstr>
      <vt:lpstr>PowerPoint Presentation</vt:lpstr>
      <vt:lpstr>The 5 Principles</vt:lpstr>
      <vt:lpstr>The 4 Guidelines</vt:lpstr>
      <vt:lpstr>The DPUP Toolkit</vt:lpstr>
      <vt:lpstr>The quiz</vt:lpstr>
      <vt:lpstr>1. Who was DPUP developed for?</vt:lpstr>
      <vt:lpstr>1. Who was DPUP developed for?</vt:lpstr>
      <vt:lpstr>2. What are the DPUP Principles?</vt:lpstr>
      <vt:lpstr>2. What are the DPUP Principles? </vt:lpstr>
      <vt:lpstr>3. Which statement best summarises the Purpose Matters Guideline? </vt:lpstr>
      <vt:lpstr>PowerPoint Presentation</vt:lpstr>
      <vt:lpstr>4. Which statement best summarises the Transparency and Choice Guideline? </vt:lpstr>
      <vt:lpstr>PowerPoint Presentation</vt:lpstr>
      <vt:lpstr>PowerPoint Presentation</vt:lpstr>
      <vt:lpstr>PowerPoint Presentation</vt:lpstr>
      <vt:lpstr>6. Which statement best summarises the Sharing Value Guideline? </vt:lpstr>
      <vt:lpstr>PowerPoint Presentation</vt:lpstr>
      <vt:lpstr>Wrap up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Data Protection and Use Policy</dc:title>
  <dc:creator>Charlie Harris-Miller</dc:creator>
  <cp:keywords/>
  <cp:lastModifiedBy>Penelope Whitson</cp:lastModifiedBy>
  <cp:revision>173</cp:revision>
  <dcterms:created xsi:type="dcterms:W3CDTF">2020-08-20T07:41:01Z</dcterms:created>
  <dcterms:modified xsi:type="dcterms:W3CDTF">2021-11-22T08:22:36Z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hecked by">
    <vt:lpwstr>32123</vt:lpwstr>
  </property>
  <property fmtid="{D5CDD505-2E9C-101B-9397-08002B2CF9AE}" pid="3" name="Objective-Id">
    <vt:lpwstr>A12821710</vt:lpwstr>
  </property>
  <property fmtid="{D5CDD505-2E9C-101B-9397-08002B2CF9AE}" pid="4" name="Objective-Title">
    <vt:lpwstr>041_Introduction to DPUP Workshop_Slide pack - WR Version</vt:lpwstr>
  </property>
  <property fmtid="{D5CDD505-2E9C-101B-9397-08002B2CF9AE}" pid="5" name="Objective-Comment">
    <vt:lpwstr/>
  </property>
  <property fmtid="{D5CDD505-2E9C-101B-9397-08002B2CF9AE}" pid="6" name="Objective-CreationStamp">
    <vt:filetime>2020-10-06T20:38:31Z</vt:filetime>
  </property>
  <property fmtid="{D5CDD505-2E9C-101B-9397-08002B2CF9AE}" pid="7" name="Objective-IsApproved">
    <vt:bool>false</vt:bool>
  </property>
  <property fmtid="{D5CDD505-2E9C-101B-9397-08002B2CF9AE}" pid="8" name="Objective-IsPublished">
    <vt:bool>false</vt:bool>
  </property>
  <property fmtid="{D5CDD505-2E9C-101B-9397-08002B2CF9AE}" pid="9" name="Objective-DatePublished">
    <vt:lpwstr/>
  </property>
  <property fmtid="{D5CDD505-2E9C-101B-9397-08002B2CF9AE}" pid="10" name="Objective-ModificationStamp">
    <vt:filetime>2020-10-06T20:52:18Z</vt:filetime>
  </property>
  <property fmtid="{D5CDD505-2E9C-101B-9397-08002B2CF9AE}" pid="11" name="Objective-Owner">
    <vt:lpwstr>Danny Mollan</vt:lpwstr>
  </property>
  <property fmtid="{D5CDD505-2E9C-101B-9397-08002B2CF9AE}" pid="12" name="Objective-Path">
    <vt:lpwstr>Global Folder:SWA INFORMATION REPOSITORY:Delivery:Programmes:Data Protection and Use Policy (DPUP):1. DPUP Policy Implementation:Workstreams:3. Content and products:Toolkit:4. Final ready to publish:Release 1:</vt:lpwstr>
  </property>
  <property fmtid="{D5CDD505-2E9C-101B-9397-08002B2CF9AE}" pid="13" name="Objective-Parent">
    <vt:lpwstr>Release 1</vt:lpwstr>
  </property>
  <property fmtid="{D5CDD505-2E9C-101B-9397-08002B2CF9AE}" pid="14" name="Objective-State">
    <vt:lpwstr>Being Drafted</vt:lpwstr>
  </property>
  <property fmtid="{D5CDD505-2E9C-101B-9397-08002B2CF9AE}" pid="15" name="Objective-Version">
    <vt:lpwstr>0.3</vt:lpwstr>
  </property>
  <property fmtid="{D5CDD505-2E9C-101B-9397-08002B2CF9AE}" pid="16" name="Objective-VersionNumber">
    <vt:r8>3</vt:r8>
  </property>
  <property fmtid="{D5CDD505-2E9C-101B-9397-08002B2CF9AE}" pid="17" name="Objective-VersionComment">
    <vt:lpwstr/>
  </property>
  <property fmtid="{D5CDD505-2E9C-101B-9397-08002B2CF9AE}" pid="18" name="Objective-FileNumber">
    <vt:lpwstr/>
  </property>
  <property fmtid="{D5CDD505-2E9C-101B-9397-08002B2CF9AE}" pid="19" name="Objective-Classification">
    <vt:lpwstr>[Inherited - In Confidence]</vt:lpwstr>
  </property>
  <property fmtid="{D5CDD505-2E9C-101B-9397-08002B2CF9AE}" pid="20" name="Objective-Caveats">
    <vt:lpwstr/>
  </property>
  <property fmtid="{D5CDD505-2E9C-101B-9397-08002B2CF9AE}" pid="21" name="Objective-Document Status [system]">
    <vt:lpwstr>Work in Progress</vt:lpwstr>
  </property>
  <property fmtid="{D5CDD505-2E9C-101B-9397-08002B2CF9AE}" pid="22" name="Objective-Email is Vaulted? [system]">
    <vt:lpwstr/>
  </property>
  <property fmtid="{D5CDD505-2E9C-101B-9397-08002B2CF9AE}" pid="23" name="ContentTypeId">
    <vt:lpwstr>0x0101005496552013C0BA46BE88192D5C6EB20B0015FC31BDD77A41B1B3FE00733A6FDA21001338B5900EF33840817C722C14E0099F</vt:lpwstr>
  </property>
  <property fmtid="{D5CDD505-2E9C-101B-9397-08002B2CF9AE}" pid="24" name="DIAEmailContentType">
    <vt:lpwstr>3;#Correspondence|dcd6b05f-dc80-4336-b228-09aebf3d212c</vt:lpwstr>
  </property>
  <property fmtid="{D5CDD505-2E9C-101B-9397-08002B2CF9AE}" pid="25" name="af512b3f0b7e4f0ab4dd0734b49f16fa">
    <vt:lpwstr>Correspondence|dcd6b05f-dc80-4336-b228-09aebf3d212c</vt:lpwstr>
  </property>
  <property fmtid="{D5CDD505-2E9C-101B-9397-08002B2CF9AE}" pid="26" name="DIASecurityClassification">
    <vt:lpwstr>4;#UNCLASSIFIED|875d92a8-67e2-4a32-9472-8fe99549e1eb</vt:lpwstr>
  </property>
  <property fmtid="{D5CDD505-2E9C-101B-9397-08002B2CF9AE}" pid="27" name="g132a64adae245189b5b2be2b4f1220f">
    <vt:lpwstr>2021|edce4435-5b8f-48f5-926b-405f4a065c17</vt:lpwstr>
  </property>
  <property fmtid="{D5CDD505-2E9C-101B-9397-08002B2CF9AE}" pid="28" name="DIAYear">
    <vt:lpwstr>2765;#2021|edce4435-5b8f-48f5-926b-405f4a065c17</vt:lpwstr>
  </property>
  <property fmtid="{D5CDD505-2E9C-101B-9397-08002B2CF9AE}" pid="29" name="_dlc_DocIdItemGuid">
    <vt:lpwstr>8642073b-fb8f-4c93-a831-75e567e4ed2b</vt:lpwstr>
  </property>
  <property fmtid="{D5CDD505-2E9C-101B-9397-08002B2CF9AE}" pid="30" name="TaxKeyword">
    <vt:lpwstr/>
  </property>
  <property fmtid="{D5CDD505-2E9C-101B-9397-08002B2CF9AE}" pid="31" name="C3Topic">
    <vt:lpwstr/>
  </property>
  <property fmtid="{D5CDD505-2E9C-101B-9397-08002B2CF9AE}" pid="32" name="DIAPlanningDocumentType">
    <vt:lpwstr/>
  </property>
  <property fmtid="{D5CDD505-2E9C-101B-9397-08002B2CF9AE}" pid="33" name="DIAAdministrationDocumentType">
    <vt:lpwstr/>
  </property>
  <property fmtid="{D5CDD505-2E9C-101B-9397-08002B2CF9AE}" pid="34" name="h288be6dc87141bbb85aea15bb46feec">
    <vt:lpwstr/>
  </property>
  <property fmtid="{D5CDD505-2E9C-101B-9397-08002B2CF9AE}" pid="35" name="DIAReportDocumentType">
    <vt:lpwstr/>
  </property>
  <property fmtid="{D5CDD505-2E9C-101B-9397-08002B2CF9AE}" pid="36" name="DIAMeetingDocumentType">
    <vt:lpwstr/>
  </property>
  <property fmtid="{D5CDD505-2E9C-101B-9397-08002B2CF9AE}" pid="37" name="f2ff4695490c4bf79a895c9f81dcf06d">
    <vt:lpwstr/>
  </property>
  <property fmtid="{D5CDD505-2E9C-101B-9397-08002B2CF9AE}" pid="38" name="c794c62a77ac4a12986871855a87615d">
    <vt:lpwstr/>
  </property>
</Properties>
</file>