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21" r:id="rId7"/>
  </p:sldMasterIdLst>
  <p:notesMasterIdLst>
    <p:notesMasterId r:id="rId10"/>
  </p:notesMasterIdLst>
  <p:handoutMasterIdLst>
    <p:handoutMasterId r:id="rId11"/>
  </p:handoutMasterIdLst>
  <p:sldIdLst>
    <p:sldId id="269" r:id="rId8"/>
    <p:sldId id="272" r:id="rId9"/>
  </p:sldIdLst>
  <p:sldSz cx="12801600" cy="9601200" type="A3"/>
  <p:notesSz cx="6807200" cy="9939338"/>
  <p:defaultTextStyle>
    <a:defPPr>
      <a:defRPr lang="en-US"/>
    </a:defPPr>
    <a:lvl1pPr marL="0" algn="l" defTabSz="1220910" rtl="0" eaLnBrk="1" latinLnBrk="0" hangingPunct="1">
      <a:defRPr sz="2404" kern="1200">
        <a:solidFill>
          <a:schemeClr val="tx1"/>
        </a:solidFill>
        <a:latin typeface="+mn-lt"/>
        <a:ea typeface="+mn-ea"/>
        <a:cs typeface="+mn-cs"/>
      </a:defRPr>
    </a:lvl1pPr>
    <a:lvl2pPr marL="610454" algn="l" defTabSz="1220910" rtl="0" eaLnBrk="1" latinLnBrk="0" hangingPunct="1">
      <a:defRPr sz="2404" kern="1200">
        <a:solidFill>
          <a:schemeClr val="tx1"/>
        </a:solidFill>
        <a:latin typeface="+mn-lt"/>
        <a:ea typeface="+mn-ea"/>
        <a:cs typeface="+mn-cs"/>
      </a:defRPr>
    </a:lvl2pPr>
    <a:lvl3pPr marL="1220910" algn="l" defTabSz="1220910" rtl="0" eaLnBrk="1" latinLnBrk="0" hangingPunct="1">
      <a:defRPr sz="2404" kern="1200">
        <a:solidFill>
          <a:schemeClr val="tx1"/>
        </a:solidFill>
        <a:latin typeface="+mn-lt"/>
        <a:ea typeface="+mn-ea"/>
        <a:cs typeface="+mn-cs"/>
      </a:defRPr>
    </a:lvl3pPr>
    <a:lvl4pPr marL="1831364" algn="l" defTabSz="1220910" rtl="0" eaLnBrk="1" latinLnBrk="0" hangingPunct="1">
      <a:defRPr sz="2404" kern="1200">
        <a:solidFill>
          <a:schemeClr val="tx1"/>
        </a:solidFill>
        <a:latin typeface="+mn-lt"/>
        <a:ea typeface="+mn-ea"/>
        <a:cs typeface="+mn-cs"/>
      </a:defRPr>
    </a:lvl4pPr>
    <a:lvl5pPr marL="2441817" algn="l" defTabSz="1220910" rtl="0" eaLnBrk="1" latinLnBrk="0" hangingPunct="1">
      <a:defRPr sz="2404" kern="1200">
        <a:solidFill>
          <a:schemeClr val="tx1"/>
        </a:solidFill>
        <a:latin typeface="+mn-lt"/>
        <a:ea typeface="+mn-ea"/>
        <a:cs typeface="+mn-cs"/>
      </a:defRPr>
    </a:lvl5pPr>
    <a:lvl6pPr marL="3052274" algn="l" defTabSz="1220910" rtl="0" eaLnBrk="1" latinLnBrk="0" hangingPunct="1">
      <a:defRPr sz="2404" kern="1200">
        <a:solidFill>
          <a:schemeClr val="tx1"/>
        </a:solidFill>
        <a:latin typeface="+mn-lt"/>
        <a:ea typeface="+mn-ea"/>
        <a:cs typeface="+mn-cs"/>
      </a:defRPr>
    </a:lvl6pPr>
    <a:lvl7pPr marL="3662728" algn="l" defTabSz="1220910" rtl="0" eaLnBrk="1" latinLnBrk="0" hangingPunct="1">
      <a:defRPr sz="2404" kern="1200">
        <a:solidFill>
          <a:schemeClr val="tx1"/>
        </a:solidFill>
        <a:latin typeface="+mn-lt"/>
        <a:ea typeface="+mn-ea"/>
        <a:cs typeface="+mn-cs"/>
      </a:defRPr>
    </a:lvl7pPr>
    <a:lvl8pPr marL="4273181" algn="l" defTabSz="1220910" rtl="0" eaLnBrk="1" latinLnBrk="0" hangingPunct="1">
      <a:defRPr sz="2404" kern="1200">
        <a:solidFill>
          <a:schemeClr val="tx1"/>
        </a:solidFill>
        <a:latin typeface="+mn-lt"/>
        <a:ea typeface="+mn-ea"/>
        <a:cs typeface="+mn-cs"/>
      </a:defRPr>
    </a:lvl8pPr>
    <a:lvl9pPr marL="4883637" algn="l" defTabSz="1220910"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CCD8"/>
    <a:srgbClr val="26567F"/>
    <a:srgbClr val="96466E"/>
    <a:srgbClr val="4B919F"/>
    <a:srgbClr val="2C86B4"/>
    <a:srgbClr val="979AA0"/>
    <a:srgbClr val="FCFDFE"/>
    <a:srgbClr val="E0EFF1"/>
    <a:srgbClr val="088D97"/>
    <a:srgbClr val="E873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4" d="100"/>
          <a:sy n="84" d="100"/>
        </p:scale>
        <p:origin x="1856" y="40"/>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0529" cy="497524"/>
          </a:xfrm>
          <a:prstGeom prst="rect">
            <a:avLst/>
          </a:prstGeom>
        </p:spPr>
        <p:txBody>
          <a:bodyPr vert="horz" lIns="91553" tIns="45776" rIns="91553" bIns="45776" rtlCol="0"/>
          <a:lstStyle>
            <a:lvl1pPr algn="l">
              <a:defRPr sz="1200"/>
            </a:lvl1pPr>
          </a:lstStyle>
          <a:p>
            <a:endParaRPr lang="en-NZ"/>
          </a:p>
        </p:txBody>
      </p:sp>
      <p:sp>
        <p:nvSpPr>
          <p:cNvPr id="3" name="Date Placeholder 2"/>
          <p:cNvSpPr>
            <a:spLocks noGrp="1"/>
          </p:cNvSpPr>
          <p:nvPr>
            <p:ph type="dt" sz="quarter" idx="1"/>
          </p:nvPr>
        </p:nvSpPr>
        <p:spPr>
          <a:xfrm>
            <a:off x="3855082" y="1"/>
            <a:ext cx="2950529" cy="497524"/>
          </a:xfrm>
          <a:prstGeom prst="rect">
            <a:avLst/>
          </a:prstGeom>
        </p:spPr>
        <p:txBody>
          <a:bodyPr vert="horz" lIns="91553" tIns="45776" rIns="91553" bIns="45776" rtlCol="0"/>
          <a:lstStyle>
            <a:lvl1pPr algn="r">
              <a:defRPr sz="12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1" y="9440227"/>
            <a:ext cx="2950529" cy="497523"/>
          </a:xfrm>
          <a:prstGeom prst="rect">
            <a:avLst/>
          </a:prstGeom>
        </p:spPr>
        <p:txBody>
          <a:bodyPr vert="horz" lIns="91553" tIns="45776" rIns="91553" bIns="45776" rtlCol="0" anchor="b"/>
          <a:lstStyle>
            <a:lvl1pPr algn="l">
              <a:defRPr sz="1200"/>
            </a:lvl1pPr>
          </a:lstStyle>
          <a:p>
            <a:endParaRPr lang="en-NZ"/>
          </a:p>
        </p:txBody>
      </p:sp>
      <p:sp>
        <p:nvSpPr>
          <p:cNvPr id="5" name="Slide Number Placeholder 4"/>
          <p:cNvSpPr>
            <a:spLocks noGrp="1"/>
          </p:cNvSpPr>
          <p:nvPr>
            <p:ph type="sldNum" sz="quarter" idx="3"/>
          </p:nvPr>
        </p:nvSpPr>
        <p:spPr>
          <a:xfrm>
            <a:off x="3855082" y="9440227"/>
            <a:ext cx="2950529" cy="497523"/>
          </a:xfrm>
          <a:prstGeom prst="rect">
            <a:avLst/>
          </a:prstGeom>
        </p:spPr>
        <p:txBody>
          <a:bodyPr vert="horz" lIns="91553" tIns="45776" rIns="91553" bIns="45776" rtlCol="0" anchor="b"/>
          <a:lstStyle>
            <a:lvl1pPr algn="r">
              <a:defRPr sz="12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9786" cy="498693"/>
          </a:xfrm>
          <a:prstGeom prst="rect">
            <a:avLst/>
          </a:prstGeom>
        </p:spPr>
        <p:txBody>
          <a:bodyPr vert="horz" lIns="91553" tIns="45776" rIns="91553" bIns="45776" rtlCol="0"/>
          <a:lstStyle>
            <a:lvl1pPr algn="l">
              <a:defRPr sz="1200"/>
            </a:lvl1pPr>
          </a:lstStyle>
          <a:p>
            <a:endParaRPr lang="en-NZ"/>
          </a:p>
        </p:txBody>
      </p:sp>
      <p:sp>
        <p:nvSpPr>
          <p:cNvPr id="3" name="Date Placeholder 2"/>
          <p:cNvSpPr>
            <a:spLocks noGrp="1"/>
          </p:cNvSpPr>
          <p:nvPr>
            <p:ph type="dt" idx="1"/>
          </p:nvPr>
        </p:nvSpPr>
        <p:spPr>
          <a:xfrm>
            <a:off x="3855839" y="1"/>
            <a:ext cx="2949786" cy="498693"/>
          </a:xfrm>
          <a:prstGeom prst="rect">
            <a:avLst/>
          </a:prstGeom>
        </p:spPr>
        <p:txBody>
          <a:bodyPr vert="horz" lIns="91553" tIns="45776" rIns="91553" bIns="45776" rtlCol="0"/>
          <a:lstStyle>
            <a:lvl1pPr algn="r">
              <a:defRPr sz="12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553" tIns="45776" rIns="91553" bIns="45776" rtlCol="0" anchor="ctr"/>
          <a:lstStyle/>
          <a:p>
            <a:endParaRPr lang="en-NZ"/>
          </a:p>
        </p:txBody>
      </p:sp>
      <p:sp>
        <p:nvSpPr>
          <p:cNvPr id="5" name="Notes Placeholder 4"/>
          <p:cNvSpPr>
            <a:spLocks noGrp="1"/>
          </p:cNvSpPr>
          <p:nvPr>
            <p:ph type="body" sz="quarter" idx="3"/>
          </p:nvPr>
        </p:nvSpPr>
        <p:spPr>
          <a:xfrm>
            <a:off x="680721" y="4783307"/>
            <a:ext cx="5445760" cy="3913615"/>
          </a:xfrm>
          <a:prstGeom prst="rect">
            <a:avLst/>
          </a:prstGeom>
        </p:spPr>
        <p:txBody>
          <a:bodyPr vert="horz" lIns="91553" tIns="45776" rIns="91553" bIns="457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2" y="9440647"/>
            <a:ext cx="2949786" cy="498692"/>
          </a:xfrm>
          <a:prstGeom prst="rect">
            <a:avLst/>
          </a:prstGeom>
        </p:spPr>
        <p:txBody>
          <a:bodyPr vert="horz" lIns="91553" tIns="45776" rIns="91553" bIns="45776" rtlCol="0" anchor="b"/>
          <a:lstStyle>
            <a:lvl1pPr algn="l">
              <a:defRPr sz="1200"/>
            </a:lvl1pPr>
          </a:lstStyle>
          <a:p>
            <a:endParaRPr lang="en-NZ"/>
          </a:p>
        </p:txBody>
      </p:sp>
      <p:sp>
        <p:nvSpPr>
          <p:cNvPr id="7" name="Slide Number Placeholder 6"/>
          <p:cNvSpPr>
            <a:spLocks noGrp="1"/>
          </p:cNvSpPr>
          <p:nvPr>
            <p:ph type="sldNum" sz="quarter" idx="5"/>
          </p:nvPr>
        </p:nvSpPr>
        <p:spPr>
          <a:xfrm>
            <a:off x="3855839" y="9440647"/>
            <a:ext cx="2949786" cy="498692"/>
          </a:xfrm>
          <a:prstGeom prst="rect">
            <a:avLst/>
          </a:prstGeom>
        </p:spPr>
        <p:txBody>
          <a:bodyPr vert="horz" lIns="91553" tIns="45776" rIns="91553" bIns="45776" rtlCol="0" anchor="b"/>
          <a:lstStyle>
            <a:lvl1pPr algn="r">
              <a:defRPr sz="12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0910" rtl="0" eaLnBrk="1" latinLnBrk="0" hangingPunct="1">
      <a:defRPr sz="1604" kern="1200">
        <a:solidFill>
          <a:schemeClr val="tx1"/>
        </a:solidFill>
        <a:latin typeface="+mn-lt"/>
        <a:ea typeface="+mn-ea"/>
        <a:cs typeface="+mn-cs"/>
      </a:defRPr>
    </a:lvl1pPr>
    <a:lvl2pPr marL="610454" algn="l" defTabSz="1220910" rtl="0" eaLnBrk="1" latinLnBrk="0" hangingPunct="1">
      <a:defRPr sz="1604" kern="1200">
        <a:solidFill>
          <a:schemeClr val="tx1"/>
        </a:solidFill>
        <a:latin typeface="+mn-lt"/>
        <a:ea typeface="+mn-ea"/>
        <a:cs typeface="+mn-cs"/>
      </a:defRPr>
    </a:lvl2pPr>
    <a:lvl3pPr marL="1220910" algn="l" defTabSz="1220910" rtl="0" eaLnBrk="1" latinLnBrk="0" hangingPunct="1">
      <a:defRPr sz="1604" kern="1200">
        <a:solidFill>
          <a:schemeClr val="tx1"/>
        </a:solidFill>
        <a:latin typeface="+mn-lt"/>
        <a:ea typeface="+mn-ea"/>
        <a:cs typeface="+mn-cs"/>
      </a:defRPr>
    </a:lvl3pPr>
    <a:lvl4pPr marL="1831364" algn="l" defTabSz="1220910" rtl="0" eaLnBrk="1" latinLnBrk="0" hangingPunct="1">
      <a:defRPr sz="1604" kern="1200">
        <a:solidFill>
          <a:schemeClr val="tx1"/>
        </a:solidFill>
        <a:latin typeface="+mn-lt"/>
        <a:ea typeface="+mn-ea"/>
        <a:cs typeface="+mn-cs"/>
      </a:defRPr>
    </a:lvl4pPr>
    <a:lvl5pPr marL="2441817" algn="l" defTabSz="1220910" rtl="0" eaLnBrk="1" latinLnBrk="0" hangingPunct="1">
      <a:defRPr sz="1604" kern="1200">
        <a:solidFill>
          <a:schemeClr val="tx1"/>
        </a:solidFill>
        <a:latin typeface="+mn-lt"/>
        <a:ea typeface="+mn-ea"/>
        <a:cs typeface="+mn-cs"/>
      </a:defRPr>
    </a:lvl5pPr>
    <a:lvl6pPr marL="3052274" algn="l" defTabSz="1220910" rtl="0" eaLnBrk="1" latinLnBrk="0" hangingPunct="1">
      <a:defRPr sz="1604" kern="1200">
        <a:solidFill>
          <a:schemeClr val="tx1"/>
        </a:solidFill>
        <a:latin typeface="+mn-lt"/>
        <a:ea typeface="+mn-ea"/>
        <a:cs typeface="+mn-cs"/>
      </a:defRPr>
    </a:lvl6pPr>
    <a:lvl7pPr marL="3662728" algn="l" defTabSz="1220910" rtl="0" eaLnBrk="1" latinLnBrk="0" hangingPunct="1">
      <a:defRPr sz="1604" kern="1200">
        <a:solidFill>
          <a:schemeClr val="tx1"/>
        </a:solidFill>
        <a:latin typeface="+mn-lt"/>
        <a:ea typeface="+mn-ea"/>
        <a:cs typeface="+mn-cs"/>
      </a:defRPr>
    </a:lvl7pPr>
    <a:lvl8pPr marL="4273181" algn="l" defTabSz="1220910" rtl="0" eaLnBrk="1" latinLnBrk="0" hangingPunct="1">
      <a:defRPr sz="1604" kern="1200">
        <a:solidFill>
          <a:schemeClr val="tx1"/>
        </a:solidFill>
        <a:latin typeface="+mn-lt"/>
        <a:ea typeface="+mn-ea"/>
        <a:cs typeface="+mn-cs"/>
      </a:defRPr>
    </a:lvl8pPr>
    <a:lvl9pPr marL="4883637" algn="l" defTabSz="1220910"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7"/>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7" y="511779"/>
            <a:ext cx="2759521"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7"/>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3" y="2393530"/>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3" y="6425036"/>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5"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21"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59" y="511781"/>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7" y="3506898"/>
            <a:ext cx="5415545"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8"/>
            <a:ext cx="5441083"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30" y="1382802"/>
            <a:ext cx="6480103"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30" y="1382802"/>
            <a:ext cx="6480103"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7" y="511779"/>
            <a:ext cx="2759521"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14318153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664301736"/>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257746089"/>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654790480"/>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650407265"/>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714173319"/>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61950738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3" y="2393530"/>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3" y="6425036"/>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103652069"/>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452393604"/>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977088652"/>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886087461"/>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92943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6" y="4321995"/>
            <a:ext cx="9464224" cy="47860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2117" b="0" i="0">
                <a:solidFill>
                  <a:srgbClr val="E8731B"/>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6" y="1488179"/>
            <a:ext cx="9464224" cy="2159118"/>
          </a:xfrm>
          <a:prstGeom prst="rect">
            <a:avLst/>
          </a:prstGeom>
        </p:spPr>
        <p:txBody>
          <a:bodyPr>
            <a:noAutofit/>
          </a:bodyPr>
          <a:lstStyle>
            <a:lvl1pPr marL="0" marR="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sz="5080" b="1" i="0">
                <a:solidFill>
                  <a:schemeClr val="bg1"/>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8"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6" y="5744837"/>
            <a:ext cx="9464224" cy="30275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1016" b="0" i="0">
                <a:solidFill>
                  <a:schemeClr val="bg1"/>
                </a:solidFill>
                <a:latin typeface="Calibri" panose="020F0502020204030204" pitchFamily="34" charset="0"/>
                <a:cs typeface="Calibri" panose="020F050202020403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51" y="670914"/>
            <a:ext cx="5878568"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09" y="670914"/>
            <a:ext cx="5878568"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6" y="670914"/>
            <a:ext cx="3851999"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6" y="670914"/>
            <a:ext cx="3851999"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5"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21" y="2556045"/>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51"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4"/>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6" y="670914"/>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51"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1" y="8548083"/>
            <a:ext cx="11916762" cy="824518"/>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51"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5" y="8548083"/>
            <a:ext cx="11930169" cy="824518"/>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51"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5" y="8548083"/>
            <a:ext cx="11930169" cy="824518"/>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68" y="670910"/>
            <a:ext cx="7882715"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9" y="670914"/>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7" y="4800601"/>
            <a:ext cx="3851999" cy="457199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6" y="4800601"/>
            <a:ext cx="3851999" cy="457199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1" y="228601"/>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51"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0" y="7539135"/>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9" y="7674605"/>
            <a:ext cx="1121663" cy="1584966"/>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5" y="7688425"/>
            <a:ext cx="2367809" cy="578802"/>
          </a:xfrm>
        </p:spPr>
        <p:txBody>
          <a:bodyPr>
            <a:noAutofit/>
          </a:bodyPr>
          <a:lstStyle>
            <a:lvl1pPr>
              <a:lnSpc>
                <a:spcPct val="100000"/>
              </a:lnSpc>
              <a:defRPr sz="4243" b="1">
                <a:solidFill>
                  <a:srgbClr val="26567F"/>
                </a:solidFill>
              </a:defRPr>
            </a:lvl1pPr>
            <a:lvl2pPr marL="350268"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2" y="8416518"/>
            <a:ext cx="2384793" cy="837543"/>
          </a:xfrm>
        </p:spPr>
        <p:txBody>
          <a:bodyPr>
            <a:normAutofit/>
          </a:bodyPr>
          <a:lstStyle>
            <a:lvl1pPr>
              <a:defRPr sz="848" b="0"/>
            </a:lvl1pPr>
            <a:lvl2pPr marL="350268"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5" y="7525316"/>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3" y="7660786"/>
            <a:ext cx="1121663" cy="1584966"/>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898" y="7674606"/>
            <a:ext cx="2367809" cy="578802"/>
          </a:xfrm>
        </p:spPr>
        <p:txBody>
          <a:bodyPr>
            <a:noAutofit/>
          </a:bodyPr>
          <a:lstStyle>
            <a:lvl1pPr>
              <a:lnSpc>
                <a:spcPct val="100000"/>
              </a:lnSpc>
              <a:defRPr sz="4243" b="1">
                <a:solidFill>
                  <a:srgbClr val="088D97"/>
                </a:solidFill>
              </a:defRPr>
            </a:lvl1pPr>
            <a:lvl2pPr marL="350268"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6" y="8402699"/>
            <a:ext cx="2384793"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5"/>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40" y="7674605"/>
            <a:ext cx="1121663" cy="1584966"/>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3" y="7688425"/>
            <a:ext cx="2367809" cy="578802"/>
          </a:xfrm>
        </p:spPr>
        <p:txBody>
          <a:bodyPr>
            <a:noAutofit/>
          </a:bodyPr>
          <a:lstStyle>
            <a:lvl1pPr>
              <a:lnSpc>
                <a:spcPct val="100000"/>
              </a:lnSpc>
              <a:defRPr sz="4243" b="1">
                <a:solidFill>
                  <a:srgbClr val="E8731B"/>
                </a:solidFill>
              </a:defRPr>
            </a:lvl1pPr>
            <a:lvl2pPr marL="350268"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1" y="8416518"/>
            <a:ext cx="2384793"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59" y="511781"/>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7" y="3506898"/>
            <a:ext cx="5415545"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8"/>
            <a:ext cx="5441083"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30" y="1382802"/>
            <a:ext cx="6480103"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58" y="640081"/>
            <a:ext cx="4129201"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30" y="1382802"/>
            <a:ext cx="6480103"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58"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5" y="511781"/>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5" y="2556045"/>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4" y="8898396"/>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8" y="8898396"/>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4" y="8898396"/>
            <a:ext cx="2880494"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5" y="511781"/>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5" y="2556045"/>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4" y="8898396"/>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8" y="8898396"/>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4" y="8898396"/>
            <a:ext cx="2880494"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764DE79-268F-4C1A-8933-263129D2AF90}" type="datetimeFigureOut">
              <a:rPr lang="en-US" dirty="0"/>
              <a:t>11/23/2021</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15476B9-F852-294A-A03D-C78501D21738}"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8520F030-4923-4166-9571-CFE4051C0F77}"/>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Tree>
    <p:extLst>
      <p:ext uri="{BB962C8B-B14F-4D97-AF65-F5344CB8AC3E}">
        <p14:creationId xmlns:p14="http://schemas.microsoft.com/office/powerpoint/2010/main" val="2096735793"/>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4" userDrawn="1">
          <p15:clr>
            <a:srgbClr val="F26B43"/>
          </p15:clr>
        </p15:guide>
        <p15:guide id="2" pos="108"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6" userDrawn="1">
          <p15:clr>
            <a:srgbClr val="F26B43"/>
          </p15:clr>
        </p15:guide>
        <p15:guide id="7" orient="horz" pos="416" userDrawn="1">
          <p15:clr>
            <a:srgbClr val="F26B43"/>
          </p15:clr>
        </p15:guide>
        <p15:guide id="8" orient="horz" pos="370" userDrawn="1">
          <p15:clr>
            <a:srgbClr val="F26B43"/>
          </p15:clr>
        </p15:guide>
        <p15:guide id="9" pos="15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privacy.org.nz/further-resources/aboutme-request-my-info-tool/https:/www.privacy.org.nz/further-resources/aboutme-request-my-info-tool/" TargetMode="External"/><Relationship Id="rId7" Type="http://schemas.openxmlformats.org/officeDocument/2006/relationships/image" Target="../media/image6.jpeg"/><Relationship Id="rId2" Type="http://schemas.openxmlformats.org/officeDocument/2006/relationships/image" Target="../media/image9.png"/><Relationship Id="rId1" Type="http://schemas.openxmlformats.org/officeDocument/2006/relationships/slideLayout" Target="../slideLayouts/slideLayout34.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hyperlink" Target="https://privacy.org.nz/publications/guidance-resources/your-right-to-kno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FD36C6E-F6B0-4B4D-B6F4-67450E343EE1}"/>
              </a:ext>
            </a:extLst>
          </p:cNvPr>
          <p:cNvSpPr txBox="1"/>
          <p:nvPr/>
        </p:nvSpPr>
        <p:spPr>
          <a:xfrm>
            <a:off x="3903" y="977707"/>
            <a:ext cx="6497510" cy="1569660"/>
          </a:xfrm>
          <a:prstGeom prst="rect">
            <a:avLst/>
          </a:prstGeom>
          <a:noFill/>
        </p:spPr>
        <p:txBody>
          <a:bodyPr wrap="square" rtlCol="0">
            <a:spAutoFit/>
          </a:bodyPr>
          <a:lstStyle/>
          <a:p>
            <a:pPr>
              <a:spcBef>
                <a:spcPts val="300"/>
              </a:spcBef>
              <a:spcAft>
                <a:spcPts val="3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Everyone has a legal right to access and ask for corrections to their personal information (information that does or could identify them). Having that right is one thing — understanding it, knowing how to use it and being supported to do so is another. In addition, agencies can refuse these requests in certain situations.</a:t>
            </a:r>
          </a:p>
          <a:p>
            <a:pPr>
              <a:spcBef>
                <a:spcPts val="300"/>
              </a:spcBef>
              <a:spcAft>
                <a:spcPts val="3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The relationship between service users and the agencies that hold data or information about them is a unique one. The information can be very emotional, sensitive or detailed and using it can have significant consequences (positive and negative).</a:t>
            </a:r>
          </a:p>
        </p:txBody>
      </p:sp>
      <p:cxnSp>
        <p:nvCxnSpPr>
          <p:cNvPr id="68" name="Straight Connector 67">
            <a:extLst>
              <a:ext uri="{FF2B5EF4-FFF2-40B4-BE49-F238E27FC236}">
                <a16:creationId xmlns:a16="http://schemas.microsoft.com/office/drawing/2014/main" id="{5949771A-6A63-4732-91C1-5F5BB3054994}"/>
              </a:ext>
            </a:extLst>
          </p:cNvPr>
          <p:cNvCxnSpPr>
            <a:cxnSpLocks/>
          </p:cNvCxnSpPr>
          <p:nvPr/>
        </p:nvCxnSpPr>
        <p:spPr>
          <a:xfrm flipV="1">
            <a:off x="-37771" y="2636614"/>
            <a:ext cx="12839371" cy="1"/>
          </a:xfrm>
          <a:prstGeom prst="line">
            <a:avLst/>
          </a:prstGeom>
          <a:ln w="25400">
            <a:solidFill>
              <a:srgbClr val="26567F">
                <a:alpha val="30000"/>
              </a:srgb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716830A-A06B-4A7B-BB3E-046B7489F19F}"/>
              </a:ext>
            </a:extLst>
          </p:cNvPr>
          <p:cNvCxnSpPr>
            <a:cxnSpLocks/>
          </p:cNvCxnSpPr>
          <p:nvPr/>
        </p:nvCxnSpPr>
        <p:spPr>
          <a:xfrm flipV="1">
            <a:off x="6429034" y="2636614"/>
            <a:ext cx="18915" cy="6964588"/>
          </a:xfrm>
          <a:prstGeom prst="line">
            <a:avLst/>
          </a:prstGeom>
          <a:ln w="25400">
            <a:solidFill>
              <a:srgbClr val="26567F">
                <a:alpha val="30000"/>
              </a:srgbClr>
            </a:solidFill>
          </a:ln>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7332633D-037B-405E-99D6-35BB97D720DD}"/>
              </a:ext>
            </a:extLst>
          </p:cNvPr>
          <p:cNvSpPr txBox="1"/>
          <p:nvPr/>
        </p:nvSpPr>
        <p:spPr>
          <a:xfrm>
            <a:off x="6472247" y="3000747"/>
            <a:ext cx="6375422" cy="1622495"/>
          </a:xfrm>
          <a:prstGeom prst="rect">
            <a:avLst/>
          </a:prstGeom>
          <a:noFill/>
        </p:spPr>
        <p:txBody>
          <a:bodyPr wrap="square" rtlCol="0">
            <a:spAutoFit/>
          </a:bodyPr>
          <a:lstStyle/>
          <a:p>
            <a:pPr marL="0" lvl="4" defTabSz="700533">
              <a:lnSpc>
                <a:spcPct val="90000"/>
              </a:lnSpc>
              <a:spcBef>
                <a:spcPts val="677"/>
              </a:spcBef>
              <a:buClr>
                <a:srgbClr val="26567F"/>
              </a:buClr>
            </a:pPr>
            <a:r>
              <a:rPr lang="en-NZ" sz="1300" dirty="0">
                <a:latin typeface="Source Sans Pro" panose="020B0503030403020204" pitchFamily="34" charset="0"/>
                <a:ea typeface="Source Sans Pro" panose="020B0503030403020204" pitchFamily="34" charset="0"/>
                <a:cs typeface="Calibri" panose="020F0502020204030204" pitchFamily="34" charset="0"/>
              </a:rPr>
              <a:t>If an agency is transparent and doing what it should under the Privacy Act 2020, it will let service users know they can access their personal information and ask for corrections to be made (see the </a:t>
            </a:r>
            <a:r>
              <a:rPr lang="en-NZ" sz="1300" b="1" dirty="0">
                <a:solidFill>
                  <a:srgbClr val="26567F"/>
                </a:solidFill>
                <a:latin typeface="Source Sans Pro" panose="020B0503030403020204" pitchFamily="34" charset="0"/>
                <a:ea typeface="Source Sans Pro" panose="020B0503030403020204" pitchFamily="34" charset="0"/>
              </a:rPr>
              <a:t>Transparency and Choice </a:t>
            </a:r>
            <a:r>
              <a:rPr lang="en-NZ" sz="1300" b="1" dirty="0">
                <a:solidFill>
                  <a:srgbClr val="26567F"/>
                </a:solidFill>
                <a:latin typeface="Source Sans Pro" panose="020B0503030403020204" pitchFamily="34" charset="0"/>
              </a:rPr>
              <a:t>Guideline</a:t>
            </a:r>
            <a:r>
              <a:rPr lang="en-NZ" sz="1300" dirty="0">
                <a:latin typeface="Source Sans Pro" panose="020B0503030403020204" pitchFamily="34" charset="0"/>
                <a:ea typeface="Source Sans Pro" panose="020B0503030403020204" pitchFamily="34" charset="0"/>
                <a:cs typeface="Calibri" panose="020F0502020204030204" pitchFamily="34" charset="0"/>
              </a:rPr>
              <a:t>). </a:t>
            </a:r>
          </a:p>
          <a:p>
            <a:pPr marL="0" lvl="4" defTabSz="700533">
              <a:lnSpc>
                <a:spcPct val="90000"/>
              </a:lnSpc>
              <a:spcBef>
                <a:spcPts val="677"/>
              </a:spcBef>
              <a:buClr>
                <a:srgbClr val="26567F"/>
              </a:buClr>
            </a:pPr>
            <a:r>
              <a:rPr lang="en-NZ" sz="1300" dirty="0">
                <a:latin typeface="Source Sans Pro" panose="020B0503030403020204" pitchFamily="34" charset="0"/>
                <a:ea typeface="Source Sans Pro" panose="020B0503030403020204" pitchFamily="34" charset="0"/>
                <a:cs typeface="Calibri" panose="020F0502020204030204" pitchFamily="34" charset="0"/>
              </a:rPr>
              <a:t>As well as being transparent with service users about this, an agency’s systems, processes and policies are important. How these look depend on what an agency does, the kind of personal data or information they hold, their resources and capabilities. Aim to make them easy for service users and staff to understand and use. </a:t>
            </a:r>
          </a:p>
        </p:txBody>
      </p:sp>
      <p:sp>
        <p:nvSpPr>
          <p:cNvPr id="162" name="TextBox 161">
            <a:extLst>
              <a:ext uri="{FF2B5EF4-FFF2-40B4-BE49-F238E27FC236}">
                <a16:creationId xmlns:a16="http://schemas.microsoft.com/office/drawing/2014/main" id="{E81679D2-63C9-4816-86FF-6D65EBFADA36}"/>
              </a:ext>
            </a:extLst>
          </p:cNvPr>
          <p:cNvSpPr txBox="1"/>
          <p:nvPr/>
        </p:nvSpPr>
        <p:spPr>
          <a:xfrm>
            <a:off x="6447949" y="2648976"/>
            <a:ext cx="6353651" cy="307777"/>
          </a:xfrm>
          <a:prstGeom prst="rect">
            <a:avLst/>
          </a:prstGeom>
          <a:noFill/>
        </p:spPr>
        <p:txBody>
          <a:bodyPr wrap="square" rtlCol="0">
            <a:spAutoFit/>
          </a:bodyPr>
          <a:lstStyle/>
          <a:p>
            <a:pPr algn="ctr"/>
            <a:r>
              <a:rPr lang="en-NZ" sz="1400" b="1" dirty="0">
                <a:solidFill>
                  <a:srgbClr val="26567F"/>
                </a:solidFill>
                <a:latin typeface="Source Sans Pro" panose="020B0503030403020204" pitchFamily="34" charset="0"/>
                <a:ea typeface="Source Sans Pro" panose="020B0503030403020204" pitchFamily="34" charset="0"/>
              </a:rPr>
              <a:t>Have processes and systems that support easy access and correction</a:t>
            </a:r>
          </a:p>
        </p:txBody>
      </p:sp>
      <p:sp>
        <p:nvSpPr>
          <p:cNvPr id="21" name="TextBox 20">
            <a:extLst>
              <a:ext uri="{FF2B5EF4-FFF2-40B4-BE49-F238E27FC236}">
                <a16:creationId xmlns:a16="http://schemas.microsoft.com/office/drawing/2014/main" id="{B076E63E-136B-4118-ABD7-E3E8E2F760E9}"/>
              </a:ext>
            </a:extLst>
          </p:cNvPr>
          <p:cNvSpPr txBox="1"/>
          <p:nvPr/>
        </p:nvSpPr>
        <p:spPr>
          <a:xfrm>
            <a:off x="213191" y="2676206"/>
            <a:ext cx="6143331" cy="307777"/>
          </a:xfrm>
          <a:prstGeom prst="rect">
            <a:avLst/>
          </a:prstGeom>
          <a:noFill/>
        </p:spPr>
        <p:txBody>
          <a:bodyPr wrap="square" rtlCol="0">
            <a:spAutoFit/>
          </a:bodyPr>
          <a:lstStyle/>
          <a:p>
            <a:pPr algn="ctr"/>
            <a:r>
              <a:rPr lang="en-NZ" sz="1400" b="1" dirty="0">
                <a:solidFill>
                  <a:srgbClr val="26567F"/>
                </a:solidFill>
                <a:latin typeface="Source Sans Pro" panose="020B0503030403020204" pitchFamily="34" charset="0"/>
                <a:ea typeface="Source Sans Pro" panose="020B0503030403020204" pitchFamily="34" charset="0"/>
              </a:rPr>
              <a:t>Being proactive about access and corrections has many benefits</a:t>
            </a:r>
          </a:p>
        </p:txBody>
      </p:sp>
      <p:sp>
        <p:nvSpPr>
          <p:cNvPr id="3" name="Rectangle 2">
            <a:extLst>
              <a:ext uri="{FF2B5EF4-FFF2-40B4-BE49-F238E27FC236}">
                <a16:creationId xmlns:a16="http://schemas.microsoft.com/office/drawing/2014/main" id="{943F491B-9EC8-4517-9CEA-DCD8B490D6BA}"/>
              </a:ext>
            </a:extLst>
          </p:cNvPr>
          <p:cNvSpPr/>
          <p:nvPr/>
        </p:nvSpPr>
        <p:spPr>
          <a:xfrm>
            <a:off x="-80303" y="4814385"/>
            <a:ext cx="2247536" cy="3780522"/>
          </a:xfrm>
          <a:prstGeom prst="rect">
            <a:avLst/>
          </a:prstGeom>
        </p:spPr>
        <p:txBody>
          <a:bodyPr wrap="square">
            <a:spAutoFit/>
          </a:bodyPr>
          <a:lstStyle/>
          <a:p>
            <a:pPr marL="145167" lvl="4" indent="-145167">
              <a:spcBef>
                <a:spcPts val="677"/>
              </a:spcBef>
              <a:buClr>
                <a:schemeClr val="tx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cs typeface="Calibri" panose="020F0502020204030204" pitchFamily="34" charset="0"/>
              </a:rPr>
              <a:t>People can feel </a:t>
            </a:r>
            <a:r>
              <a:rPr lang="en-NZ" sz="1200" dirty="0">
                <a:latin typeface="Source Sans Pro" panose="020B0503030403020204" pitchFamily="34" charset="0"/>
              </a:rPr>
              <a:t>disempowered, anxious or unsafe if they think an agency has more information about them than it actually does. </a:t>
            </a:r>
          </a:p>
          <a:p>
            <a:pPr marL="145167" lvl="4" indent="-145167">
              <a:spcBef>
                <a:spcPts val="677"/>
              </a:spcBef>
              <a:buClr>
                <a:schemeClr val="tx2"/>
              </a:buClr>
              <a:buFont typeface="Arial" panose="020B0604020202020204" pitchFamily="34" charset="0"/>
              <a:buChar char="•"/>
            </a:pPr>
            <a:r>
              <a:rPr lang="en-NZ" sz="1200" dirty="0">
                <a:latin typeface="Source Sans Pro" panose="020B0503030403020204" pitchFamily="34" charset="0"/>
              </a:rPr>
              <a:t>Having access to their data and information can give service users control when they interact with agencies. </a:t>
            </a:r>
          </a:p>
          <a:p>
            <a:pPr marL="145167" lvl="4" indent="-145167">
              <a:spcBef>
                <a:spcPts val="677"/>
              </a:spcBef>
              <a:buClr>
                <a:schemeClr val="tx2"/>
              </a:buClr>
              <a:buFont typeface="Arial" panose="020B0604020202020204" pitchFamily="34" charset="0"/>
              <a:buChar char="•"/>
            </a:pPr>
            <a:r>
              <a:rPr lang="en-NZ" sz="1200" dirty="0">
                <a:latin typeface="Source Sans Pro" panose="020B0503030403020204" pitchFamily="34" charset="0"/>
              </a:rPr>
              <a:t>If service users do not agree with something in their records, then explaining to them why it’s recorded the </a:t>
            </a:r>
            <a:r>
              <a:rPr lang="en-NZ" sz="1200" dirty="0">
                <a:latin typeface="Source Sans Pro" panose="020B0503030403020204" pitchFamily="34" charset="0"/>
                <a:ea typeface="Source Sans Pro" panose="020B0503030403020204" pitchFamily="34" charset="0"/>
                <a:cs typeface="Calibri" panose="020F0502020204030204" pitchFamily="34" charset="0"/>
              </a:rPr>
              <a:t>way it is, and hearing and understanding their point of view, is something they have a right to, both legally and ethically. </a:t>
            </a:r>
            <a:endParaRPr lang="en-NZ" sz="1200" b="1"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id="{C5432FC2-A298-4F3E-8F26-3D53C4E76F0D}"/>
              </a:ext>
            </a:extLst>
          </p:cNvPr>
          <p:cNvSpPr/>
          <p:nvPr/>
        </p:nvSpPr>
        <p:spPr>
          <a:xfrm>
            <a:off x="4246657" y="4814385"/>
            <a:ext cx="2160000" cy="3690754"/>
          </a:xfrm>
          <a:prstGeom prst="rect">
            <a:avLst/>
          </a:prstGeom>
        </p:spPr>
        <p:txBody>
          <a:bodyPr wrap="square">
            <a:spAutoFit/>
          </a:bodyPr>
          <a:lstStyle/>
          <a:p>
            <a:pPr marL="145167" lvl="4" indent="-145167">
              <a:spcBef>
                <a:spcPts val="677"/>
              </a:spcBef>
              <a:buClr>
                <a:schemeClr val="tx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The Privacy Act 2020 requires agencies to make sure the data or information about people they hold is relevant, accurate for the purpose it was collected for or is being used for, up to date and complete.</a:t>
            </a:r>
          </a:p>
          <a:p>
            <a:pPr marL="145167" lvl="4" indent="-145167">
              <a:spcBef>
                <a:spcPts val="677"/>
              </a:spcBef>
              <a:buClr>
                <a:schemeClr val="tx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Accurate information is also key for anything from assessments for services to good data analysis. A way to check that information is accurate is make it easy for service users to access their records and check their details. </a:t>
            </a:r>
          </a:p>
        </p:txBody>
      </p:sp>
      <p:sp>
        <p:nvSpPr>
          <p:cNvPr id="69" name="Rectangle 68">
            <a:extLst>
              <a:ext uri="{FF2B5EF4-FFF2-40B4-BE49-F238E27FC236}">
                <a16:creationId xmlns:a16="http://schemas.microsoft.com/office/drawing/2014/main" id="{60D7D008-9834-4131-A5D5-14EDEA68AD28}"/>
              </a:ext>
            </a:extLst>
          </p:cNvPr>
          <p:cNvSpPr/>
          <p:nvPr/>
        </p:nvSpPr>
        <p:spPr>
          <a:xfrm>
            <a:off x="2067227" y="4814385"/>
            <a:ext cx="2160000" cy="4149854"/>
          </a:xfrm>
          <a:prstGeom prst="rect">
            <a:avLst/>
          </a:prstGeom>
        </p:spPr>
        <p:txBody>
          <a:bodyPr wrap="square">
            <a:spAutoFit/>
          </a:bodyPr>
          <a:lstStyle/>
          <a:p>
            <a:pPr marL="145167" lvl="4" indent="-145167">
              <a:spcBef>
                <a:spcPts val="677"/>
              </a:spcBef>
              <a:buClr>
                <a:schemeClr val="tx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The Privacy Act 2020 says people have the right to access their personal information and ask for corrections to it (except in specific situations), so being proactive about this helps agencies uphold their legal obligations. </a:t>
            </a:r>
          </a:p>
          <a:p>
            <a:pPr marL="145167" lvl="4" indent="-145167">
              <a:spcBef>
                <a:spcPts val="677"/>
              </a:spcBef>
              <a:buClr>
                <a:schemeClr val="tx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A proactive approach to access and correction aligns with people-centred ethics and empowerment. </a:t>
            </a:r>
          </a:p>
          <a:p>
            <a:pPr marL="145167" lvl="4" indent="-145167">
              <a:spcBef>
                <a:spcPts val="677"/>
              </a:spcBef>
              <a:buClr>
                <a:schemeClr val="tx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There may be other legal requirements in terms of records and information management — having clear processes centred on the service user can help to meet those requirements. </a:t>
            </a:r>
          </a:p>
        </p:txBody>
      </p:sp>
      <p:grpSp>
        <p:nvGrpSpPr>
          <p:cNvPr id="22" name="Group 21">
            <a:extLst>
              <a:ext uri="{FF2B5EF4-FFF2-40B4-BE49-F238E27FC236}">
                <a16:creationId xmlns:a16="http://schemas.microsoft.com/office/drawing/2014/main" id="{F53C04AF-03E1-49BE-B9E1-6057CBF32698}"/>
              </a:ext>
            </a:extLst>
          </p:cNvPr>
          <p:cNvGrpSpPr/>
          <p:nvPr/>
        </p:nvGrpSpPr>
        <p:grpSpPr>
          <a:xfrm>
            <a:off x="4478039" y="3328417"/>
            <a:ext cx="1362648" cy="1291048"/>
            <a:chOff x="3911083" y="2910213"/>
            <a:chExt cx="1130472" cy="1066846"/>
          </a:xfrm>
        </p:grpSpPr>
        <p:sp>
          <p:nvSpPr>
            <p:cNvPr id="58" name="TextBox 57">
              <a:extLst>
                <a:ext uri="{FF2B5EF4-FFF2-40B4-BE49-F238E27FC236}">
                  <a16:creationId xmlns:a16="http://schemas.microsoft.com/office/drawing/2014/main" id="{F988C2B1-D985-4003-9938-2023252A1FFE}"/>
                </a:ext>
              </a:extLst>
            </p:cNvPr>
            <p:cNvSpPr txBox="1"/>
            <p:nvPr/>
          </p:nvSpPr>
          <p:spPr>
            <a:xfrm>
              <a:off x="3911083" y="3241341"/>
              <a:ext cx="1130472" cy="457048"/>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Accurate information</a:t>
              </a:r>
            </a:p>
          </p:txBody>
        </p:sp>
        <p:sp>
          <p:nvSpPr>
            <p:cNvPr id="65" name="Oval 64">
              <a:extLst>
                <a:ext uri="{FF2B5EF4-FFF2-40B4-BE49-F238E27FC236}">
                  <a16:creationId xmlns:a16="http://schemas.microsoft.com/office/drawing/2014/main" id="{E1FB658A-1307-4447-84D3-878710917A08}"/>
                </a:ext>
              </a:extLst>
            </p:cNvPr>
            <p:cNvSpPr>
              <a:spLocks/>
            </p:cNvSpPr>
            <p:nvPr/>
          </p:nvSpPr>
          <p:spPr>
            <a:xfrm rot="5400000">
              <a:off x="3935822" y="2910213"/>
              <a:ext cx="1066846" cy="1066846"/>
            </a:xfrm>
            <a:prstGeom prst="ellipse">
              <a:avLst/>
            </a:prstGeom>
            <a:noFill/>
            <a:ln w="38100">
              <a:solidFill>
                <a:srgbClr val="26567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grpSp>
      <p:grpSp>
        <p:nvGrpSpPr>
          <p:cNvPr id="24" name="Group 23">
            <a:extLst>
              <a:ext uri="{FF2B5EF4-FFF2-40B4-BE49-F238E27FC236}">
                <a16:creationId xmlns:a16="http://schemas.microsoft.com/office/drawing/2014/main" id="{E3137BF9-39EE-4E5F-8009-FB919913A0D2}"/>
              </a:ext>
            </a:extLst>
          </p:cNvPr>
          <p:cNvGrpSpPr/>
          <p:nvPr/>
        </p:nvGrpSpPr>
        <p:grpSpPr>
          <a:xfrm>
            <a:off x="211598" y="3328417"/>
            <a:ext cx="1297162" cy="1291047"/>
            <a:chOff x="199574" y="2910212"/>
            <a:chExt cx="1066846" cy="1066846"/>
          </a:xfrm>
        </p:grpSpPr>
        <p:sp>
          <p:nvSpPr>
            <p:cNvPr id="60" name="TextBox 59">
              <a:extLst>
                <a:ext uri="{FF2B5EF4-FFF2-40B4-BE49-F238E27FC236}">
                  <a16:creationId xmlns:a16="http://schemas.microsoft.com/office/drawing/2014/main" id="{E86511BA-8122-44E4-81A1-2E3FD2DDFE0C}"/>
                </a:ext>
              </a:extLst>
            </p:cNvPr>
            <p:cNvSpPr txBox="1"/>
            <p:nvPr/>
          </p:nvSpPr>
          <p:spPr>
            <a:xfrm>
              <a:off x="224996" y="3314673"/>
              <a:ext cx="1010356" cy="381493"/>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Enhances mana </a:t>
              </a:r>
            </a:p>
          </p:txBody>
        </p:sp>
        <p:sp>
          <p:nvSpPr>
            <p:cNvPr id="67" name="Oval 66">
              <a:extLst>
                <a:ext uri="{FF2B5EF4-FFF2-40B4-BE49-F238E27FC236}">
                  <a16:creationId xmlns:a16="http://schemas.microsoft.com/office/drawing/2014/main" id="{05DFC306-2144-4816-837E-D81E83C32A12}"/>
                </a:ext>
              </a:extLst>
            </p:cNvPr>
            <p:cNvSpPr>
              <a:spLocks/>
            </p:cNvSpPr>
            <p:nvPr/>
          </p:nvSpPr>
          <p:spPr>
            <a:xfrm rot="5400000">
              <a:off x="199574" y="2910212"/>
              <a:ext cx="1066846" cy="1066846"/>
            </a:xfrm>
            <a:prstGeom prst="ellipse">
              <a:avLst/>
            </a:prstGeom>
            <a:noFill/>
            <a:ln w="38100">
              <a:solidFill>
                <a:srgbClr val="26567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grpSp>
      <p:grpSp>
        <p:nvGrpSpPr>
          <p:cNvPr id="23" name="Group 22">
            <a:extLst>
              <a:ext uri="{FF2B5EF4-FFF2-40B4-BE49-F238E27FC236}">
                <a16:creationId xmlns:a16="http://schemas.microsoft.com/office/drawing/2014/main" id="{EBCD956F-C40B-46E7-8EDF-E5D7B9D9A736}"/>
              </a:ext>
            </a:extLst>
          </p:cNvPr>
          <p:cNvGrpSpPr/>
          <p:nvPr/>
        </p:nvGrpSpPr>
        <p:grpSpPr>
          <a:xfrm>
            <a:off x="2303738" y="3328417"/>
            <a:ext cx="1301177" cy="1291047"/>
            <a:chOff x="2762419" y="2862250"/>
            <a:chExt cx="1066846" cy="1066846"/>
          </a:xfrm>
        </p:grpSpPr>
        <p:sp>
          <p:nvSpPr>
            <p:cNvPr id="59" name="TextBox 58">
              <a:extLst>
                <a:ext uri="{FF2B5EF4-FFF2-40B4-BE49-F238E27FC236}">
                  <a16:creationId xmlns:a16="http://schemas.microsoft.com/office/drawing/2014/main" id="{86F104FC-563F-4B93-8A70-4B65F85BF123}"/>
                </a:ext>
              </a:extLst>
            </p:cNvPr>
            <p:cNvSpPr txBox="1"/>
            <p:nvPr/>
          </p:nvSpPr>
          <p:spPr>
            <a:xfrm>
              <a:off x="2828392" y="3266712"/>
              <a:ext cx="957177" cy="381493"/>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Ethical and legal</a:t>
              </a:r>
            </a:p>
          </p:txBody>
        </p:sp>
        <p:sp>
          <p:nvSpPr>
            <p:cNvPr id="66" name="Oval 65">
              <a:extLst>
                <a:ext uri="{FF2B5EF4-FFF2-40B4-BE49-F238E27FC236}">
                  <a16:creationId xmlns:a16="http://schemas.microsoft.com/office/drawing/2014/main" id="{88A2F0C1-73E8-4BC7-8998-96C9FAF709AE}"/>
                </a:ext>
              </a:extLst>
            </p:cNvPr>
            <p:cNvSpPr>
              <a:spLocks/>
            </p:cNvSpPr>
            <p:nvPr/>
          </p:nvSpPr>
          <p:spPr>
            <a:xfrm rot="5400000">
              <a:off x="2762419" y="2862250"/>
              <a:ext cx="1066846" cy="1066846"/>
            </a:xfrm>
            <a:prstGeom prst="ellipse">
              <a:avLst/>
            </a:prstGeom>
            <a:noFill/>
            <a:ln w="38100">
              <a:solidFill>
                <a:srgbClr val="26567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dirty="0"/>
            </a:p>
          </p:txBody>
        </p:sp>
      </p:grpSp>
      <p:sp>
        <p:nvSpPr>
          <p:cNvPr id="79" name="TextBox 78">
            <a:extLst>
              <a:ext uri="{FF2B5EF4-FFF2-40B4-BE49-F238E27FC236}">
                <a16:creationId xmlns:a16="http://schemas.microsoft.com/office/drawing/2014/main" id="{EEB42D6F-3A23-4268-8FE9-3318EBC5325E}"/>
              </a:ext>
            </a:extLst>
          </p:cNvPr>
          <p:cNvSpPr txBox="1"/>
          <p:nvPr/>
        </p:nvSpPr>
        <p:spPr>
          <a:xfrm>
            <a:off x="6429462" y="936991"/>
            <a:ext cx="6407919" cy="1369606"/>
          </a:xfrm>
          <a:prstGeom prst="rect">
            <a:avLst/>
          </a:prstGeom>
          <a:noFill/>
        </p:spPr>
        <p:txBody>
          <a:bodyPr wrap="square" rtlCol="0">
            <a:spAutoFit/>
          </a:bodyPr>
          <a:lstStyle/>
          <a:p>
            <a:pPr>
              <a:spcBef>
                <a:spcPts val="300"/>
              </a:spcBef>
              <a:spcAft>
                <a:spcPts val="3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Service users may want to access it, know that it’s correct and suitable for the purpose that it was collected for, or is being used for.</a:t>
            </a:r>
          </a:p>
          <a:p>
            <a:pPr>
              <a:spcBef>
                <a:spcPts val="300"/>
              </a:spcBef>
              <a:spcAft>
                <a:spcPts val="300"/>
              </a:spcAft>
            </a:pPr>
            <a:r>
              <a:rPr lang="en-NZ" sz="1300" b="1" dirty="0">
                <a:solidFill>
                  <a:srgbClr val="26567F"/>
                </a:solidFill>
                <a:latin typeface="Source Sans Pro" panose="020B0503030403020204" pitchFamily="34" charset="0"/>
                <a:ea typeface="Source Sans Pro" panose="020B0503030403020204" pitchFamily="34" charset="0"/>
                <a:cs typeface="Calibri" panose="020F0502020204030204" pitchFamily="34" charset="0"/>
              </a:rPr>
              <a:t>The Mana Whakahaere Principle </a:t>
            </a:r>
            <a:r>
              <a:rPr lang="en-NZ" sz="1300" dirty="0">
                <a:latin typeface="Source Sans Pro" panose="020B0503030403020204" pitchFamily="34" charset="0"/>
                <a:ea typeface="Source Sans Pro" panose="020B0503030403020204" pitchFamily="34" charset="0"/>
                <a:cs typeface="Calibri" panose="020F0502020204030204" pitchFamily="34" charset="0"/>
              </a:rPr>
              <a:t>means proactively explaining these rights, making it safe and easy to use them, and looking for ways to offer access without people having to ask. Even if an agency does not directly collect information from service users, if they have it, they need to consider access and correction. </a:t>
            </a:r>
          </a:p>
        </p:txBody>
      </p:sp>
      <p:sp>
        <p:nvSpPr>
          <p:cNvPr id="8" name="TextBox 7">
            <a:extLst>
              <a:ext uri="{FF2B5EF4-FFF2-40B4-BE49-F238E27FC236}">
                <a16:creationId xmlns:a16="http://schemas.microsoft.com/office/drawing/2014/main" id="{3C1A8E84-7572-4381-86C1-8F68C3178B4A}"/>
              </a:ext>
            </a:extLst>
          </p:cNvPr>
          <p:cNvSpPr txBox="1"/>
          <p:nvPr/>
        </p:nvSpPr>
        <p:spPr>
          <a:xfrm>
            <a:off x="984496" y="103388"/>
            <a:ext cx="7062224" cy="830997"/>
          </a:xfrm>
          <a:prstGeom prst="rect">
            <a:avLst/>
          </a:prstGeom>
          <a:noFill/>
          <a:ln>
            <a:noFill/>
          </a:ln>
        </p:spPr>
        <p:txBody>
          <a:bodyPr wrap="square" rtlCol="0">
            <a:spAutoFit/>
          </a:bodyPr>
          <a:lstStyle/>
          <a:p>
            <a:r>
              <a:rPr lang="en-NZ" sz="2400" dirty="0">
                <a:solidFill>
                  <a:srgbClr val="26567F"/>
                </a:solidFill>
                <a:latin typeface="Source Sans Pro" panose="020B0503030403020204" pitchFamily="34" charset="0"/>
                <a:ea typeface="Source Sans Pro" panose="020B0503030403020204" pitchFamily="34" charset="0"/>
              </a:rPr>
              <a:t>Data Protection and Use Policy</a:t>
            </a:r>
          </a:p>
          <a:p>
            <a:r>
              <a:rPr lang="en-NZ" sz="2400" b="1" dirty="0">
                <a:solidFill>
                  <a:srgbClr val="26567F"/>
                </a:solidFill>
                <a:latin typeface="Source Sans Pro" panose="020B0503030403020204" pitchFamily="34" charset="0"/>
                <a:ea typeface="Source Sans Pro" panose="020B0503030403020204" pitchFamily="34" charset="0"/>
              </a:rPr>
              <a:t>Access to Information Guideline </a:t>
            </a:r>
            <a:r>
              <a:rPr lang="en-NZ" sz="2400" b="1" dirty="0">
                <a:solidFill>
                  <a:srgbClr val="26567F"/>
                </a:solidFill>
                <a:latin typeface="Source Sans Pro" panose="020B0503030403020204" pitchFamily="34" charset="0"/>
              </a:rPr>
              <a:t>— a summary </a:t>
            </a:r>
          </a:p>
        </p:txBody>
      </p:sp>
      <p:cxnSp>
        <p:nvCxnSpPr>
          <p:cNvPr id="73" name="Straight Connector 72">
            <a:extLst>
              <a:ext uri="{FF2B5EF4-FFF2-40B4-BE49-F238E27FC236}">
                <a16:creationId xmlns:a16="http://schemas.microsoft.com/office/drawing/2014/main" id="{81F3A979-3034-45C2-A39C-CEF554B2D36A}"/>
              </a:ext>
            </a:extLst>
          </p:cNvPr>
          <p:cNvCxnSpPr>
            <a:cxnSpLocks/>
          </p:cNvCxnSpPr>
          <p:nvPr/>
        </p:nvCxnSpPr>
        <p:spPr>
          <a:xfrm>
            <a:off x="939245" y="910910"/>
            <a:ext cx="11862355" cy="28736"/>
          </a:xfrm>
          <a:prstGeom prst="line">
            <a:avLst/>
          </a:prstGeom>
          <a:ln w="25400">
            <a:solidFill>
              <a:srgbClr val="26567F">
                <a:alpha val="30000"/>
              </a:srgbClr>
            </a:solidFill>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796C417D-FCC8-4504-974D-D11A2A1FEBDD}"/>
              </a:ext>
            </a:extLst>
          </p:cNvPr>
          <p:cNvSpPr txBox="1"/>
          <p:nvPr/>
        </p:nvSpPr>
        <p:spPr>
          <a:xfrm>
            <a:off x="6426087" y="8067185"/>
            <a:ext cx="3212218" cy="1384995"/>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Put in place easy-to-follow business practices for staff to find and give information to service users. This might include looking at how files and records are managed and stored, or creating guidance around managing records that have more than 1 person’s personal information on it.</a:t>
            </a:r>
          </a:p>
        </p:txBody>
      </p:sp>
      <p:sp>
        <p:nvSpPr>
          <p:cNvPr id="53" name="TextBox 52">
            <a:extLst>
              <a:ext uri="{FF2B5EF4-FFF2-40B4-BE49-F238E27FC236}">
                <a16:creationId xmlns:a16="http://schemas.microsoft.com/office/drawing/2014/main" id="{4A51ADD2-7801-49DA-8BC6-F95C6D0139D1}"/>
              </a:ext>
            </a:extLst>
          </p:cNvPr>
          <p:cNvSpPr txBox="1"/>
          <p:nvPr/>
        </p:nvSpPr>
        <p:spPr>
          <a:xfrm>
            <a:off x="10766765" y="4907653"/>
            <a:ext cx="2088000" cy="1200329"/>
          </a:xfrm>
          <a:prstGeom prst="rect">
            <a:avLst/>
          </a:prstGeom>
          <a:noFill/>
        </p:spPr>
        <p:txBody>
          <a:bodyPr wrap="square" rtlCol="0">
            <a:spAutoFit/>
          </a:bodyPr>
          <a:lstStyle/>
          <a:p>
            <a:pPr lvl="0" defTabSz="1406740">
              <a:defRPr/>
            </a:pPr>
            <a:r>
              <a:rPr lang="en-NZ" sz="1200" dirty="0">
                <a:latin typeface="Source Sans Pro" panose="020B0503030403020204" pitchFamily="34" charset="0"/>
                <a:ea typeface="Source Sans Pro" panose="020B0503030403020204" pitchFamily="34" charset="0"/>
              </a:rPr>
              <a:t>Make sure the introduction and exit processes for service users include discussions with them about their rights of access and correction.</a:t>
            </a:r>
          </a:p>
        </p:txBody>
      </p:sp>
      <p:sp>
        <p:nvSpPr>
          <p:cNvPr id="54" name="TextBox 53">
            <a:extLst>
              <a:ext uri="{FF2B5EF4-FFF2-40B4-BE49-F238E27FC236}">
                <a16:creationId xmlns:a16="http://schemas.microsoft.com/office/drawing/2014/main" id="{A515D682-3579-429E-8324-C3E3A0C120AC}"/>
              </a:ext>
            </a:extLst>
          </p:cNvPr>
          <p:cNvSpPr txBox="1"/>
          <p:nvPr/>
        </p:nvSpPr>
        <p:spPr>
          <a:xfrm>
            <a:off x="10766765" y="6708771"/>
            <a:ext cx="2088000" cy="1200329"/>
          </a:xfrm>
          <a:prstGeom prst="rect">
            <a:avLst/>
          </a:prstGeom>
          <a:noFill/>
        </p:spPr>
        <p:txBody>
          <a:bodyPr wrap="square" rtlCol="0">
            <a:spAutoFit/>
          </a:bodyPr>
          <a:lstStyle/>
          <a:p>
            <a:pPr lvl="0" defTabSz="1406740">
              <a:defRPr/>
            </a:pPr>
            <a:r>
              <a:rPr lang="en-NZ" sz="1200" dirty="0">
                <a:latin typeface="Source Sans Pro" panose="020B0503030403020204" pitchFamily="34" charset="0"/>
                <a:ea typeface="Source Sans Pro" panose="020B0503030403020204" pitchFamily="34" charset="0"/>
              </a:rPr>
              <a:t>Review processes to reduce the number of times a service user has to share their story with other agencies, if that is something they want. </a:t>
            </a:r>
          </a:p>
        </p:txBody>
      </p:sp>
      <p:sp>
        <p:nvSpPr>
          <p:cNvPr id="56" name="TextBox 55">
            <a:extLst>
              <a:ext uri="{FF2B5EF4-FFF2-40B4-BE49-F238E27FC236}">
                <a16:creationId xmlns:a16="http://schemas.microsoft.com/office/drawing/2014/main" id="{99931B22-79BE-4EC2-AC70-5CE08F315D3C}"/>
              </a:ext>
            </a:extLst>
          </p:cNvPr>
          <p:cNvSpPr txBox="1"/>
          <p:nvPr/>
        </p:nvSpPr>
        <p:spPr>
          <a:xfrm>
            <a:off x="8598788" y="6708771"/>
            <a:ext cx="2088000" cy="1015663"/>
          </a:xfrm>
          <a:prstGeom prst="rect">
            <a:avLst/>
          </a:prstGeom>
          <a:noFill/>
        </p:spPr>
        <p:txBody>
          <a:bodyPr wrap="square" rtlCol="0">
            <a:spAutoFit/>
          </a:bodyPr>
          <a:lstStyle/>
          <a:p>
            <a:pPr lvl="0" defTabSz="827369">
              <a:defRPr/>
            </a:pPr>
            <a:r>
              <a:rPr lang="en-NZ" sz="1200" dirty="0">
                <a:latin typeface="Source Sans Pro" panose="020B0503030403020204" pitchFamily="34" charset="0"/>
                <a:ea typeface="Source Sans Pro" panose="020B0503030403020204" pitchFamily="34" charset="0"/>
              </a:rPr>
              <a:t>Explore the possibility of online portals where service users can see their information and correct it, if they want to.</a:t>
            </a:r>
            <a:endParaRPr lang="en-NZ" sz="1200" dirty="0"/>
          </a:p>
        </p:txBody>
      </p:sp>
      <p:sp>
        <p:nvSpPr>
          <p:cNvPr id="74" name="TextBox 73">
            <a:extLst>
              <a:ext uri="{FF2B5EF4-FFF2-40B4-BE49-F238E27FC236}">
                <a16:creationId xmlns:a16="http://schemas.microsoft.com/office/drawing/2014/main" id="{59B25730-7BF1-42CD-928B-7E668E2B0C84}"/>
              </a:ext>
            </a:extLst>
          </p:cNvPr>
          <p:cNvSpPr txBox="1"/>
          <p:nvPr/>
        </p:nvSpPr>
        <p:spPr>
          <a:xfrm>
            <a:off x="8598788" y="4907653"/>
            <a:ext cx="2088000" cy="1754326"/>
          </a:xfrm>
          <a:prstGeom prst="rect">
            <a:avLst/>
          </a:prstGeom>
          <a:noFill/>
        </p:spPr>
        <p:txBody>
          <a:bodyPr wrap="square" rtlCol="0">
            <a:spAutoFit/>
          </a:bodyPr>
          <a:lstStyle/>
          <a:p>
            <a:pPr lvl="0" defTabSz="827369">
              <a:defRPr/>
            </a:pPr>
            <a:r>
              <a:rPr lang="en-NZ" sz="1200" dirty="0">
                <a:latin typeface="Source Sans Pro" panose="020B0503030403020204" pitchFamily="34" charset="0"/>
                <a:ea typeface="Source Sans Pro" panose="020B0503030403020204" pitchFamily="34" charset="0"/>
              </a:rPr>
              <a:t>Train and support staff so they are comfortable and capable to explain to service users how they can access and request correction of their information, and to help and advocate for them when appropriate. </a:t>
            </a:r>
          </a:p>
        </p:txBody>
      </p:sp>
      <p:sp>
        <p:nvSpPr>
          <p:cNvPr id="25" name="TextBox 24">
            <a:extLst>
              <a:ext uri="{FF2B5EF4-FFF2-40B4-BE49-F238E27FC236}">
                <a16:creationId xmlns:a16="http://schemas.microsoft.com/office/drawing/2014/main" id="{D67A4E30-F73D-4F1F-B8D2-1C1DBF51C9FD}"/>
              </a:ext>
            </a:extLst>
          </p:cNvPr>
          <p:cNvSpPr txBox="1"/>
          <p:nvPr/>
        </p:nvSpPr>
        <p:spPr>
          <a:xfrm>
            <a:off x="6483975" y="4907653"/>
            <a:ext cx="2088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Create easy-to-understand information for service users about ways to access their information and ask for corrections to be made. </a:t>
            </a:r>
          </a:p>
        </p:txBody>
      </p:sp>
      <p:sp>
        <p:nvSpPr>
          <p:cNvPr id="75" name="TextBox 74">
            <a:extLst>
              <a:ext uri="{FF2B5EF4-FFF2-40B4-BE49-F238E27FC236}">
                <a16:creationId xmlns:a16="http://schemas.microsoft.com/office/drawing/2014/main" id="{88273C95-8FFA-40CB-9352-63847C1CD0F8}"/>
              </a:ext>
            </a:extLst>
          </p:cNvPr>
          <p:cNvSpPr txBox="1"/>
          <p:nvPr/>
        </p:nvSpPr>
        <p:spPr>
          <a:xfrm>
            <a:off x="6483975" y="6708771"/>
            <a:ext cx="2088000" cy="1200329"/>
          </a:xfrm>
          <a:prstGeom prst="rect">
            <a:avLst/>
          </a:prstGeom>
          <a:noFill/>
        </p:spPr>
        <p:txBody>
          <a:bodyPr wrap="square" rtlCol="0">
            <a:spAutoFit/>
          </a:bodyPr>
          <a:lstStyle/>
          <a:p>
            <a:pPr lvl="0" defTabSz="827369">
              <a:defRPr/>
            </a:pPr>
            <a:r>
              <a:rPr lang="en-NZ" sz="1200" dirty="0">
                <a:latin typeface="Source Sans Pro" panose="020B0503030403020204" pitchFamily="34" charset="0"/>
                <a:ea typeface="Source Sans Pro" panose="020B0503030403020204" pitchFamily="34" charset="0"/>
              </a:rPr>
              <a:t>Make it normal business practice to find out service users’ ideas and suggestions for agencies to be proactive around access and corrections. </a:t>
            </a:r>
            <a:endParaRPr lang="en-NZ" sz="1200" dirty="0"/>
          </a:p>
        </p:txBody>
      </p:sp>
      <p:sp>
        <p:nvSpPr>
          <p:cNvPr id="76" name="TextBox 75">
            <a:extLst>
              <a:ext uri="{FF2B5EF4-FFF2-40B4-BE49-F238E27FC236}">
                <a16:creationId xmlns:a16="http://schemas.microsoft.com/office/drawing/2014/main" id="{A23113C0-61FA-4641-91A9-388DB16A1F07}"/>
              </a:ext>
            </a:extLst>
          </p:cNvPr>
          <p:cNvSpPr txBox="1"/>
          <p:nvPr/>
        </p:nvSpPr>
        <p:spPr>
          <a:xfrm>
            <a:off x="9723486" y="8067185"/>
            <a:ext cx="3132000" cy="1384995"/>
          </a:xfrm>
          <a:prstGeom prst="rect">
            <a:avLst/>
          </a:prstGeom>
          <a:noFill/>
        </p:spPr>
        <p:txBody>
          <a:bodyPr wrap="square" rtlCol="0">
            <a:spAutoFit/>
          </a:bodyPr>
          <a:lstStyle/>
          <a:p>
            <a:pPr lvl="0" defTabSz="827369">
              <a:defRPr/>
            </a:pPr>
            <a:r>
              <a:rPr lang="en-NZ" sz="1200" dirty="0">
                <a:latin typeface="Source Sans Pro" panose="020B0503030403020204" pitchFamily="34" charset="0"/>
                <a:ea typeface="Source Sans Pro" panose="020B0503030403020204" pitchFamily="34" charset="0"/>
              </a:rPr>
              <a:t>Develop protocols for easy access with other agencies you regularly share information with that identifies (or could identify) service users. It should not be a challenge for service users to find out where their information is, to access it or ask for corrections to it. </a:t>
            </a:r>
          </a:p>
        </p:txBody>
      </p:sp>
      <p:cxnSp>
        <p:nvCxnSpPr>
          <p:cNvPr id="77" name="Straight Connector 76">
            <a:extLst>
              <a:ext uri="{FF2B5EF4-FFF2-40B4-BE49-F238E27FC236}">
                <a16:creationId xmlns:a16="http://schemas.microsoft.com/office/drawing/2014/main" id="{3C7B71EC-AA07-46D9-BC19-7705164A7C55}"/>
              </a:ext>
            </a:extLst>
          </p:cNvPr>
          <p:cNvCxnSpPr>
            <a:cxnSpLocks/>
          </p:cNvCxnSpPr>
          <p:nvPr/>
        </p:nvCxnSpPr>
        <p:spPr>
          <a:xfrm>
            <a:off x="6426087" y="6679700"/>
            <a:ext cx="6375513" cy="0"/>
          </a:xfrm>
          <a:prstGeom prst="line">
            <a:avLst/>
          </a:prstGeom>
          <a:ln w="25400">
            <a:solidFill>
              <a:srgbClr val="26567F">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CE532278-ABF5-4F5D-956D-2B80A954F07F}"/>
              </a:ext>
            </a:extLst>
          </p:cNvPr>
          <p:cNvCxnSpPr>
            <a:cxnSpLocks/>
          </p:cNvCxnSpPr>
          <p:nvPr/>
        </p:nvCxnSpPr>
        <p:spPr>
          <a:xfrm flipV="1">
            <a:off x="6447949" y="7949287"/>
            <a:ext cx="6326281" cy="11617"/>
          </a:xfrm>
          <a:prstGeom prst="line">
            <a:avLst/>
          </a:prstGeom>
          <a:ln w="25400">
            <a:solidFill>
              <a:srgbClr val="26567F">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EE4F27EB-3339-4D38-B9A6-057780BC6366}"/>
              </a:ext>
            </a:extLst>
          </p:cNvPr>
          <p:cNvCxnSpPr>
            <a:cxnSpLocks/>
          </p:cNvCxnSpPr>
          <p:nvPr/>
        </p:nvCxnSpPr>
        <p:spPr>
          <a:xfrm flipV="1">
            <a:off x="8528845" y="4996543"/>
            <a:ext cx="0" cy="2914644"/>
          </a:xfrm>
          <a:prstGeom prst="line">
            <a:avLst/>
          </a:prstGeom>
          <a:ln w="25400">
            <a:solidFill>
              <a:srgbClr val="26567F">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DBC536A2-7230-42BB-BB6B-1DA3D5B48AE6}"/>
              </a:ext>
            </a:extLst>
          </p:cNvPr>
          <p:cNvCxnSpPr>
            <a:cxnSpLocks/>
          </p:cNvCxnSpPr>
          <p:nvPr/>
        </p:nvCxnSpPr>
        <p:spPr>
          <a:xfrm flipV="1">
            <a:off x="10694805" y="4996543"/>
            <a:ext cx="0" cy="2935822"/>
          </a:xfrm>
          <a:prstGeom prst="line">
            <a:avLst/>
          </a:prstGeom>
          <a:ln w="25400">
            <a:solidFill>
              <a:srgbClr val="26567F">
                <a:alpha val="30000"/>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602149C6-7B1D-476B-89DF-16ECD0F2E34A}"/>
              </a:ext>
            </a:extLst>
          </p:cNvPr>
          <p:cNvCxnSpPr>
            <a:cxnSpLocks/>
          </p:cNvCxnSpPr>
          <p:nvPr/>
        </p:nvCxnSpPr>
        <p:spPr>
          <a:xfrm flipV="1">
            <a:off x="9650912" y="7918021"/>
            <a:ext cx="1" cy="1895992"/>
          </a:xfrm>
          <a:prstGeom prst="line">
            <a:avLst/>
          </a:prstGeom>
          <a:ln w="25400">
            <a:solidFill>
              <a:srgbClr val="26567F">
                <a:alpha val="30000"/>
              </a:srgbClr>
            </a:solidFill>
            <a:prstDash val="sysDot"/>
          </a:ln>
        </p:spPr>
        <p:style>
          <a:lnRef idx="1">
            <a:schemeClr val="accent1"/>
          </a:lnRef>
          <a:fillRef idx="0">
            <a:schemeClr val="accent1"/>
          </a:fillRef>
          <a:effectRef idx="0">
            <a:schemeClr val="accent1"/>
          </a:effectRef>
          <a:fontRef idx="minor">
            <a:schemeClr val="tx1"/>
          </a:fontRef>
        </p:style>
      </p:cxnSp>
      <p:pic>
        <p:nvPicPr>
          <p:cNvPr id="7" name="Graphic 6">
            <a:extLst>
              <a:ext uri="{FF2B5EF4-FFF2-40B4-BE49-F238E27FC236}">
                <a16:creationId xmlns:a16="http://schemas.microsoft.com/office/drawing/2014/main" id="{F848E330-51E0-4E5F-ABC9-ABC1585AFE6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062" y="78221"/>
            <a:ext cx="852405" cy="852405"/>
          </a:xfrm>
          <a:prstGeom prst="rect">
            <a:avLst/>
          </a:prstGeom>
        </p:spPr>
      </p:pic>
      <p:sp>
        <p:nvSpPr>
          <p:cNvPr id="48" name="TextBox 47">
            <a:extLst>
              <a:ext uri="{FF2B5EF4-FFF2-40B4-BE49-F238E27FC236}">
                <a16:creationId xmlns:a16="http://schemas.microsoft.com/office/drawing/2014/main" id="{95B49960-43EF-482C-BF0B-299B7EA29F5F}"/>
              </a:ext>
            </a:extLst>
          </p:cNvPr>
          <p:cNvSpPr txBox="1"/>
          <p:nvPr/>
        </p:nvSpPr>
        <p:spPr>
          <a:xfrm>
            <a:off x="11837165" y="9252688"/>
            <a:ext cx="1007669" cy="261610"/>
          </a:xfrm>
          <a:prstGeom prst="rect">
            <a:avLst/>
          </a:prstGeom>
          <a:noFill/>
        </p:spPr>
        <p:txBody>
          <a:bodyPr wrap="square" rtlCol="0">
            <a:spAutoFit/>
          </a:bodyPr>
          <a:lstStyle/>
          <a:p>
            <a:r>
              <a:rPr lang="en-NZ" sz="1100" b="1" dirty="0">
                <a:latin typeface="Source Sans Pro" panose="020B0503030403020204" pitchFamily="34" charset="0"/>
                <a:ea typeface="Source Sans Pro" panose="020B0503030403020204" pitchFamily="34" charset="0"/>
              </a:rPr>
              <a:t>Page 1 of 2</a:t>
            </a:r>
          </a:p>
        </p:txBody>
      </p:sp>
      <p:sp>
        <p:nvSpPr>
          <p:cNvPr id="49" name="TextBox 48">
            <a:extLst>
              <a:ext uri="{FF2B5EF4-FFF2-40B4-BE49-F238E27FC236}">
                <a16:creationId xmlns:a16="http://schemas.microsoft.com/office/drawing/2014/main" id="{9489B013-D1A8-4871-A0C6-485CD2CC2FA6}"/>
              </a:ext>
              <a:ext uri="{C183D7F6-B498-43B3-948B-1728B52AA6E4}">
                <adec:decorative xmlns:adec="http://schemas.microsoft.com/office/drawing/2017/decorative" val="0"/>
              </a:ext>
            </a:extLst>
          </p:cNvPr>
          <p:cNvSpPr txBox="1"/>
          <p:nvPr/>
        </p:nvSpPr>
        <p:spPr>
          <a:xfrm>
            <a:off x="31797" y="925268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sp>
        <p:nvSpPr>
          <p:cNvPr id="55" name="TextBox 54">
            <a:extLst>
              <a:ext uri="{FF2B5EF4-FFF2-40B4-BE49-F238E27FC236}">
                <a16:creationId xmlns:a16="http://schemas.microsoft.com/office/drawing/2014/main" id="{D52CA1ED-05EB-43D3-89AD-C0196B0047E2}"/>
              </a:ext>
            </a:extLst>
          </p:cNvPr>
          <p:cNvSpPr txBox="1"/>
          <p:nvPr/>
        </p:nvSpPr>
        <p:spPr>
          <a:xfrm>
            <a:off x="6465610" y="4624356"/>
            <a:ext cx="6308617" cy="307776"/>
          </a:xfrm>
          <a:prstGeom prst="rect">
            <a:avLst/>
          </a:prstGeom>
          <a:noFill/>
        </p:spPr>
        <p:txBody>
          <a:bodyPr wrap="square" rtlCol="0">
            <a:spAutoFit/>
          </a:bodyPr>
          <a:lstStyle/>
          <a:p>
            <a:pPr algn="ctr"/>
            <a:r>
              <a:rPr lang="en-NZ" sz="1400" b="1" dirty="0">
                <a:solidFill>
                  <a:srgbClr val="26567F"/>
                </a:solidFill>
                <a:latin typeface="Source Sans Pro" panose="020B0503030403020204" pitchFamily="34" charset="0"/>
                <a:ea typeface="Source Sans Pro" panose="020B0503030403020204" pitchFamily="34" charset="0"/>
              </a:rPr>
              <a:t>Key areas to focus on</a:t>
            </a:r>
          </a:p>
        </p:txBody>
      </p:sp>
      <p:pic>
        <p:nvPicPr>
          <p:cNvPr id="62" name="Picture 61">
            <a:extLst>
              <a:ext uri="{FF2B5EF4-FFF2-40B4-BE49-F238E27FC236}">
                <a16:creationId xmlns:a16="http://schemas.microsoft.com/office/drawing/2014/main" id="{30C8A558-2214-4721-9606-0842587D8AA4}"/>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63" name="Picture 62">
            <a:extLst>
              <a:ext uri="{FF2B5EF4-FFF2-40B4-BE49-F238E27FC236}">
                <a16:creationId xmlns:a16="http://schemas.microsoft.com/office/drawing/2014/main" id="{78F71397-7604-4AB1-9E2C-2FF9DBAFD0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pic>
        <p:nvPicPr>
          <p:cNvPr id="64" name="Picture 63">
            <a:extLst>
              <a:ext uri="{FF2B5EF4-FFF2-40B4-BE49-F238E27FC236}">
                <a16:creationId xmlns:a16="http://schemas.microsoft.com/office/drawing/2014/main" id="{12F09530-F6A8-4038-8398-5FBDFA900B8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6780" y="9192768"/>
            <a:ext cx="1484683" cy="270295"/>
          </a:xfrm>
          <a:prstGeom prst="rect">
            <a:avLst/>
          </a:prstGeom>
        </p:spPr>
      </p:pic>
    </p:spTree>
    <p:extLst>
      <p:ext uri="{BB962C8B-B14F-4D97-AF65-F5344CB8AC3E}">
        <p14:creationId xmlns:p14="http://schemas.microsoft.com/office/powerpoint/2010/main" val="15656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extBox 46">
            <a:extLst>
              <a:ext uri="{FF2B5EF4-FFF2-40B4-BE49-F238E27FC236}">
                <a16:creationId xmlns:a16="http://schemas.microsoft.com/office/drawing/2014/main" id="{974029BB-4C78-4454-954B-62A507C1C12A}"/>
              </a:ext>
            </a:extLst>
          </p:cNvPr>
          <p:cNvSpPr txBox="1"/>
          <p:nvPr/>
        </p:nvSpPr>
        <p:spPr>
          <a:xfrm>
            <a:off x="742763" y="1112236"/>
            <a:ext cx="2764925" cy="307777"/>
          </a:xfrm>
          <a:prstGeom prst="rect">
            <a:avLst/>
          </a:prstGeom>
          <a:noFill/>
        </p:spPr>
        <p:txBody>
          <a:bodyPr wrap="square" rtlCol="0">
            <a:spAutoFit/>
          </a:bodyPr>
          <a:lstStyle/>
          <a:p>
            <a:pPr algn="ctr"/>
            <a:r>
              <a:rPr lang="en-NZ" sz="1400" b="1" dirty="0">
                <a:solidFill>
                  <a:srgbClr val="26567F"/>
                </a:solidFill>
                <a:latin typeface="Source Sans Pro" panose="020B0503030403020204" pitchFamily="34" charset="0"/>
                <a:ea typeface="Source Sans Pro" panose="020B0503030403020204" pitchFamily="34" charset="0"/>
              </a:rPr>
              <a:t>Make it friendly and safe</a:t>
            </a:r>
          </a:p>
        </p:txBody>
      </p:sp>
      <p:sp>
        <p:nvSpPr>
          <p:cNvPr id="48" name="TextBox 47">
            <a:extLst>
              <a:ext uri="{FF2B5EF4-FFF2-40B4-BE49-F238E27FC236}">
                <a16:creationId xmlns:a16="http://schemas.microsoft.com/office/drawing/2014/main" id="{8140B1B0-F789-430A-BB9C-729BCC09BF48}"/>
              </a:ext>
            </a:extLst>
          </p:cNvPr>
          <p:cNvSpPr txBox="1"/>
          <p:nvPr/>
        </p:nvSpPr>
        <p:spPr>
          <a:xfrm>
            <a:off x="4650059" y="1121208"/>
            <a:ext cx="3712780" cy="307777"/>
          </a:xfrm>
          <a:prstGeom prst="rect">
            <a:avLst/>
          </a:prstGeom>
          <a:noFill/>
        </p:spPr>
        <p:txBody>
          <a:bodyPr wrap="square" rtlCol="0">
            <a:spAutoFit/>
          </a:bodyPr>
          <a:lstStyle/>
          <a:p>
            <a:pPr algn="ctr"/>
            <a:r>
              <a:rPr lang="en-NZ" sz="1400" b="1" dirty="0">
                <a:solidFill>
                  <a:srgbClr val="26567F"/>
                </a:solidFill>
                <a:latin typeface="Source Sans Pro" panose="020B0503030403020204" pitchFamily="34" charset="0"/>
                <a:ea typeface="Source Sans Pro" panose="020B0503030403020204" pitchFamily="34" charset="0"/>
              </a:rPr>
              <a:t>Be practical</a:t>
            </a:r>
          </a:p>
        </p:txBody>
      </p:sp>
      <p:sp>
        <p:nvSpPr>
          <p:cNvPr id="74" name="TextBox 73">
            <a:extLst>
              <a:ext uri="{FF2B5EF4-FFF2-40B4-BE49-F238E27FC236}">
                <a16:creationId xmlns:a16="http://schemas.microsoft.com/office/drawing/2014/main" id="{A60ADE0E-A9DE-4B7D-ADC0-59FE2D43E41B}"/>
              </a:ext>
            </a:extLst>
          </p:cNvPr>
          <p:cNvSpPr txBox="1"/>
          <p:nvPr/>
        </p:nvSpPr>
        <p:spPr>
          <a:xfrm>
            <a:off x="8920830" y="1112236"/>
            <a:ext cx="3712780" cy="307777"/>
          </a:xfrm>
          <a:prstGeom prst="rect">
            <a:avLst/>
          </a:prstGeom>
          <a:noFill/>
        </p:spPr>
        <p:txBody>
          <a:bodyPr wrap="square" rtlCol="0">
            <a:spAutoFit/>
          </a:bodyPr>
          <a:lstStyle/>
          <a:p>
            <a:pPr algn="ctr"/>
            <a:r>
              <a:rPr lang="en-NZ" sz="1400" b="1" dirty="0">
                <a:solidFill>
                  <a:srgbClr val="26567F"/>
                </a:solidFill>
                <a:latin typeface="Source Sans Pro" panose="020B0503030403020204" pitchFamily="34" charset="0"/>
                <a:ea typeface="Source Sans Pro" panose="020B0503030403020204" pitchFamily="34" charset="0"/>
              </a:rPr>
              <a:t>Support and advocacy</a:t>
            </a:r>
          </a:p>
        </p:txBody>
      </p:sp>
      <p:sp>
        <p:nvSpPr>
          <p:cNvPr id="43" name="TextBox 42">
            <a:extLst>
              <a:ext uri="{FF2B5EF4-FFF2-40B4-BE49-F238E27FC236}">
                <a16:creationId xmlns:a16="http://schemas.microsoft.com/office/drawing/2014/main" id="{5CE02031-8301-42AF-B7DF-4B8B5BF4893B}"/>
              </a:ext>
            </a:extLst>
          </p:cNvPr>
          <p:cNvSpPr txBox="1"/>
          <p:nvPr/>
        </p:nvSpPr>
        <p:spPr>
          <a:xfrm>
            <a:off x="0" y="7051823"/>
            <a:ext cx="6989563" cy="1887696"/>
          </a:xfrm>
          <a:prstGeom prst="rect">
            <a:avLst/>
          </a:prstGeom>
          <a:solidFill>
            <a:srgbClr val="26567F">
              <a:alpha val="30000"/>
            </a:srgbClr>
          </a:solidFill>
        </p:spPr>
        <p:txBody>
          <a:bodyPr wrap="square" rtlCol="0">
            <a:spAutoFit/>
          </a:bodyPr>
          <a:lstStyle/>
          <a:p>
            <a:r>
              <a:rPr lang="en-NZ" sz="1185" b="1" dirty="0">
                <a:solidFill>
                  <a:srgbClr val="96466E"/>
                </a:solidFill>
                <a:latin typeface="Source Sans Pro" panose="020B0503030403020204" pitchFamily="34" charset="0"/>
                <a:ea typeface="Source Sans Pro" panose="020B0503030403020204" pitchFamily="34" charset="0"/>
              </a:rPr>
              <a:t>      </a:t>
            </a:r>
            <a:r>
              <a:rPr lang="en-NZ" sz="1400" b="1" dirty="0">
                <a:solidFill>
                  <a:srgbClr val="26567F"/>
                </a:solidFill>
                <a:latin typeface="Source Sans Pro" panose="020B0503030403020204" pitchFamily="34" charset="0"/>
                <a:ea typeface="Source Sans Pro" panose="020B0503030403020204" pitchFamily="34" charset="0"/>
              </a:rPr>
              <a:t>Keep in mind</a:t>
            </a:r>
            <a:endParaRPr lang="en-NZ" sz="1400" dirty="0">
              <a:latin typeface="Source Sans Pro" panose="020B0503030403020204" pitchFamily="34" charset="0"/>
              <a:ea typeface="Source Sans Pro" panose="020B0503030403020204" pitchFamily="34" charset="0"/>
            </a:endParaRPr>
          </a:p>
          <a:p>
            <a:pPr marL="241945" indent="-241945">
              <a:spcBef>
                <a:spcPts val="200"/>
              </a:spcBef>
              <a:spcAft>
                <a:spcPts val="200"/>
              </a:spcAft>
              <a:buClr>
                <a:schemeClr val="tx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Even if an agency does not collect information directly from service users, they have the same duty to enable access and correction. </a:t>
            </a:r>
          </a:p>
          <a:p>
            <a:pPr marL="241945" indent="-241945">
              <a:spcBef>
                <a:spcPts val="200"/>
              </a:spcBef>
              <a:spcAft>
                <a:spcPts val="200"/>
              </a:spcAft>
              <a:buClr>
                <a:schemeClr val="tx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Written Privacy Act 2020 requests are not legally required. Agencies can give service users access to their information without a request, or when a service user simply asks for it.</a:t>
            </a:r>
          </a:p>
          <a:p>
            <a:pPr marL="241945" indent="-241945">
              <a:spcBef>
                <a:spcPts val="200"/>
              </a:spcBef>
              <a:spcAft>
                <a:spcPts val="200"/>
              </a:spcAft>
              <a:buClr>
                <a:schemeClr val="tx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Think about privacy. Take care not to accidentally provide someone else’s information.</a:t>
            </a:r>
          </a:p>
          <a:p>
            <a:pPr marL="241945" indent="-241945">
              <a:spcBef>
                <a:spcPts val="200"/>
              </a:spcBef>
              <a:spcAft>
                <a:spcPts val="200"/>
              </a:spcAft>
              <a:buClr>
                <a:schemeClr val="tx2"/>
              </a:buClr>
              <a:buFont typeface="Arial" panose="020B0604020202020204" pitchFamily="34" charset="0"/>
              <a:buChar char="•"/>
            </a:pPr>
            <a:endParaRPr lang="en-NZ" sz="1300" dirty="0">
              <a:latin typeface="Source Sans Pro" panose="020B0503030403020204" pitchFamily="34" charset="0"/>
              <a:ea typeface="Source Sans Pro" panose="020B0503030403020204" pitchFamily="34" charset="0"/>
            </a:endParaRPr>
          </a:p>
        </p:txBody>
      </p:sp>
      <p:pic>
        <p:nvPicPr>
          <p:cNvPr id="12" name="Picture 11">
            <a:extLst>
              <a:ext uri="{FF2B5EF4-FFF2-40B4-BE49-F238E27FC236}">
                <a16:creationId xmlns:a16="http://schemas.microsoft.com/office/drawing/2014/main" id="{E955867D-5EAF-4FA8-B680-F0E3C461EB8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75" y="7140317"/>
            <a:ext cx="169035" cy="182888"/>
          </a:xfrm>
          <a:prstGeom prst="rect">
            <a:avLst/>
          </a:prstGeom>
        </p:spPr>
      </p:pic>
      <p:sp>
        <p:nvSpPr>
          <p:cNvPr id="161" name="TextBox 160">
            <a:extLst>
              <a:ext uri="{FF2B5EF4-FFF2-40B4-BE49-F238E27FC236}">
                <a16:creationId xmlns:a16="http://schemas.microsoft.com/office/drawing/2014/main" id="{7332633D-037B-405E-99D6-35BB97D720DD}"/>
              </a:ext>
            </a:extLst>
          </p:cNvPr>
          <p:cNvSpPr txBox="1"/>
          <p:nvPr/>
        </p:nvSpPr>
        <p:spPr>
          <a:xfrm>
            <a:off x="-34775" y="1401725"/>
            <a:ext cx="4320000" cy="992579"/>
          </a:xfrm>
          <a:prstGeom prst="rect">
            <a:avLst/>
          </a:prstGeom>
          <a:noFill/>
        </p:spPr>
        <p:txBody>
          <a:bodyPr wrap="square" rtlCol="0">
            <a:spAutoFit/>
          </a:bodyPr>
          <a:lstStyle/>
          <a:p>
            <a:pPr marL="0" lvl="4" defTabSz="700533">
              <a:lnSpc>
                <a:spcPct val="90000"/>
              </a:lnSpc>
              <a:spcBef>
                <a:spcPts val="677"/>
              </a:spcBef>
              <a:buClr>
                <a:srgbClr val="26567F"/>
              </a:buClr>
            </a:pPr>
            <a:r>
              <a:rPr lang="en-NZ" sz="1300" dirty="0">
                <a:latin typeface="Source Sans Pro" panose="020B0503030403020204" pitchFamily="34" charset="0"/>
                <a:ea typeface="Source Sans Pro" panose="020B0503030403020204" pitchFamily="34" charset="0"/>
                <a:cs typeface="Calibri" panose="020F0502020204030204" pitchFamily="34" charset="0"/>
              </a:rPr>
              <a:t>Service users might know their rights, but not know how to use them. They may worry that asking to see their information will have negative consequences. It’s important that agencies help them feel comfortable and safe. </a:t>
            </a:r>
          </a:p>
        </p:txBody>
      </p:sp>
      <p:sp>
        <p:nvSpPr>
          <p:cNvPr id="41" name="TextBox 40">
            <a:extLst>
              <a:ext uri="{FF2B5EF4-FFF2-40B4-BE49-F238E27FC236}">
                <a16:creationId xmlns:a16="http://schemas.microsoft.com/office/drawing/2014/main" id="{B3911796-C646-4ACA-9987-02D82065B1CC}"/>
              </a:ext>
            </a:extLst>
          </p:cNvPr>
          <p:cNvSpPr txBox="1"/>
          <p:nvPr/>
        </p:nvSpPr>
        <p:spPr>
          <a:xfrm>
            <a:off x="-34775" y="2535835"/>
            <a:ext cx="4320000" cy="4258089"/>
          </a:xfrm>
          <a:prstGeom prst="rect">
            <a:avLst/>
          </a:prstGeom>
          <a:noFill/>
        </p:spPr>
        <p:txBody>
          <a:bodyPr wrap="square" rtlCol="0">
            <a:spAutoFit/>
          </a:bodyPr>
          <a:lstStyle/>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Advertise and promote the idea of access for service users. </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Translate information.</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Think about people with sight or hearing impairments, low literacy levels or communication challenges — how do they need to be empowered to use their rights? How will information need to be provided to them?</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What does the approach need to be if people are in crisis or distress? </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Think about cultural, social or religious issues — how might they affect people’s understanding? For example, refugees may have different experiences with official agencies that impact their willingness to ask for their information.</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Children and young people have the same rights as adults — how can this be supported? </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Take into account any safety issues for service users — for example, if someone is experiencing family harm they may need their information to be shared very carefully. </a:t>
            </a:r>
          </a:p>
        </p:txBody>
      </p:sp>
      <p:sp>
        <p:nvSpPr>
          <p:cNvPr id="75" name="TextBox 74">
            <a:extLst>
              <a:ext uri="{FF2B5EF4-FFF2-40B4-BE49-F238E27FC236}">
                <a16:creationId xmlns:a16="http://schemas.microsoft.com/office/drawing/2014/main" id="{1748C806-C9AA-4867-947B-972980CD062F}"/>
              </a:ext>
            </a:extLst>
          </p:cNvPr>
          <p:cNvSpPr txBox="1"/>
          <p:nvPr/>
        </p:nvSpPr>
        <p:spPr>
          <a:xfrm>
            <a:off x="8701085" y="1401725"/>
            <a:ext cx="4152271" cy="452432"/>
          </a:xfrm>
          <a:prstGeom prst="rect">
            <a:avLst/>
          </a:prstGeom>
          <a:noFill/>
        </p:spPr>
        <p:txBody>
          <a:bodyPr wrap="square" rtlCol="0">
            <a:spAutoFit/>
          </a:bodyPr>
          <a:lstStyle/>
          <a:p>
            <a:pPr marL="0" lvl="4" defTabSz="700533">
              <a:lnSpc>
                <a:spcPct val="90000"/>
              </a:lnSpc>
              <a:spcBef>
                <a:spcPts val="677"/>
              </a:spcBef>
              <a:buClr>
                <a:srgbClr val="26567F"/>
              </a:buClr>
            </a:pPr>
            <a:r>
              <a:rPr lang="en-NZ" sz="1300" dirty="0">
                <a:latin typeface="Source Sans Pro" panose="020B0503030403020204" pitchFamily="34" charset="0"/>
                <a:ea typeface="Source Sans Pro" panose="020B0503030403020204" pitchFamily="34" charset="0"/>
                <a:cs typeface="Calibri" panose="020F0502020204030204" pitchFamily="34" charset="0"/>
              </a:rPr>
              <a:t>Service users may want help to access or ask for corrections to their information. </a:t>
            </a:r>
            <a:endParaRPr lang="en-NZ" sz="1300" dirty="0">
              <a:latin typeface="Source Sans Pro" panose="020B0503030403020204" pitchFamily="34" charset="0"/>
              <a:ea typeface="Source Sans Pro" panose="020B0503030403020204" pitchFamily="34" charset="0"/>
            </a:endParaRPr>
          </a:p>
        </p:txBody>
      </p:sp>
      <p:sp>
        <p:nvSpPr>
          <p:cNvPr id="42" name="TextBox 41">
            <a:extLst>
              <a:ext uri="{FF2B5EF4-FFF2-40B4-BE49-F238E27FC236}">
                <a16:creationId xmlns:a16="http://schemas.microsoft.com/office/drawing/2014/main" id="{EBFAFCC6-C495-4865-AC7B-EEADAB9C4A43}"/>
              </a:ext>
            </a:extLst>
          </p:cNvPr>
          <p:cNvSpPr txBox="1"/>
          <p:nvPr/>
        </p:nvSpPr>
        <p:spPr>
          <a:xfrm>
            <a:off x="8666449" y="1926252"/>
            <a:ext cx="4173537" cy="5591274"/>
          </a:xfrm>
          <a:prstGeom prst="rect">
            <a:avLst/>
          </a:prstGeom>
          <a:noFill/>
        </p:spPr>
        <p:txBody>
          <a:bodyPr wrap="square" rtlCol="0">
            <a:spAutoFit/>
          </a:bodyPr>
          <a:lstStyle/>
          <a:p>
            <a:pPr marL="145167" indent="-145167">
              <a:spcBef>
                <a:spcPts val="508"/>
              </a:spcBef>
              <a:buClr>
                <a:schemeClr val="tx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Help them make a request for their information to your agency — remember they do not have to make it in writing. Put them in touch with the best person or action the request yourself. </a:t>
            </a:r>
          </a:p>
          <a:p>
            <a:pPr marL="145167" indent="-145167">
              <a:spcBef>
                <a:spcPts val="508"/>
              </a:spcBef>
              <a:buClr>
                <a:schemeClr val="tx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If someone asks for access, the Privacy Act 2020 says the agency must get back to them within 20 working days. </a:t>
            </a:r>
          </a:p>
          <a:p>
            <a:pPr marL="145167" indent="-145167">
              <a:spcBef>
                <a:spcPts val="508"/>
              </a:spcBef>
              <a:buClr>
                <a:schemeClr val="tx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Set up processes for service users to nominate advocates to act on their behalf and access information from your agency. </a:t>
            </a:r>
          </a:p>
          <a:p>
            <a:pPr marL="145167" indent="-145167">
              <a:spcBef>
                <a:spcPts val="508"/>
              </a:spcBef>
              <a:buClr>
                <a:schemeClr val="tx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Be an advocate for service users with other agencies if it’s appropriate. </a:t>
            </a:r>
          </a:p>
          <a:p>
            <a:pPr marL="145167" indent="-145167">
              <a:spcBef>
                <a:spcPts val="508"/>
              </a:spcBef>
              <a:buClr>
                <a:schemeClr val="tx2"/>
              </a:buClr>
              <a:buFont typeface="Arial" panose="020B0604020202020204" pitchFamily="34" charset="0"/>
              <a:buChar char="•"/>
            </a:pPr>
            <a:r>
              <a:rPr lang="en-NZ" sz="1300" dirty="0">
                <a:latin typeface="Source Sans Pro" panose="020B0503030403020204" pitchFamily="34" charset="0"/>
                <a:ea typeface="Source Sans Pro" panose="020B0503030403020204" pitchFamily="34" charset="0"/>
              </a:rPr>
              <a:t>The Office of the Privacy Commissioner has useful tools and information:</a:t>
            </a:r>
          </a:p>
          <a:p>
            <a:pPr marL="145167" indent="-145167">
              <a:spcBef>
                <a:spcPts val="508"/>
              </a:spcBef>
              <a:buClr>
                <a:schemeClr val="tx2"/>
              </a:buClr>
              <a:buFont typeface="Arial" panose="020B0604020202020204" pitchFamily="34" charset="0"/>
              <a:buChar char="•"/>
            </a:pPr>
            <a:r>
              <a:rPr lang="en-NZ" sz="1300" dirty="0">
                <a:latin typeface="Source Sans Pro" panose="020B0503030403020204" pitchFamily="34" charset="0"/>
              </a:rPr>
              <a:t>Tell people about, or help them fill out, the </a:t>
            </a:r>
            <a:r>
              <a:rPr lang="en-NZ" sz="1300" dirty="0" err="1">
                <a:latin typeface="Source Sans Pro" panose="020B0503030403020204" pitchFamily="34" charset="0"/>
                <a:ea typeface="Source Sans Pro" panose="020B0503030403020204" pitchFamily="34" charset="0"/>
              </a:rPr>
              <a:t>AboutMe</a:t>
            </a:r>
            <a:r>
              <a:rPr lang="en-NZ" sz="1300" dirty="0">
                <a:latin typeface="Source Sans Pro" panose="020B0503030403020204" pitchFamily="34" charset="0"/>
                <a:ea typeface="Source Sans Pro" panose="020B0503030403020204" pitchFamily="34" charset="0"/>
              </a:rPr>
              <a:t> tool (</a:t>
            </a:r>
            <a:r>
              <a:rPr lang="en-NZ" sz="1300" dirty="0">
                <a:latin typeface="Source Sans Pro" panose="020B0503030403020204" pitchFamily="34" charset="0"/>
                <a:ea typeface="Source Sans Pro" panose="020B0503030403020204" pitchFamily="34" charset="0"/>
                <a:hlinkClick r:id="rId3"/>
              </a:rPr>
              <a:t>privacy.org.nz/further-resources/</a:t>
            </a:r>
            <a:r>
              <a:rPr lang="en-NZ" sz="1300" dirty="0" err="1">
                <a:latin typeface="Source Sans Pro" panose="020B0503030403020204" pitchFamily="34" charset="0"/>
                <a:ea typeface="Source Sans Pro" panose="020B0503030403020204" pitchFamily="34" charset="0"/>
                <a:hlinkClick r:id="rId3"/>
              </a:rPr>
              <a:t>aboutme</a:t>
            </a:r>
            <a:r>
              <a:rPr lang="en-NZ" sz="1300" dirty="0">
                <a:latin typeface="Source Sans Pro" panose="020B0503030403020204" pitchFamily="34" charset="0"/>
                <a:ea typeface="Source Sans Pro" panose="020B0503030403020204" pitchFamily="34" charset="0"/>
                <a:hlinkClick r:id="rId3"/>
              </a:rPr>
              <a:t>-request-my-info-tool/ </a:t>
            </a:r>
            <a:r>
              <a:rPr lang="en-NZ" sz="1300" dirty="0">
                <a:latin typeface="Source Sans Pro" panose="020B0503030403020204" pitchFamily="34" charset="0"/>
              </a:rPr>
              <a:t>— an online tool that people can use to request their information from any New Zealand agency, business or government agency</a:t>
            </a:r>
          </a:p>
          <a:p>
            <a:pPr marL="145167" indent="-145167">
              <a:spcBef>
                <a:spcPts val="508"/>
              </a:spcBef>
              <a:buClr>
                <a:schemeClr val="tx2"/>
              </a:buClr>
              <a:buFont typeface="Arial" panose="020B0604020202020204" pitchFamily="34" charset="0"/>
              <a:buChar char="•"/>
            </a:pPr>
            <a:r>
              <a:rPr lang="en-NZ" sz="1300" dirty="0">
                <a:latin typeface="Source Sans Pro" panose="020B0503030403020204" pitchFamily="34" charset="0"/>
              </a:rPr>
              <a:t>Your right to know is a document that can be given to service users: </a:t>
            </a:r>
            <a:r>
              <a:rPr lang="en-NZ" sz="1300" dirty="0">
                <a:latin typeface="Source Sans Pro" panose="020B0503030403020204" pitchFamily="34" charset="0"/>
                <a:ea typeface="Source Sans Pro" panose="020B0503030403020204" pitchFamily="34" charset="0"/>
                <a:hlinkClick r:id="rId4"/>
              </a:rPr>
              <a:t>privacy.org.nz/publications/guidance-resources/your-right-to-know/</a:t>
            </a:r>
            <a:endParaRPr lang="en-NZ" sz="1300" dirty="0">
              <a:latin typeface="Source Sans Pro" panose="020B0503030403020204" pitchFamily="34" charset="0"/>
              <a:ea typeface="Source Sans Pro" panose="020B0503030403020204" pitchFamily="34" charset="0"/>
            </a:endParaRPr>
          </a:p>
          <a:p>
            <a:pPr marL="145167" indent="-145167">
              <a:spcBef>
                <a:spcPts val="508"/>
              </a:spcBef>
              <a:buClr>
                <a:schemeClr val="tx2"/>
              </a:buClr>
              <a:buFont typeface="Arial" panose="020B0604020202020204" pitchFamily="34" charset="0"/>
              <a:buChar char="•"/>
            </a:pPr>
            <a:endParaRPr lang="en-NZ" sz="1200" dirty="0">
              <a:latin typeface="Source Sans Pro" panose="020B0503030403020204" pitchFamily="34" charset="0"/>
              <a:ea typeface="Source Sans Pro" panose="020B0503030403020204" pitchFamily="34" charset="0"/>
            </a:endParaRPr>
          </a:p>
          <a:p>
            <a:pPr marL="145167" indent="-145167">
              <a:spcBef>
                <a:spcPts val="508"/>
              </a:spcBef>
              <a:buClr>
                <a:schemeClr val="tx2"/>
              </a:buClr>
              <a:buFont typeface="Arial" panose="020B0604020202020204" pitchFamily="34" charset="0"/>
              <a:buChar char="•"/>
            </a:pPr>
            <a:endParaRPr lang="en-NZ" sz="1300" dirty="0">
              <a:latin typeface="Source Sans Pro" panose="020B0503030403020204" pitchFamily="34" charset="0"/>
              <a:ea typeface="Source Sans Pro" panose="020B0503030403020204" pitchFamily="34" charset="0"/>
            </a:endParaRPr>
          </a:p>
        </p:txBody>
      </p:sp>
      <p:sp>
        <p:nvSpPr>
          <p:cNvPr id="53" name="TextBox 52">
            <a:extLst>
              <a:ext uri="{FF2B5EF4-FFF2-40B4-BE49-F238E27FC236}">
                <a16:creationId xmlns:a16="http://schemas.microsoft.com/office/drawing/2014/main" id="{2369ACC4-5476-41CC-814D-40C1E7BB69B5}"/>
              </a:ext>
            </a:extLst>
          </p:cNvPr>
          <p:cNvSpPr txBox="1"/>
          <p:nvPr/>
        </p:nvSpPr>
        <p:spPr>
          <a:xfrm>
            <a:off x="4346449" y="1401725"/>
            <a:ext cx="4320000" cy="992579"/>
          </a:xfrm>
          <a:prstGeom prst="rect">
            <a:avLst/>
          </a:prstGeom>
          <a:noFill/>
        </p:spPr>
        <p:txBody>
          <a:bodyPr wrap="square" rtlCol="0">
            <a:spAutoFit/>
          </a:bodyPr>
          <a:lstStyle/>
          <a:p>
            <a:pPr marL="0" lvl="4" defTabSz="700533">
              <a:lnSpc>
                <a:spcPct val="90000"/>
              </a:lnSpc>
              <a:spcBef>
                <a:spcPts val="677"/>
              </a:spcBef>
              <a:buClr>
                <a:srgbClr val="26567F"/>
              </a:buClr>
            </a:pPr>
            <a:r>
              <a:rPr lang="en-NZ" sz="1300" dirty="0">
                <a:latin typeface="Source Sans Pro" panose="020B0503030403020204" pitchFamily="34" charset="0"/>
                <a:ea typeface="Source Sans Pro" panose="020B0503030403020204" pitchFamily="34" charset="0"/>
                <a:cs typeface="Calibri" panose="020F0502020204030204" pitchFamily="34" charset="0"/>
              </a:rPr>
              <a:t>As well as making things friendly and safe, there are some practical proactive things to make ‘access’ a normal part of engaging with service users. The most practical approach might be to offer copies of records without service users having to ask. </a:t>
            </a:r>
          </a:p>
        </p:txBody>
      </p:sp>
      <p:sp>
        <p:nvSpPr>
          <p:cNvPr id="44" name="TextBox 43">
            <a:extLst>
              <a:ext uri="{FF2B5EF4-FFF2-40B4-BE49-F238E27FC236}">
                <a16:creationId xmlns:a16="http://schemas.microsoft.com/office/drawing/2014/main" id="{25D862E7-DFAF-468C-BEEF-D49B76B4ADFB}"/>
              </a:ext>
            </a:extLst>
          </p:cNvPr>
          <p:cNvSpPr txBox="1"/>
          <p:nvPr/>
        </p:nvSpPr>
        <p:spPr>
          <a:xfrm>
            <a:off x="4346449" y="2466782"/>
            <a:ext cx="4320000" cy="3241913"/>
          </a:xfrm>
          <a:prstGeom prst="rect">
            <a:avLst/>
          </a:prstGeom>
          <a:noFill/>
        </p:spPr>
        <p:txBody>
          <a:bodyPr wrap="square" rtlCol="0">
            <a:spAutoFit/>
          </a:bodyPr>
          <a:lstStyle/>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rPr>
              <a:t>Read out what information has been recorded to check it with service users. </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rPr>
              <a:t>Turn a computer screen around or show service users the notes that have been written. </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rPr>
              <a:t>Give photocopies or printouts of documents about the service users, like copies of assessments or referral documents. </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rPr>
              <a:t>Copy someone into an email about them.</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rPr>
              <a:t>Let them take photos of their information.</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rPr>
              <a:t>Ask if they would like to fill out forms or write down information themselves. </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rPr>
              <a:t>Write notes together, agreeing what will be recorded. </a:t>
            </a:r>
          </a:p>
          <a:p>
            <a:pPr marL="145167" lvl="4" indent="-145167">
              <a:lnSpc>
                <a:spcPct val="90000"/>
              </a:lnSpc>
              <a:spcBef>
                <a:spcPts val="508"/>
              </a:spcBef>
              <a:buClr>
                <a:srgbClr val="26567F"/>
              </a:buClr>
              <a:buFont typeface="Arial" panose="020B0604020202020204" pitchFamily="34" charset="0"/>
              <a:buChar char="•"/>
            </a:pPr>
            <a:r>
              <a:rPr lang="en-NZ" sz="1300" dirty="0">
                <a:latin typeface="Source Sans Pro" panose="020B0503030403020204" pitchFamily="34" charset="0"/>
              </a:rPr>
              <a:t>Check in with service users on a regular basis to see if they would like to update their information or if anything has changed. </a:t>
            </a:r>
          </a:p>
        </p:txBody>
      </p:sp>
      <p:sp>
        <p:nvSpPr>
          <p:cNvPr id="55" name="TextBox 54">
            <a:extLst>
              <a:ext uri="{FF2B5EF4-FFF2-40B4-BE49-F238E27FC236}">
                <a16:creationId xmlns:a16="http://schemas.microsoft.com/office/drawing/2014/main" id="{C9A25330-DB11-4C89-845D-D34070967DD8}"/>
              </a:ext>
            </a:extLst>
          </p:cNvPr>
          <p:cNvSpPr txBox="1"/>
          <p:nvPr/>
        </p:nvSpPr>
        <p:spPr>
          <a:xfrm>
            <a:off x="984496" y="103388"/>
            <a:ext cx="7196336" cy="830997"/>
          </a:xfrm>
          <a:prstGeom prst="rect">
            <a:avLst/>
          </a:prstGeom>
          <a:noFill/>
          <a:ln>
            <a:noFill/>
          </a:ln>
        </p:spPr>
        <p:txBody>
          <a:bodyPr wrap="square" rtlCol="0">
            <a:spAutoFit/>
          </a:bodyPr>
          <a:lstStyle/>
          <a:p>
            <a:r>
              <a:rPr lang="en-NZ" sz="2400" dirty="0">
                <a:solidFill>
                  <a:srgbClr val="26567F"/>
                </a:solidFill>
                <a:latin typeface="Source Sans Pro" panose="020B0503030403020204" pitchFamily="34" charset="0"/>
                <a:ea typeface="Source Sans Pro" panose="020B0503030403020204" pitchFamily="34" charset="0"/>
              </a:rPr>
              <a:t>Data Protection and Use Policy</a:t>
            </a:r>
          </a:p>
          <a:p>
            <a:r>
              <a:rPr lang="en-NZ" sz="2400" b="1" dirty="0">
                <a:solidFill>
                  <a:srgbClr val="26567F"/>
                </a:solidFill>
                <a:latin typeface="Source Sans Pro" panose="020B0503030403020204" pitchFamily="34" charset="0"/>
                <a:ea typeface="Source Sans Pro" panose="020B0503030403020204" pitchFamily="34" charset="0"/>
              </a:rPr>
              <a:t>Access to Information </a:t>
            </a:r>
            <a:r>
              <a:rPr lang="en-NZ" sz="2400" b="1" dirty="0">
                <a:solidFill>
                  <a:srgbClr val="26567F"/>
                </a:solidFill>
                <a:latin typeface="Source Sans Pro" panose="020B0503030403020204" pitchFamily="34" charset="0"/>
              </a:rPr>
              <a:t>Guideline — a </a:t>
            </a:r>
            <a:r>
              <a:rPr lang="en-NZ" sz="2400" b="1" dirty="0">
                <a:solidFill>
                  <a:srgbClr val="26567F"/>
                </a:solidFill>
                <a:latin typeface="Source Sans Pro" panose="020B0503030403020204" pitchFamily="34" charset="0"/>
                <a:ea typeface="Source Sans Pro" panose="020B0503030403020204" pitchFamily="34" charset="0"/>
              </a:rPr>
              <a:t>summary </a:t>
            </a:r>
          </a:p>
        </p:txBody>
      </p:sp>
      <p:cxnSp>
        <p:nvCxnSpPr>
          <p:cNvPr id="56" name="Straight Connector 55">
            <a:extLst>
              <a:ext uri="{FF2B5EF4-FFF2-40B4-BE49-F238E27FC236}">
                <a16:creationId xmlns:a16="http://schemas.microsoft.com/office/drawing/2014/main" id="{83362E73-8F01-48B7-9143-97705A7E8143}"/>
              </a:ext>
            </a:extLst>
          </p:cNvPr>
          <p:cNvCxnSpPr>
            <a:cxnSpLocks/>
          </p:cNvCxnSpPr>
          <p:nvPr/>
        </p:nvCxnSpPr>
        <p:spPr>
          <a:xfrm>
            <a:off x="939245" y="910910"/>
            <a:ext cx="11862355" cy="28736"/>
          </a:xfrm>
          <a:prstGeom prst="line">
            <a:avLst/>
          </a:prstGeom>
          <a:ln w="25400">
            <a:solidFill>
              <a:srgbClr val="26567F">
                <a:alpha val="30000"/>
              </a:srgb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8391D9F1-2A2A-4D51-9F7F-2CFE714758B2}"/>
              </a:ext>
            </a:extLst>
          </p:cNvPr>
          <p:cNvCxnSpPr>
            <a:cxnSpLocks/>
          </p:cNvCxnSpPr>
          <p:nvPr/>
        </p:nvCxnSpPr>
        <p:spPr>
          <a:xfrm flipH="1" flipV="1">
            <a:off x="4244545" y="1029776"/>
            <a:ext cx="15535" cy="5955826"/>
          </a:xfrm>
          <a:prstGeom prst="line">
            <a:avLst/>
          </a:prstGeom>
          <a:ln w="25400">
            <a:solidFill>
              <a:srgbClr val="26567F">
                <a:alpha val="30000"/>
              </a:srgb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422B6EA1-EFAE-4F1E-825A-574913F1C534}"/>
              </a:ext>
            </a:extLst>
          </p:cNvPr>
          <p:cNvCxnSpPr>
            <a:cxnSpLocks/>
          </p:cNvCxnSpPr>
          <p:nvPr/>
        </p:nvCxnSpPr>
        <p:spPr>
          <a:xfrm flipV="1">
            <a:off x="8670680" y="1029778"/>
            <a:ext cx="0" cy="5955824"/>
          </a:xfrm>
          <a:prstGeom prst="line">
            <a:avLst/>
          </a:prstGeom>
          <a:ln w="25400">
            <a:solidFill>
              <a:srgbClr val="26567F">
                <a:alpha val="30000"/>
              </a:srgbClr>
            </a:solidFill>
          </a:ln>
        </p:spPr>
        <p:style>
          <a:lnRef idx="1">
            <a:schemeClr val="accent1"/>
          </a:lnRef>
          <a:fillRef idx="0">
            <a:schemeClr val="accent1"/>
          </a:fillRef>
          <a:effectRef idx="0">
            <a:schemeClr val="accent1"/>
          </a:effectRef>
          <a:fontRef idx="minor">
            <a:schemeClr val="tx1"/>
          </a:fontRef>
        </p:style>
      </p:cxnSp>
      <p:pic>
        <p:nvPicPr>
          <p:cNvPr id="30" name="Graphic 29">
            <a:extLst>
              <a:ext uri="{FF2B5EF4-FFF2-40B4-BE49-F238E27FC236}">
                <a16:creationId xmlns:a16="http://schemas.microsoft.com/office/drawing/2014/main" id="{5A07BD36-F241-45B3-8548-56D22525D89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0062" y="78221"/>
            <a:ext cx="852405" cy="852405"/>
          </a:xfrm>
          <a:prstGeom prst="rect">
            <a:avLst/>
          </a:prstGeom>
        </p:spPr>
      </p:pic>
      <p:sp>
        <p:nvSpPr>
          <p:cNvPr id="33" name="TextBox 32">
            <a:extLst>
              <a:ext uri="{FF2B5EF4-FFF2-40B4-BE49-F238E27FC236}">
                <a16:creationId xmlns:a16="http://schemas.microsoft.com/office/drawing/2014/main" id="{C17DD92E-52EF-4CAA-9BC8-9A0D390CF5D9}"/>
              </a:ext>
            </a:extLst>
          </p:cNvPr>
          <p:cNvSpPr txBox="1"/>
          <p:nvPr/>
        </p:nvSpPr>
        <p:spPr>
          <a:xfrm>
            <a:off x="11689081" y="9184623"/>
            <a:ext cx="1155754" cy="261610"/>
          </a:xfrm>
          <a:prstGeom prst="rect">
            <a:avLst/>
          </a:prstGeom>
          <a:noFill/>
        </p:spPr>
        <p:txBody>
          <a:bodyPr wrap="square" rtlCol="0">
            <a:spAutoFit/>
          </a:bodyPr>
          <a:lstStyle/>
          <a:p>
            <a:r>
              <a:rPr lang="en-NZ" sz="1100" b="1" dirty="0">
                <a:latin typeface="Source Sans Pro" panose="020B0503030403020204" pitchFamily="34" charset="0"/>
                <a:ea typeface="Source Sans Pro" panose="020B0503030403020204" pitchFamily="34" charset="0"/>
              </a:rPr>
              <a:t>Page 2 of 2</a:t>
            </a:r>
          </a:p>
        </p:txBody>
      </p:sp>
      <p:sp>
        <p:nvSpPr>
          <p:cNvPr id="34" name="TextBox 33">
            <a:extLst>
              <a:ext uri="{FF2B5EF4-FFF2-40B4-BE49-F238E27FC236}">
                <a16:creationId xmlns:a16="http://schemas.microsoft.com/office/drawing/2014/main" id="{15EC5FF1-4837-4C54-AD6D-6F56614B3761}"/>
              </a:ext>
              <a:ext uri="{C183D7F6-B498-43B3-948B-1728B52AA6E4}">
                <adec:decorative xmlns:adec="http://schemas.microsoft.com/office/drawing/2017/decorative" val="0"/>
              </a:ext>
            </a:extLst>
          </p:cNvPr>
          <p:cNvSpPr txBox="1"/>
          <p:nvPr/>
        </p:nvSpPr>
        <p:spPr>
          <a:xfrm>
            <a:off x="31797" y="929078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sp>
        <p:nvSpPr>
          <p:cNvPr id="4" name="Rectangle 3">
            <a:extLst>
              <a:ext uri="{FF2B5EF4-FFF2-40B4-BE49-F238E27FC236}">
                <a16:creationId xmlns:a16="http://schemas.microsoft.com/office/drawing/2014/main" id="{DD11A99B-4E39-4893-B785-F06C226E02C5}"/>
              </a:ext>
            </a:extLst>
          </p:cNvPr>
          <p:cNvSpPr/>
          <p:nvPr/>
        </p:nvSpPr>
        <p:spPr>
          <a:xfrm>
            <a:off x="7120128" y="7051822"/>
            <a:ext cx="5681472" cy="1887696"/>
          </a:xfrm>
          <a:prstGeom prst="rect">
            <a:avLst/>
          </a:prstGeom>
          <a:solidFill>
            <a:srgbClr val="BDCC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1200"/>
              </a:spcBef>
            </a:pPr>
            <a:r>
              <a:rPr lang="en-NZ" sz="1400" b="1" dirty="0">
                <a:solidFill>
                  <a:srgbClr val="26567F"/>
                </a:solidFill>
                <a:latin typeface="Source Sans Pro" panose="020B0503030403020204" pitchFamily="34" charset="0"/>
                <a:ea typeface="Source Sans Pro" panose="020B0503030403020204" pitchFamily="34" charset="0"/>
              </a:rPr>
              <a:t>When passing on information</a:t>
            </a:r>
          </a:p>
          <a:p>
            <a:pPr>
              <a:spcBef>
                <a:spcPts val="200"/>
              </a:spcBef>
              <a:spcAft>
                <a:spcPts val="200"/>
              </a:spcAft>
            </a:pPr>
            <a:r>
              <a:rPr lang="en-NZ" sz="1300" dirty="0">
                <a:solidFill>
                  <a:schemeClr val="tx1"/>
                </a:solidFill>
                <a:latin typeface="Source Sans Pro" panose="020B0503030403020204" pitchFamily="34" charset="0"/>
                <a:ea typeface="Source Sans Pro" panose="020B0503030403020204" pitchFamily="34" charset="0"/>
              </a:rPr>
              <a:t>When an agency passes a person’s information onto another agency in a way that can identify the person, and that person wants access, the first agency needs to:</a:t>
            </a:r>
          </a:p>
          <a:p>
            <a:pPr marL="285750" indent="-285750">
              <a:spcBef>
                <a:spcPts val="200"/>
              </a:spcBef>
              <a:spcAft>
                <a:spcPts val="200"/>
              </a:spcAft>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rPr>
              <a:t>promptly let the second agency know of the person’s request, and within no more than 10 days of that request.</a:t>
            </a:r>
          </a:p>
          <a:p>
            <a:pPr marL="285750" indent="-285750">
              <a:spcBef>
                <a:spcPts val="200"/>
              </a:spcBef>
              <a:spcAft>
                <a:spcPts val="200"/>
              </a:spcAft>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rPr>
              <a:t>let the person know that the agency has passed on the request and to which agency.</a:t>
            </a:r>
            <a:endParaRPr lang="en-NZ" sz="1200" dirty="0">
              <a:solidFill>
                <a:schemeClr val="tx1"/>
              </a:solidFill>
            </a:endParaRPr>
          </a:p>
        </p:txBody>
      </p:sp>
      <p:pic>
        <p:nvPicPr>
          <p:cNvPr id="29" name="Picture 28">
            <a:extLst>
              <a:ext uri="{FF2B5EF4-FFF2-40B4-BE49-F238E27FC236}">
                <a16:creationId xmlns:a16="http://schemas.microsoft.com/office/drawing/2014/main" id="{4A408B6B-06E0-4413-A3DB-209454376D55}"/>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39" name="Picture 38">
            <a:extLst>
              <a:ext uri="{FF2B5EF4-FFF2-40B4-BE49-F238E27FC236}">
                <a16:creationId xmlns:a16="http://schemas.microsoft.com/office/drawing/2014/main" id="{39CC22D6-6BBA-4763-9ACA-0408752C88C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spTree>
    <p:extLst>
      <p:ext uri="{BB962C8B-B14F-4D97-AF65-F5344CB8AC3E}">
        <p14:creationId xmlns:p14="http://schemas.microsoft.com/office/powerpoint/2010/main" val="4059996883"/>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EEJU23W3HNHT-1111130400-897</_dlc_DocId>
    <_dlc_DocIdUrl xmlns="32912b76-460a-4724-b42f-6e9d0ecab840">
      <Url>https://dia.cohesion.net.nz/Sites/AOG/GCPO/_layouts/15/DocIdRedir.aspx?ID=EEJU23W3HNHT-1111130400-897</Url>
      <Description>EEJU23W3HNHT-1111130400-897</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05C903-722A-4BA0-8036-FDD54F270C95}">
  <ds:schemaRefs>
    <ds:schemaRef ds:uri="http://purl.org/dc/elements/1.1/"/>
    <ds:schemaRef ds:uri="http://schemas.microsoft.com/office/2006/metadata/properties"/>
    <ds:schemaRef ds:uri="http://purl.org/dc/terms/"/>
    <ds:schemaRef ds:uri="http://schemas.microsoft.com/sharepoint/v4"/>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32912b76-460a-4724-b42f-6e9d0ecab840"/>
    <ds:schemaRef ds:uri="01be4277-2979-4a68-876d-b92b25fceece"/>
    <ds:schemaRef ds:uri="http://www.w3.org/XML/1998/namespace"/>
  </ds:schemaRefs>
</ds:datastoreItem>
</file>

<file path=customXml/itemProps2.xml><?xml version="1.0" encoding="utf-8"?>
<ds:datastoreItem xmlns:ds="http://schemas.openxmlformats.org/officeDocument/2006/customXml" ds:itemID="{2210DC49-7521-45D0-8721-4B20B55EFD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1EF910-24D1-43F0-A9B2-CA21B9081F49}">
  <ds:schemaRefs>
    <ds:schemaRef ds:uri="http://schemas.microsoft.com/sharepoint/events"/>
  </ds:schemaRefs>
</ds:datastoreItem>
</file>

<file path=customXml/itemProps4.xml><?xml version="1.0" encoding="utf-8"?>
<ds:datastoreItem xmlns:ds="http://schemas.openxmlformats.org/officeDocument/2006/customXml" ds:itemID="{17CDAEC2-C8E8-4B4E-8BC2-6850130B18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24637</TotalTime>
  <Words>1577</Words>
  <Application>Microsoft Office PowerPoint</Application>
  <PresentationFormat>A3 Paper (297x420 mm)</PresentationFormat>
  <Paragraphs>72</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Source Sans Pro</vt:lpstr>
      <vt:lpstr>1_Custom Design</vt:lpstr>
      <vt:lpstr>Custom Design</vt:lpstr>
      <vt:lpstr>Social Wellbeing Agency A3 Theme</vt:lpstr>
      <vt:lpstr>PowerPoint Presentation</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628</cp:revision>
  <cp:lastPrinted>2020-10-28T21:39:28Z</cp:lastPrinted>
  <dcterms:created xsi:type="dcterms:W3CDTF">2016-04-18T03:19:15Z</dcterms:created>
  <dcterms:modified xsi:type="dcterms:W3CDTF">2021-11-22T20:10:55Z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A12764554</vt:lpwstr>
  </property>
  <property fmtid="{D5CDD505-2E9C-101B-9397-08002B2CF9AE}" pid="4" name="Objective-Title">
    <vt:lpwstr>005_Access to Information Summary_Final Content</vt:lpwstr>
  </property>
  <property fmtid="{D5CDD505-2E9C-101B-9397-08002B2CF9AE}" pid="5" name="Objective-Comment">
    <vt:lpwstr/>
  </property>
  <property fmtid="{D5CDD505-2E9C-101B-9397-08002B2CF9AE}" pid="6" name="Objective-CreationStamp">
    <vt:filetime>2020-09-08T06:06:07Z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2020-09-15T02:11:04Z</vt:filetime>
  </property>
  <property fmtid="{D5CDD505-2E9C-101B-9397-08002B2CF9AE}" pid="11" name="Objective-Owner">
    <vt:lpwstr>Charlie Harris-Miller</vt:lpwstr>
  </property>
  <property fmtid="{D5CDD505-2E9C-101B-9397-08002B2CF9AE}" pid="12" name="Objective-Path">
    <vt:lpwstr>Global Folder:SIA INFORMATION REPOSITORY:Delivery:Programmes:Data Protection and Use Policy (DPUP):1. DPUP Policy Implementation:Workstreams:3. Content and products:Toolkit:4. Final ready to publish:Release 1:</vt:lpwstr>
  </property>
  <property fmtid="{D5CDD505-2E9C-101B-9397-08002B2CF9AE}" pid="13" name="Objective-Parent">
    <vt:lpwstr>Release 1</vt:lpwstr>
  </property>
  <property fmtid="{D5CDD505-2E9C-101B-9397-08002B2CF9AE}" pid="14" name="Objective-State">
    <vt:lpwstr>Being Edited</vt:lpwstr>
  </property>
  <property fmtid="{D5CDD505-2E9C-101B-9397-08002B2CF9AE}" pid="15" name="Objective-Version">
    <vt:lpwstr>0.3</vt:lpwstr>
  </property>
  <property fmtid="{D5CDD505-2E9C-101B-9397-08002B2CF9AE}" pid="16" name="Objective-VersionNumber">
    <vt:r8>3</vt:r8>
  </property>
  <property fmtid="{D5CDD505-2E9C-101B-9397-08002B2CF9AE}" pid="17" name="Objective-VersionComment">
    <vt:lpwstr/>
  </property>
  <property fmtid="{D5CDD505-2E9C-101B-9397-08002B2CF9AE}" pid="18" name="Objective-FileNumber">
    <vt:lpwstr>qA664152</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d1446de7-1ae0-4d9c-a27e-6acd5c3cdc7a</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h288be6dc87141bbb85aea15bb46feec">
    <vt:lpwstr/>
  </property>
  <property fmtid="{D5CDD505-2E9C-101B-9397-08002B2CF9AE}" pid="35" name="DIAReportDocumentType">
    <vt:lpwstr/>
  </property>
  <property fmtid="{D5CDD505-2E9C-101B-9397-08002B2CF9AE}" pid="36" name="DIAMeetingDocumentType">
    <vt:lpwstr/>
  </property>
  <property fmtid="{D5CDD505-2E9C-101B-9397-08002B2CF9AE}" pid="37" name="f2ff4695490c4bf79a895c9f81dcf06d">
    <vt:lpwstr/>
  </property>
  <property fmtid="{D5CDD505-2E9C-101B-9397-08002B2CF9AE}" pid="38" name="c794c62a77ac4a12986871855a87615d">
    <vt:lpwstr/>
  </property>
  <property fmtid="{D5CDD505-2E9C-101B-9397-08002B2CF9AE}" pid="39" name="DIAAdministrationDocumentType">
    <vt:lpwstr/>
  </property>
</Properties>
</file>