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5"/>
  </p:sldMasterIdLst>
  <p:sldIdLst>
    <p:sldId id="256" r:id="rId6"/>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24" autoAdjust="0"/>
    <p:restoredTop sz="94660"/>
  </p:normalViewPr>
  <p:slideViewPr>
    <p:cSldViewPr snapToGrid="0">
      <p:cViewPr varScale="1">
        <p:scale>
          <a:sx n="84" d="100"/>
          <a:sy n="84" d="100"/>
        </p:scale>
        <p:origin x="17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5" Type="http://schemas.openxmlformats.org/officeDocument/2006/relationships/slideMaster" Target="slideMasters/slideMaster1.xml"/><Relationship Id="rId1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76FB31-0E14-473E-A7C9-D00FC999238F}" type="datetimeFigureOut">
              <a:rPr lang="en-NZ" smtClean="0"/>
              <a:t>23/11/2021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3242228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76FB31-0E14-473E-A7C9-D00FC999238F}" type="datetimeFigureOut">
              <a:rPr lang="en-NZ" smtClean="0"/>
              <a:t>23/11/2021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3869950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76FB31-0E14-473E-A7C9-D00FC999238F}" type="datetimeFigureOut">
              <a:rPr lang="en-NZ" smtClean="0"/>
              <a:t>23/11/2021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110568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76FB31-0E14-473E-A7C9-D00FC999238F}" type="datetimeFigureOut">
              <a:rPr lang="en-NZ" smtClean="0"/>
              <a:t>23/11/2021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250300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76FB31-0E14-473E-A7C9-D00FC999238F}" type="datetimeFigureOut">
              <a:rPr lang="en-NZ" smtClean="0"/>
              <a:t>23/11/2021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257928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76FB31-0E14-473E-A7C9-D00FC999238F}" type="datetimeFigureOut">
              <a:rPr lang="en-NZ" smtClean="0"/>
              <a:t>23/11/2021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2070248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76FB31-0E14-473E-A7C9-D00FC999238F}" type="datetimeFigureOut">
              <a:rPr lang="en-NZ" smtClean="0"/>
              <a:t>23/11/2021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592288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76FB31-0E14-473E-A7C9-D00FC999238F}" type="datetimeFigureOut">
              <a:rPr lang="en-NZ" smtClean="0"/>
              <a:t>23/11/2021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3081121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6FB31-0E14-473E-A7C9-D00FC999238F}" type="datetimeFigureOut">
              <a:rPr lang="en-NZ" smtClean="0"/>
              <a:t>23/11/2021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213209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3F76FB31-0E14-473E-A7C9-D00FC999238F}" type="datetimeFigureOut">
              <a:rPr lang="en-NZ" smtClean="0"/>
              <a:t>23/11/2021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2964964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3F76FB31-0E14-473E-A7C9-D00FC999238F}" type="datetimeFigureOut">
              <a:rPr lang="en-NZ" smtClean="0"/>
              <a:t>23/11/2021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3051216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3F76FB31-0E14-473E-A7C9-D00FC999238F}" type="datetimeFigureOut">
              <a:rPr lang="en-NZ" smtClean="0"/>
              <a:t>23/11/2021</a:t>
            </a:fld>
            <a:endParaRPr lang="en-NZ"/>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76948F25-32B3-4524-A9ED-66DC8F51867B}" type="slidenum">
              <a:rPr lang="en-NZ" smtClean="0"/>
              <a:t>‹#›</a:t>
            </a:fld>
            <a:endParaRPr lang="en-NZ"/>
          </a:p>
        </p:txBody>
      </p:sp>
    </p:spTree>
    <p:extLst>
      <p:ext uri="{BB962C8B-B14F-4D97-AF65-F5344CB8AC3E}">
        <p14:creationId xmlns:p14="http://schemas.microsoft.com/office/powerpoint/2010/main" val="25299726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0DE55D-1A81-48EB-87D5-C21CFE7BB61F}"/>
              </a:ext>
            </a:extLst>
          </p:cNvPr>
          <p:cNvSpPr txBox="1">
            <a:spLocks/>
          </p:cNvSpPr>
          <p:nvPr/>
        </p:nvSpPr>
        <p:spPr>
          <a:xfrm>
            <a:off x="1219200" y="401086"/>
            <a:ext cx="7482839" cy="428995"/>
          </a:xfrm>
          <a:prstGeom prst="rect">
            <a:avLst/>
          </a:prstGeom>
        </p:spPr>
        <p:txBody>
          <a:bodyPr vert="horz" lIns="91440" tIns="45720" rIns="91440" bIns="45720" rtlCol="0" anchor="b">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US" sz="2400" dirty="0">
                <a:solidFill>
                  <a:srgbClr val="E8731B"/>
                </a:solidFill>
                <a:latin typeface="Source Sans Pro" panose="020B0503030403020204" pitchFamily="34" charset="0"/>
                <a:ea typeface="Source Sans Pro" panose="020B0503030403020204" pitchFamily="34" charset="0"/>
                <a:cs typeface="Calibri" panose="020F0502020204030204" pitchFamily="34" charset="0"/>
              </a:rPr>
              <a:t>The Data Protection and Use Policy</a:t>
            </a:r>
          </a:p>
          <a:p>
            <a:pPr algn="l"/>
            <a:r>
              <a:rPr lang="en-US" sz="2400" b="1" dirty="0">
                <a:solidFill>
                  <a:srgbClr val="E8731B"/>
                </a:solidFill>
                <a:latin typeface="Source Sans Pro" panose="020B0503030403020204" pitchFamily="34" charset="0"/>
                <a:ea typeface="Source Sans Pro" panose="020B0503030403020204" pitchFamily="34" charset="0"/>
                <a:cs typeface="Calibri" panose="020F0502020204030204" pitchFamily="34" charset="0"/>
              </a:rPr>
              <a:t>Information life cycle — from planning to sharing  </a:t>
            </a:r>
          </a:p>
        </p:txBody>
      </p:sp>
      <p:sp>
        <p:nvSpPr>
          <p:cNvPr id="25" name="TextBox 24">
            <a:extLst>
              <a:ext uri="{FF2B5EF4-FFF2-40B4-BE49-F238E27FC236}">
                <a16:creationId xmlns:a16="http://schemas.microsoft.com/office/drawing/2014/main" id="{D1ED7F93-4EA5-464D-8C4D-701487448884}"/>
              </a:ext>
            </a:extLst>
          </p:cNvPr>
          <p:cNvSpPr txBox="1"/>
          <p:nvPr/>
        </p:nvSpPr>
        <p:spPr>
          <a:xfrm>
            <a:off x="-31322" y="914828"/>
            <a:ext cx="6639386" cy="1143903"/>
          </a:xfrm>
          <a:prstGeom prst="rect">
            <a:avLst/>
          </a:prstGeom>
          <a:noFill/>
          <a:ln>
            <a:noFill/>
          </a:ln>
        </p:spPr>
        <p:txBody>
          <a:bodyPr wrap="square" rtlCol="0">
            <a:spAutoFit/>
          </a:bodyPr>
          <a:lstStyle/>
          <a:p>
            <a:pPr>
              <a:spcBef>
                <a:spcPts val="200"/>
              </a:spcBef>
              <a:spcAft>
                <a:spcPts val="200"/>
              </a:spcAft>
            </a:pPr>
            <a:r>
              <a:rPr lang="en-NZ" sz="1300" dirty="0">
                <a:latin typeface="Source Sans Pro" panose="020B0503030403020204" pitchFamily="34" charset="0"/>
                <a:ea typeface="Source Sans Pro" panose="020B0503030403020204" pitchFamily="34" charset="0"/>
                <a:cs typeface="Calibri" panose="020F0502020204030204" pitchFamily="34" charset="0"/>
              </a:rPr>
              <a:t>Information that is from or about service users, whānau and communities is used for various reasons, in different ways, by many organisations.</a:t>
            </a:r>
          </a:p>
          <a:p>
            <a:pPr>
              <a:spcBef>
                <a:spcPts val="200"/>
              </a:spcBef>
              <a:spcAft>
                <a:spcPts val="200"/>
              </a:spcAft>
            </a:pPr>
            <a:r>
              <a:rPr lang="en-NZ" sz="1300" dirty="0">
                <a:latin typeface="Source Sans Pro" panose="020B0503030403020204" pitchFamily="34" charset="0"/>
                <a:ea typeface="Source Sans Pro" panose="020B0503030403020204" pitchFamily="34" charset="0"/>
                <a:cs typeface="Calibri" panose="020F0502020204030204" pitchFamily="34" charset="0"/>
              </a:rPr>
              <a:t>There are some common steps that typically apply to the collection and use of data or information, regardless of who is using it or the kind of work they do. Sometimes these steps are quite formal and detailed, other times less so. </a:t>
            </a:r>
          </a:p>
        </p:txBody>
      </p:sp>
      <p:cxnSp>
        <p:nvCxnSpPr>
          <p:cNvPr id="7" name="Straight Connector 6">
            <a:extLst>
              <a:ext uri="{FF2B5EF4-FFF2-40B4-BE49-F238E27FC236}">
                <a16:creationId xmlns:a16="http://schemas.microsoft.com/office/drawing/2014/main" id="{D3EB668B-C4B9-485E-8F3B-705CD46D3AEE}"/>
              </a:ext>
            </a:extLst>
          </p:cNvPr>
          <p:cNvCxnSpPr>
            <a:cxnSpLocks/>
          </p:cNvCxnSpPr>
          <p:nvPr/>
        </p:nvCxnSpPr>
        <p:spPr>
          <a:xfrm flipH="1">
            <a:off x="1219201" y="841974"/>
            <a:ext cx="11582399" cy="0"/>
          </a:xfrm>
          <a:prstGeom prst="line">
            <a:avLst/>
          </a:prstGeom>
          <a:ln w="25400">
            <a:solidFill>
              <a:srgbClr val="E8731B">
                <a:alpha val="30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D08600C-AB64-430D-AEB1-D29C8AEA349E}"/>
              </a:ext>
            </a:extLst>
          </p:cNvPr>
          <p:cNvCxnSpPr>
            <a:cxnSpLocks/>
          </p:cNvCxnSpPr>
          <p:nvPr/>
        </p:nvCxnSpPr>
        <p:spPr>
          <a:xfrm flipH="1">
            <a:off x="-31322" y="2278384"/>
            <a:ext cx="12984480" cy="39246"/>
          </a:xfrm>
          <a:prstGeom prst="line">
            <a:avLst/>
          </a:prstGeom>
          <a:ln w="25400">
            <a:solidFill>
              <a:srgbClr val="E8731B">
                <a:alpha val="30000"/>
              </a:srgb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8B3E186-0CB5-4ABC-B8B2-E590C565B4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8554" y="163161"/>
            <a:ext cx="1417308" cy="612000"/>
          </a:xfrm>
          <a:prstGeom prst="rect">
            <a:avLst/>
          </a:prstGeom>
        </p:spPr>
      </p:pic>
      <p:sp>
        <p:nvSpPr>
          <p:cNvPr id="60" name="TextBox 59">
            <a:extLst>
              <a:ext uri="{FF2B5EF4-FFF2-40B4-BE49-F238E27FC236}">
                <a16:creationId xmlns:a16="http://schemas.microsoft.com/office/drawing/2014/main" id="{B1AD2F0E-FDC0-4286-BEC2-E054745BCB88}"/>
              </a:ext>
            </a:extLst>
          </p:cNvPr>
          <p:cNvSpPr txBox="1"/>
          <p:nvPr/>
        </p:nvSpPr>
        <p:spPr>
          <a:xfrm>
            <a:off x="6595874" y="914828"/>
            <a:ext cx="6266686" cy="1143903"/>
          </a:xfrm>
          <a:prstGeom prst="rect">
            <a:avLst/>
          </a:prstGeom>
          <a:noFill/>
          <a:ln>
            <a:noFill/>
          </a:ln>
        </p:spPr>
        <p:txBody>
          <a:bodyPr wrap="square" rtlCol="0">
            <a:spAutoFit/>
          </a:bodyPr>
          <a:lstStyle/>
          <a:p>
            <a:pPr>
              <a:spcBef>
                <a:spcPts val="200"/>
              </a:spcBef>
              <a:spcAft>
                <a:spcPts val="200"/>
              </a:spcAft>
            </a:pPr>
            <a:r>
              <a:rPr lang="en-NZ" sz="1300" dirty="0">
                <a:latin typeface="Source Sans Pro" panose="020B0503030403020204" pitchFamily="34" charset="0"/>
                <a:ea typeface="Source Sans Pro" panose="020B0503030403020204" pitchFamily="34" charset="0"/>
                <a:cs typeface="Calibri" panose="020F0502020204030204" pitchFamily="34" charset="0"/>
              </a:rPr>
              <a:t>The starting point is often a decision or plan to collect or use some information. The end point is when some kind of conclusion is drawn, insight found, advice given or a decision is made or action taken. Ideally the knowledge is then shared with others. </a:t>
            </a:r>
          </a:p>
          <a:p>
            <a:pPr>
              <a:spcBef>
                <a:spcPts val="200"/>
              </a:spcBef>
              <a:spcAft>
                <a:spcPts val="200"/>
              </a:spcAft>
            </a:pPr>
            <a:r>
              <a:rPr lang="en-NZ" sz="1300" dirty="0">
                <a:latin typeface="Source Sans Pro" panose="020B0503030403020204" pitchFamily="34" charset="0"/>
                <a:ea typeface="Source Sans Pro" panose="020B0503030403020204" pitchFamily="34" charset="0"/>
                <a:cs typeface="Calibri" panose="020F0502020204030204" pitchFamily="34" charset="0"/>
              </a:rPr>
              <a:t>This page shows those common steps and key things to think about at each stage.   </a:t>
            </a:r>
          </a:p>
        </p:txBody>
      </p:sp>
      <p:grpSp>
        <p:nvGrpSpPr>
          <p:cNvPr id="20" name="Group 19">
            <a:extLst>
              <a:ext uri="{FF2B5EF4-FFF2-40B4-BE49-F238E27FC236}">
                <a16:creationId xmlns:a16="http://schemas.microsoft.com/office/drawing/2014/main" id="{9AF3B2B9-00CB-460F-A527-0A9B99D1058B}"/>
              </a:ext>
            </a:extLst>
          </p:cNvPr>
          <p:cNvGrpSpPr/>
          <p:nvPr/>
        </p:nvGrpSpPr>
        <p:grpSpPr>
          <a:xfrm>
            <a:off x="-4218" y="2459207"/>
            <a:ext cx="12760080" cy="6677747"/>
            <a:chOff x="7974" y="2898119"/>
            <a:chExt cx="12760080" cy="6677747"/>
          </a:xfrm>
        </p:grpSpPr>
        <p:sp>
          <p:nvSpPr>
            <p:cNvPr id="64" name="TextBox 63">
              <a:extLst>
                <a:ext uri="{FF2B5EF4-FFF2-40B4-BE49-F238E27FC236}">
                  <a16:creationId xmlns:a16="http://schemas.microsoft.com/office/drawing/2014/main" id="{AA46AAE8-F8C4-4B4B-86A8-DB4A837656DF}"/>
                </a:ext>
              </a:extLst>
            </p:cNvPr>
            <p:cNvSpPr txBox="1"/>
            <p:nvPr/>
          </p:nvSpPr>
          <p:spPr>
            <a:xfrm>
              <a:off x="2331159" y="3235741"/>
              <a:ext cx="2334825" cy="1015663"/>
            </a:xfrm>
            <a:prstGeom prst="rect">
              <a:avLst/>
            </a:prstGeom>
            <a:noFill/>
          </p:spPr>
          <p:txBody>
            <a:bodyPr wrap="square" rtlCol="0">
              <a:spAutoFit/>
            </a:bodyPr>
            <a:lstStyle/>
            <a:p>
              <a:pPr lvl="0"/>
              <a:r>
                <a:rPr lang="en-NZ" sz="1200" dirty="0">
                  <a:latin typeface="Source Sans Pro" panose="020B0503030403020204" pitchFamily="34" charset="0"/>
                  <a:ea typeface="Source Sans Pro" panose="020B0503030403020204" pitchFamily="34" charset="0"/>
                  <a:cs typeface="Calibri" panose="020F0502020204030204" pitchFamily="34" charset="0"/>
                </a:rPr>
                <a:t>Is the purpose and planned outcome clearly going to support improved wellbeing for people, whānau, iwi and communities?</a:t>
              </a:r>
            </a:p>
          </p:txBody>
        </p:sp>
        <p:grpSp>
          <p:nvGrpSpPr>
            <p:cNvPr id="16" name="Group 15">
              <a:extLst>
                <a:ext uri="{FF2B5EF4-FFF2-40B4-BE49-F238E27FC236}">
                  <a16:creationId xmlns:a16="http://schemas.microsoft.com/office/drawing/2014/main" id="{9EA6236E-BF93-43CF-8B03-6D64E11224FF}"/>
                </a:ext>
              </a:extLst>
            </p:cNvPr>
            <p:cNvGrpSpPr/>
            <p:nvPr/>
          </p:nvGrpSpPr>
          <p:grpSpPr>
            <a:xfrm>
              <a:off x="7974" y="7703866"/>
              <a:ext cx="1984473" cy="1872000"/>
              <a:chOff x="7368" y="7703866"/>
              <a:chExt cx="1984473" cy="1872000"/>
            </a:xfrm>
          </p:grpSpPr>
          <p:sp>
            <p:nvSpPr>
              <p:cNvPr id="41" name="TextBox 40">
                <a:extLst>
                  <a:ext uri="{FF2B5EF4-FFF2-40B4-BE49-F238E27FC236}">
                    <a16:creationId xmlns:a16="http://schemas.microsoft.com/office/drawing/2014/main" id="{BE8ACBD1-1D43-44A8-9CFD-47E098E1ED56}"/>
                  </a:ext>
                </a:extLst>
              </p:cNvPr>
              <p:cNvSpPr txBox="1"/>
              <p:nvPr/>
            </p:nvSpPr>
            <p:spPr>
              <a:xfrm>
                <a:off x="7368" y="8039702"/>
                <a:ext cx="1984473" cy="1384995"/>
              </a:xfrm>
              <a:prstGeom prst="rect">
                <a:avLst/>
              </a:prstGeom>
              <a:noFill/>
            </p:spPr>
            <p:txBody>
              <a:bodyPr wrap="square" rtlCol="0">
                <a:spAutoFit/>
              </a:bodyPr>
              <a:lstStyle/>
              <a:p>
                <a:pPr lvl="0" algn="ctr"/>
                <a:r>
                  <a:rPr lang="en-NZ" sz="1200" b="1" dirty="0">
                    <a:latin typeface="Source Sans Pro" panose="020B0503030403020204" pitchFamily="34" charset="0"/>
                    <a:ea typeface="Source Sans Pro" panose="020B0503030403020204" pitchFamily="34" charset="0"/>
                    <a:cs typeface="Calibri" panose="020F0502020204030204" pitchFamily="34" charset="0"/>
                  </a:rPr>
                  <a:t>Step 4: </a:t>
                </a:r>
                <a:br>
                  <a:rPr lang="en-NZ" sz="1200" b="1" dirty="0">
                    <a:latin typeface="Source Sans Pro" panose="020B0503030403020204" pitchFamily="34" charset="0"/>
                    <a:ea typeface="Source Sans Pro" panose="020B0503030403020204" pitchFamily="34" charset="0"/>
                    <a:cs typeface="Calibri" panose="020F0502020204030204" pitchFamily="34" charset="0"/>
                  </a:rPr>
                </a:br>
                <a:r>
                  <a:rPr lang="en-NZ" sz="1200" b="1" dirty="0">
                    <a:latin typeface="Source Sans Pro" panose="020B0503030403020204" pitchFamily="34" charset="0"/>
                    <a:ea typeface="Source Sans Pro" panose="020B0503030403020204" pitchFamily="34" charset="0"/>
                    <a:cs typeface="Calibri" panose="020F0502020204030204" pitchFamily="34" charset="0"/>
                  </a:rPr>
                  <a:t>Conclude and share</a:t>
                </a:r>
              </a:p>
              <a:p>
                <a:pPr lvl="0" algn="ctr"/>
                <a:r>
                  <a:rPr lang="en-NZ" sz="1200" dirty="0">
                    <a:latin typeface="Source Sans Pro" panose="020B0503030403020204" pitchFamily="34" charset="0"/>
                    <a:ea typeface="Source Sans Pro" panose="020B0503030403020204" pitchFamily="34" charset="0"/>
                    <a:cs typeface="Calibri" panose="020F0502020204030204" pitchFamily="34" charset="0"/>
                  </a:rPr>
                  <a:t>Making decisions or recommendations, forming conclusions or developing insights, and sharing insights or analysis.</a:t>
                </a:r>
              </a:p>
            </p:txBody>
          </p:sp>
          <p:sp>
            <p:nvSpPr>
              <p:cNvPr id="81" name="Oval 80">
                <a:extLst>
                  <a:ext uri="{FF2B5EF4-FFF2-40B4-BE49-F238E27FC236}">
                    <a16:creationId xmlns:a16="http://schemas.microsoft.com/office/drawing/2014/main" id="{FA5DA960-2899-40DB-AFB7-135CAE1D288F}"/>
                  </a:ext>
                </a:extLst>
              </p:cNvPr>
              <p:cNvSpPr>
                <a:spLocks noChangeAspect="1"/>
              </p:cNvSpPr>
              <p:nvPr/>
            </p:nvSpPr>
            <p:spPr>
              <a:xfrm rot="18089774">
                <a:off x="63604" y="7703866"/>
                <a:ext cx="1872000" cy="1872000"/>
              </a:xfrm>
              <a:prstGeom prst="ellipse">
                <a:avLst/>
              </a:prstGeom>
              <a:noFill/>
              <a:ln w="38100">
                <a:solidFill>
                  <a:srgbClr val="E97A27">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grpSp>
        <p:sp>
          <p:nvSpPr>
            <p:cNvPr id="90" name="TextBox 89">
              <a:extLst>
                <a:ext uri="{FF2B5EF4-FFF2-40B4-BE49-F238E27FC236}">
                  <a16:creationId xmlns:a16="http://schemas.microsoft.com/office/drawing/2014/main" id="{B5ECDC42-5C43-4940-B17B-3D1C779E8D4A}"/>
                </a:ext>
              </a:extLst>
            </p:cNvPr>
            <p:cNvSpPr txBox="1"/>
            <p:nvPr/>
          </p:nvSpPr>
          <p:spPr>
            <a:xfrm>
              <a:off x="4889307" y="3235741"/>
              <a:ext cx="2175018" cy="461665"/>
            </a:xfrm>
            <a:prstGeom prst="rect">
              <a:avLst/>
            </a:prstGeom>
            <a:noFill/>
          </p:spPr>
          <p:txBody>
            <a:bodyPr wrap="square" rtlCol="0">
              <a:spAutoFit/>
            </a:bodyPr>
            <a:lstStyle/>
            <a:p>
              <a:pPr lvl="0"/>
              <a:r>
                <a:rPr lang="en-NZ" sz="1200" dirty="0">
                  <a:latin typeface="Source Sans Pro" panose="020B0503030403020204" pitchFamily="34" charset="0"/>
                  <a:ea typeface="Source Sans Pro" panose="020B0503030403020204" pitchFamily="34" charset="0"/>
                  <a:cs typeface="Calibri" panose="020F0502020204030204" pitchFamily="34" charset="0"/>
                </a:rPr>
                <a:t>How can you involve service users in planning?</a:t>
              </a:r>
            </a:p>
          </p:txBody>
        </p:sp>
        <p:sp>
          <p:nvSpPr>
            <p:cNvPr id="91" name="TextBox 90">
              <a:extLst>
                <a:ext uri="{FF2B5EF4-FFF2-40B4-BE49-F238E27FC236}">
                  <a16:creationId xmlns:a16="http://schemas.microsoft.com/office/drawing/2014/main" id="{A0265346-4ECB-4DBE-BDFE-3D23A48955AA}"/>
                </a:ext>
              </a:extLst>
            </p:cNvPr>
            <p:cNvSpPr txBox="1"/>
            <p:nvPr/>
          </p:nvSpPr>
          <p:spPr>
            <a:xfrm>
              <a:off x="7297343" y="3235741"/>
              <a:ext cx="2468083" cy="830997"/>
            </a:xfrm>
            <a:prstGeom prst="rect">
              <a:avLst/>
            </a:prstGeom>
            <a:noFill/>
          </p:spPr>
          <p:txBody>
            <a:bodyPr wrap="square" rtlCol="0">
              <a:spAutoFit/>
            </a:bodyPr>
            <a:lstStyle/>
            <a:p>
              <a:pPr lvl="0"/>
              <a:r>
                <a:rPr lang="en-NZ" sz="1200" dirty="0">
                  <a:latin typeface="Source Sans Pro" panose="020B0503030403020204" pitchFamily="34" charset="0"/>
                  <a:ea typeface="Source Sans Pro" panose="020B0503030403020204" pitchFamily="34" charset="0"/>
                  <a:cs typeface="Calibri" panose="020F0502020204030204" pitchFamily="34" charset="0"/>
                </a:rPr>
                <a:t>How can you involve other professionals, community representatives and organisations in the planning?</a:t>
              </a:r>
            </a:p>
          </p:txBody>
        </p:sp>
        <p:sp>
          <p:nvSpPr>
            <p:cNvPr id="92" name="TextBox 91">
              <a:extLst>
                <a:ext uri="{FF2B5EF4-FFF2-40B4-BE49-F238E27FC236}">
                  <a16:creationId xmlns:a16="http://schemas.microsoft.com/office/drawing/2014/main" id="{014D05B1-1E14-4DB1-8619-687EE39905BA}"/>
                </a:ext>
              </a:extLst>
            </p:cNvPr>
            <p:cNvSpPr txBox="1"/>
            <p:nvPr/>
          </p:nvSpPr>
          <p:spPr>
            <a:xfrm>
              <a:off x="10012570" y="3235741"/>
              <a:ext cx="2755484" cy="1015663"/>
            </a:xfrm>
            <a:prstGeom prst="rect">
              <a:avLst/>
            </a:prstGeom>
            <a:noFill/>
          </p:spPr>
          <p:txBody>
            <a:bodyPr wrap="square" rtlCol="0">
              <a:spAutoFit/>
            </a:bodyPr>
            <a:lstStyle/>
            <a:p>
              <a:pPr lvl="0"/>
              <a:r>
                <a:rPr lang="en-NZ" sz="1200" dirty="0">
                  <a:latin typeface="Source Sans Pro" panose="020B0503030403020204" pitchFamily="34" charset="0"/>
                  <a:ea typeface="Source Sans Pro" panose="020B0503030403020204" pitchFamily="34" charset="0"/>
                  <a:cs typeface="Calibri" panose="020F0502020204030204" pitchFamily="34" charset="0"/>
                </a:rPr>
                <a:t>What checks and balances do you need to follow to make sure using this data or information, in this way and for this reason, is a fair and reasonable thing to do?</a:t>
              </a:r>
              <a:endParaRPr lang="en-NZ" sz="1200" dirty="0">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B5A1FC5E-D8AA-4419-A117-D1E060929065}"/>
                </a:ext>
              </a:extLst>
            </p:cNvPr>
            <p:cNvGrpSpPr/>
            <p:nvPr/>
          </p:nvGrpSpPr>
          <p:grpSpPr>
            <a:xfrm>
              <a:off x="83871" y="2898119"/>
              <a:ext cx="1872000" cy="1872000"/>
              <a:chOff x="181407" y="2898119"/>
              <a:chExt cx="1872000" cy="1872000"/>
            </a:xfrm>
          </p:grpSpPr>
          <p:sp>
            <p:nvSpPr>
              <p:cNvPr id="49" name="TextBox 48">
                <a:extLst>
                  <a:ext uri="{FF2B5EF4-FFF2-40B4-BE49-F238E27FC236}">
                    <a16:creationId xmlns:a16="http://schemas.microsoft.com/office/drawing/2014/main" id="{9F6C54EA-4C11-44A0-97A6-97C706F0D155}"/>
                  </a:ext>
                </a:extLst>
              </p:cNvPr>
              <p:cNvSpPr txBox="1"/>
              <p:nvPr/>
            </p:nvSpPr>
            <p:spPr>
              <a:xfrm>
                <a:off x="390065" y="3418621"/>
                <a:ext cx="1454685" cy="1015663"/>
              </a:xfrm>
              <a:prstGeom prst="rect">
                <a:avLst/>
              </a:prstGeom>
              <a:noFill/>
            </p:spPr>
            <p:txBody>
              <a:bodyPr wrap="square" rtlCol="0">
                <a:spAutoFit/>
              </a:bodyPr>
              <a:lstStyle/>
              <a:p>
                <a:pPr lvl="0" algn="ctr"/>
                <a:r>
                  <a:rPr lang="en-NZ" sz="1200" b="1" dirty="0">
                    <a:solidFill>
                      <a:srgbClr val="000000"/>
                    </a:solidFill>
                    <a:latin typeface="Source Sans Pro" panose="020B0503030403020204" pitchFamily="34" charset="0"/>
                    <a:ea typeface="Source Sans Pro" panose="020B0503030403020204" pitchFamily="34" charset="0"/>
                    <a:cs typeface="Calibri" panose="020F0502020204030204" pitchFamily="34" charset="0"/>
                  </a:rPr>
                  <a:t>Step 1: Plan</a:t>
                </a:r>
                <a:endParaRPr lang="en-NZ" sz="1200" b="1" dirty="0">
                  <a:latin typeface="Source Sans Pro" panose="020B0503030403020204" pitchFamily="34" charset="0"/>
                  <a:ea typeface="Source Sans Pro" panose="020B0503030403020204" pitchFamily="34" charset="0"/>
                  <a:cs typeface="Calibri" panose="020F0502020204030204" pitchFamily="34" charset="0"/>
                </a:endParaRPr>
              </a:p>
              <a:p>
                <a:pPr lvl="0" algn="ctr"/>
                <a:r>
                  <a:rPr lang="en-NZ" sz="1200" dirty="0">
                    <a:latin typeface="Source Sans Pro" panose="020B0503030403020204" pitchFamily="34" charset="0"/>
                    <a:ea typeface="Source Sans Pro" panose="020B0503030403020204" pitchFamily="34" charset="0"/>
                    <a:cs typeface="Calibri" panose="020F0502020204030204" pitchFamily="34" charset="0"/>
                  </a:rPr>
                  <a:t>Deciding what data and information to use and why.</a:t>
                </a:r>
                <a:endParaRPr lang="en-NZ" sz="1200" b="1" dirty="0">
                  <a:solidFill>
                    <a:srgbClr val="000000"/>
                  </a:solidFill>
                  <a:latin typeface="Source Sans Pro" panose="020B0503030403020204" pitchFamily="34" charset="0"/>
                  <a:ea typeface="Source Sans Pro" panose="020B0503030403020204" pitchFamily="34" charset="0"/>
                  <a:cs typeface="Calibri" panose="020F0502020204030204" pitchFamily="34" charset="0"/>
                </a:endParaRPr>
              </a:p>
            </p:txBody>
          </p:sp>
          <p:sp>
            <p:nvSpPr>
              <p:cNvPr id="98" name="Oval 97">
                <a:extLst>
                  <a:ext uri="{FF2B5EF4-FFF2-40B4-BE49-F238E27FC236}">
                    <a16:creationId xmlns:a16="http://schemas.microsoft.com/office/drawing/2014/main" id="{D623DDBD-6A51-4439-B8E7-76D98133AD3D}"/>
                  </a:ext>
                </a:extLst>
              </p:cNvPr>
              <p:cNvSpPr>
                <a:spLocks noChangeAspect="1"/>
              </p:cNvSpPr>
              <p:nvPr/>
            </p:nvSpPr>
            <p:spPr>
              <a:xfrm rot="18089774">
                <a:off x="181407" y="2898119"/>
                <a:ext cx="1872000" cy="1872000"/>
              </a:xfrm>
              <a:prstGeom prst="ellipse">
                <a:avLst/>
              </a:prstGeom>
              <a:noFill/>
              <a:ln w="38100">
                <a:solidFill>
                  <a:srgbClr val="E97A27">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grpSp>
        <p:grpSp>
          <p:nvGrpSpPr>
            <p:cNvPr id="14" name="Group 13">
              <a:extLst>
                <a:ext uri="{FF2B5EF4-FFF2-40B4-BE49-F238E27FC236}">
                  <a16:creationId xmlns:a16="http://schemas.microsoft.com/office/drawing/2014/main" id="{0C833381-B28F-443F-A099-2A7A6D523CB3}"/>
                </a:ext>
              </a:extLst>
            </p:cNvPr>
            <p:cNvGrpSpPr/>
            <p:nvPr/>
          </p:nvGrpSpPr>
          <p:grpSpPr>
            <a:xfrm>
              <a:off x="83871" y="4500035"/>
              <a:ext cx="1872000" cy="1872000"/>
              <a:chOff x="126762" y="4455221"/>
              <a:chExt cx="1872000" cy="1872000"/>
            </a:xfrm>
          </p:grpSpPr>
          <p:sp>
            <p:nvSpPr>
              <p:cNvPr id="37" name="TextBox 36">
                <a:extLst>
                  <a:ext uri="{FF2B5EF4-FFF2-40B4-BE49-F238E27FC236}">
                    <a16:creationId xmlns:a16="http://schemas.microsoft.com/office/drawing/2014/main" id="{B24D2E68-3E70-4D3E-A681-6E0DE643EB5A}"/>
                  </a:ext>
                </a:extLst>
              </p:cNvPr>
              <p:cNvSpPr txBox="1"/>
              <p:nvPr/>
            </p:nvSpPr>
            <p:spPr>
              <a:xfrm>
                <a:off x="247997" y="4975723"/>
                <a:ext cx="1629530" cy="830997"/>
              </a:xfrm>
              <a:prstGeom prst="rect">
                <a:avLst/>
              </a:prstGeom>
              <a:noFill/>
            </p:spPr>
            <p:txBody>
              <a:bodyPr wrap="square" rtlCol="0">
                <a:spAutoFit/>
              </a:bodyPr>
              <a:lstStyle/>
              <a:p>
                <a:pPr lvl="0" algn="ctr"/>
                <a:r>
                  <a:rPr lang="en-NZ" sz="1200" b="1" dirty="0">
                    <a:latin typeface="Source Sans Pro" panose="020B0503030403020204" pitchFamily="34" charset="0"/>
                    <a:ea typeface="Source Sans Pro" panose="020B0503030403020204" pitchFamily="34" charset="0"/>
                    <a:cs typeface="Calibri" panose="020F0502020204030204" pitchFamily="34" charset="0"/>
                  </a:rPr>
                  <a:t>Step 2: Collect</a:t>
                </a:r>
              </a:p>
              <a:p>
                <a:pPr lvl="0" algn="ctr"/>
                <a:r>
                  <a:rPr lang="en-NZ" sz="1200" dirty="0">
                    <a:latin typeface="Source Sans Pro" panose="020B0503030403020204" pitchFamily="34" charset="0"/>
                    <a:ea typeface="Source Sans Pro" panose="020B0503030403020204" pitchFamily="34" charset="0"/>
                    <a:cs typeface="Calibri" panose="020F0502020204030204" pitchFamily="34" charset="0"/>
                  </a:rPr>
                  <a:t>Asking for, finding, or getting access to the data and information. </a:t>
                </a:r>
                <a:endParaRPr lang="en-NZ" sz="1200" b="1" dirty="0">
                  <a:latin typeface="Source Sans Pro" panose="020B0503030403020204" pitchFamily="34" charset="0"/>
                  <a:ea typeface="Source Sans Pro" panose="020B0503030403020204" pitchFamily="34" charset="0"/>
                  <a:cs typeface="Calibri" panose="020F0502020204030204" pitchFamily="34" charset="0"/>
                </a:endParaRPr>
              </a:p>
            </p:txBody>
          </p:sp>
          <p:sp>
            <p:nvSpPr>
              <p:cNvPr id="99" name="Oval 98">
                <a:extLst>
                  <a:ext uri="{FF2B5EF4-FFF2-40B4-BE49-F238E27FC236}">
                    <a16:creationId xmlns:a16="http://schemas.microsoft.com/office/drawing/2014/main" id="{58EFE7A8-0280-4914-A5BB-F174E0930608}"/>
                  </a:ext>
                </a:extLst>
              </p:cNvPr>
              <p:cNvSpPr>
                <a:spLocks noChangeAspect="1"/>
              </p:cNvSpPr>
              <p:nvPr/>
            </p:nvSpPr>
            <p:spPr>
              <a:xfrm rot="18089774">
                <a:off x="126762" y="4455221"/>
                <a:ext cx="1872000" cy="1872000"/>
              </a:xfrm>
              <a:prstGeom prst="ellipse">
                <a:avLst/>
              </a:prstGeom>
              <a:noFill/>
              <a:ln w="38100">
                <a:solidFill>
                  <a:srgbClr val="E97A27">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grpSp>
        <p:grpSp>
          <p:nvGrpSpPr>
            <p:cNvPr id="15" name="Group 14">
              <a:extLst>
                <a:ext uri="{FF2B5EF4-FFF2-40B4-BE49-F238E27FC236}">
                  <a16:creationId xmlns:a16="http://schemas.microsoft.com/office/drawing/2014/main" id="{5E768971-1456-4061-9FC4-5007D81D0682}"/>
                </a:ext>
              </a:extLst>
            </p:cNvPr>
            <p:cNvGrpSpPr/>
            <p:nvPr/>
          </p:nvGrpSpPr>
          <p:grpSpPr>
            <a:xfrm>
              <a:off x="83871" y="6101951"/>
              <a:ext cx="1872000" cy="1872000"/>
              <a:chOff x="88558" y="6071896"/>
              <a:chExt cx="1872000" cy="1872000"/>
            </a:xfrm>
          </p:grpSpPr>
          <p:sp>
            <p:nvSpPr>
              <p:cNvPr id="39" name="TextBox 38">
                <a:extLst>
                  <a:ext uri="{FF2B5EF4-FFF2-40B4-BE49-F238E27FC236}">
                    <a16:creationId xmlns:a16="http://schemas.microsoft.com/office/drawing/2014/main" id="{8ADDEB73-587F-4B2B-BD6D-A3E1F9872724}"/>
                  </a:ext>
                </a:extLst>
              </p:cNvPr>
              <p:cNvSpPr txBox="1"/>
              <p:nvPr/>
            </p:nvSpPr>
            <p:spPr>
              <a:xfrm>
                <a:off x="165659" y="6500065"/>
                <a:ext cx="1717798" cy="1015663"/>
              </a:xfrm>
              <a:prstGeom prst="rect">
                <a:avLst/>
              </a:prstGeom>
              <a:noFill/>
            </p:spPr>
            <p:txBody>
              <a:bodyPr wrap="square" rtlCol="0">
                <a:spAutoFit/>
              </a:bodyPr>
              <a:lstStyle/>
              <a:p>
                <a:pPr lvl="0" algn="ctr"/>
                <a:r>
                  <a:rPr lang="en-NZ" sz="1200" b="1" dirty="0">
                    <a:latin typeface="Source Sans Pro" panose="020B0503030403020204" pitchFamily="34" charset="0"/>
                    <a:ea typeface="Source Sans Pro" panose="020B0503030403020204" pitchFamily="34" charset="0"/>
                    <a:cs typeface="Calibri" panose="020F0502020204030204" pitchFamily="34" charset="0"/>
                  </a:rPr>
                  <a:t>Step 3: Use</a:t>
                </a:r>
              </a:p>
              <a:p>
                <a:pPr lvl="0" algn="ctr"/>
                <a:r>
                  <a:rPr lang="en-NZ" sz="1200" dirty="0">
                    <a:latin typeface="Source Sans Pro" panose="020B0503030403020204" pitchFamily="34" charset="0"/>
                    <a:ea typeface="Source Sans Pro" panose="020B0503030403020204" pitchFamily="34" charset="0"/>
                    <a:cs typeface="Calibri" panose="020F0502020204030204" pitchFamily="34" charset="0"/>
                  </a:rPr>
                  <a:t>Analysing, making sense of, exploring, understanding the data and information.</a:t>
                </a:r>
                <a:endParaRPr lang="en-NZ" sz="1200" dirty="0"/>
              </a:p>
            </p:txBody>
          </p:sp>
          <p:sp>
            <p:nvSpPr>
              <p:cNvPr id="101" name="Oval 100">
                <a:extLst>
                  <a:ext uri="{FF2B5EF4-FFF2-40B4-BE49-F238E27FC236}">
                    <a16:creationId xmlns:a16="http://schemas.microsoft.com/office/drawing/2014/main" id="{9DE723AA-830E-45DA-BBDD-40342F72DCA5}"/>
                  </a:ext>
                </a:extLst>
              </p:cNvPr>
              <p:cNvSpPr>
                <a:spLocks noChangeAspect="1"/>
              </p:cNvSpPr>
              <p:nvPr/>
            </p:nvSpPr>
            <p:spPr>
              <a:xfrm rot="18089774">
                <a:off x="88558" y="6071896"/>
                <a:ext cx="1872000" cy="1872000"/>
              </a:xfrm>
              <a:prstGeom prst="ellipse">
                <a:avLst/>
              </a:prstGeom>
              <a:noFill/>
              <a:ln w="38100">
                <a:solidFill>
                  <a:srgbClr val="E97A27">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grpSp>
        <p:sp>
          <p:nvSpPr>
            <p:cNvPr id="102" name="TextBox 101">
              <a:extLst>
                <a:ext uri="{FF2B5EF4-FFF2-40B4-BE49-F238E27FC236}">
                  <a16:creationId xmlns:a16="http://schemas.microsoft.com/office/drawing/2014/main" id="{99F4913A-4456-48F5-A9C5-915D7DE17C0E}"/>
                </a:ext>
              </a:extLst>
            </p:cNvPr>
            <p:cNvSpPr txBox="1"/>
            <p:nvPr/>
          </p:nvSpPr>
          <p:spPr>
            <a:xfrm>
              <a:off x="2314601" y="4822296"/>
              <a:ext cx="1550006" cy="830997"/>
            </a:xfrm>
            <a:prstGeom prst="rect">
              <a:avLst/>
            </a:prstGeom>
            <a:noFill/>
          </p:spPr>
          <p:txBody>
            <a:bodyPr wrap="square" rtlCol="0">
              <a:spAutoFit/>
            </a:bodyPr>
            <a:lstStyle/>
            <a:p>
              <a:r>
                <a:rPr lang="en-NZ" sz="1200" dirty="0">
                  <a:solidFill>
                    <a:srgbClr val="000000">
                      <a:hueOff val="0"/>
                      <a:satOff val="0"/>
                      <a:lumOff val="0"/>
                      <a:alphaOff val="0"/>
                    </a:srgbClr>
                  </a:solidFill>
                  <a:latin typeface="Source Sans Pro" panose="020B0503030403020204" pitchFamily="34" charset="0"/>
                  <a:ea typeface="Source Sans Pro" panose="020B0503030403020204" pitchFamily="34" charset="0"/>
                  <a:cs typeface="Calibri" panose="020F0502020204030204" pitchFamily="34" charset="0"/>
                </a:rPr>
                <a:t>What’s the minimum data or information you need?</a:t>
              </a:r>
            </a:p>
          </p:txBody>
        </p:sp>
        <p:sp>
          <p:nvSpPr>
            <p:cNvPr id="103" name="TextBox 102">
              <a:extLst>
                <a:ext uri="{FF2B5EF4-FFF2-40B4-BE49-F238E27FC236}">
                  <a16:creationId xmlns:a16="http://schemas.microsoft.com/office/drawing/2014/main" id="{2AEAB7B8-15AA-4C4D-B3F3-0F9B09CB2AEE}"/>
                </a:ext>
              </a:extLst>
            </p:cNvPr>
            <p:cNvSpPr txBox="1"/>
            <p:nvPr/>
          </p:nvSpPr>
          <p:spPr>
            <a:xfrm>
              <a:off x="3814648" y="4822296"/>
              <a:ext cx="1873406" cy="757130"/>
            </a:xfrm>
            <a:prstGeom prst="rect">
              <a:avLst/>
            </a:prstGeom>
            <a:noFill/>
          </p:spPr>
          <p:txBody>
            <a:bodyPr wrap="square" rtlCol="0">
              <a:spAutoFit/>
            </a:bodyPr>
            <a:lstStyle/>
            <a:p>
              <a:pPr lvl="0" defTabSz="488950">
                <a:lnSpc>
                  <a:spcPct val="90000"/>
                </a:lnSpc>
                <a:spcBef>
                  <a:spcPct val="0"/>
                </a:spcBef>
                <a:spcAft>
                  <a:spcPct val="35000"/>
                </a:spcAft>
              </a:pPr>
              <a:r>
                <a:rPr lang="en-NZ" sz="1200" dirty="0">
                  <a:solidFill>
                    <a:srgbClr val="000000">
                      <a:hueOff val="0"/>
                      <a:satOff val="0"/>
                      <a:lumOff val="0"/>
                      <a:alphaOff val="0"/>
                    </a:srgbClr>
                  </a:solidFill>
                  <a:latin typeface="Source Sans Pro" panose="020B0503030403020204" pitchFamily="34" charset="0"/>
                  <a:ea typeface="Source Sans Pro" panose="020B0503030403020204" pitchFamily="34" charset="0"/>
                  <a:cs typeface="Calibri" panose="020F0502020204030204" pitchFamily="34" charset="0"/>
                </a:rPr>
                <a:t>Do you need a new collection or is there already data you can use?</a:t>
              </a:r>
            </a:p>
          </p:txBody>
        </p:sp>
        <p:sp>
          <p:nvSpPr>
            <p:cNvPr id="104" name="TextBox 103">
              <a:extLst>
                <a:ext uri="{FF2B5EF4-FFF2-40B4-BE49-F238E27FC236}">
                  <a16:creationId xmlns:a16="http://schemas.microsoft.com/office/drawing/2014/main" id="{07DBAA3B-43B1-45CA-A48E-446307F5EF28}"/>
                </a:ext>
              </a:extLst>
            </p:cNvPr>
            <p:cNvSpPr txBox="1"/>
            <p:nvPr/>
          </p:nvSpPr>
          <p:spPr>
            <a:xfrm>
              <a:off x="5551825" y="4822296"/>
              <a:ext cx="1550007" cy="923330"/>
            </a:xfrm>
            <a:prstGeom prst="rect">
              <a:avLst/>
            </a:prstGeom>
            <a:noFill/>
          </p:spPr>
          <p:txBody>
            <a:bodyPr wrap="square" rtlCol="0">
              <a:spAutoFit/>
            </a:bodyPr>
            <a:lstStyle/>
            <a:p>
              <a:pPr lvl="0" defTabSz="488950">
                <a:lnSpc>
                  <a:spcPct val="90000"/>
                </a:lnSpc>
                <a:spcBef>
                  <a:spcPct val="0"/>
                </a:spcBef>
                <a:spcAft>
                  <a:spcPct val="35000"/>
                </a:spcAft>
              </a:pPr>
              <a:r>
                <a:rPr lang="en-NZ" sz="1200" dirty="0">
                  <a:solidFill>
                    <a:srgbClr val="000000">
                      <a:hueOff val="0"/>
                      <a:satOff val="0"/>
                      <a:lumOff val="0"/>
                      <a:alphaOff val="0"/>
                    </a:srgbClr>
                  </a:solidFill>
                  <a:latin typeface="Source Sans Pro" panose="020B0503030403020204" pitchFamily="34" charset="0"/>
                  <a:ea typeface="Source Sans Pro" panose="020B0503030403020204" pitchFamily="34" charset="0"/>
                  <a:cs typeface="Calibri" panose="020F0502020204030204" pitchFamily="34" charset="0"/>
                </a:rPr>
                <a:t>Do service users know why their information is needed and how it will be used?</a:t>
              </a:r>
            </a:p>
          </p:txBody>
        </p:sp>
        <p:sp>
          <p:nvSpPr>
            <p:cNvPr id="105" name="TextBox 104">
              <a:extLst>
                <a:ext uri="{FF2B5EF4-FFF2-40B4-BE49-F238E27FC236}">
                  <a16:creationId xmlns:a16="http://schemas.microsoft.com/office/drawing/2014/main" id="{71447AC5-78E0-4180-A6A3-2ED1257EA653}"/>
                </a:ext>
              </a:extLst>
            </p:cNvPr>
            <p:cNvSpPr txBox="1"/>
            <p:nvPr/>
          </p:nvSpPr>
          <p:spPr>
            <a:xfrm>
              <a:off x="7122371" y="4822296"/>
              <a:ext cx="1718162" cy="923330"/>
            </a:xfrm>
            <a:prstGeom prst="rect">
              <a:avLst/>
            </a:prstGeom>
            <a:noFill/>
          </p:spPr>
          <p:txBody>
            <a:bodyPr wrap="square" rtlCol="0">
              <a:spAutoFit/>
            </a:bodyPr>
            <a:lstStyle/>
            <a:p>
              <a:pPr defTabSz="488950">
                <a:lnSpc>
                  <a:spcPct val="90000"/>
                </a:lnSpc>
                <a:spcBef>
                  <a:spcPct val="0"/>
                </a:spcBef>
                <a:spcAft>
                  <a:spcPct val="35000"/>
                </a:spcAft>
              </a:pPr>
              <a:r>
                <a:rPr lang="en-NZ" sz="1200" dirty="0">
                  <a:solidFill>
                    <a:srgbClr val="000000">
                      <a:hueOff val="0"/>
                      <a:satOff val="0"/>
                      <a:lumOff val="0"/>
                      <a:alphaOff val="0"/>
                    </a:srgbClr>
                  </a:solidFill>
                  <a:latin typeface="Source Sans Pro" panose="020B0503030403020204" pitchFamily="34" charset="0"/>
                  <a:ea typeface="Source Sans Pro" panose="020B0503030403020204" pitchFamily="34" charset="0"/>
                  <a:cs typeface="Calibri" panose="020F0502020204030204" pitchFamily="34" charset="0"/>
                </a:rPr>
                <a:t>Do service users have as many choices as possible about how their information is used and who sees it?</a:t>
              </a:r>
            </a:p>
          </p:txBody>
        </p:sp>
        <p:sp>
          <p:nvSpPr>
            <p:cNvPr id="106" name="TextBox 105">
              <a:extLst>
                <a:ext uri="{FF2B5EF4-FFF2-40B4-BE49-F238E27FC236}">
                  <a16:creationId xmlns:a16="http://schemas.microsoft.com/office/drawing/2014/main" id="{780EA566-369A-4A89-8379-A714FA1927A7}"/>
                </a:ext>
              </a:extLst>
            </p:cNvPr>
            <p:cNvSpPr txBox="1"/>
            <p:nvPr/>
          </p:nvSpPr>
          <p:spPr>
            <a:xfrm>
              <a:off x="9016353" y="4822296"/>
              <a:ext cx="1672465" cy="1089529"/>
            </a:xfrm>
            <a:prstGeom prst="rect">
              <a:avLst/>
            </a:prstGeom>
            <a:noFill/>
          </p:spPr>
          <p:txBody>
            <a:bodyPr wrap="square" rtlCol="0">
              <a:spAutoFit/>
            </a:bodyPr>
            <a:lstStyle/>
            <a:p>
              <a:pPr lvl="0" defTabSz="488950">
                <a:lnSpc>
                  <a:spcPct val="90000"/>
                </a:lnSpc>
                <a:spcBef>
                  <a:spcPct val="0"/>
                </a:spcBef>
                <a:spcAft>
                  <a:spcPct val="35000"/>
                </a:spcAft>
              </a:pPr>
              <a:r>
                <a:rPr lang="en-NZ" sz="1200" dirty="0">
                  <a:solidFill>
                    <a:srgbClr val="000000">
                      <a:hueOff val="0"/>
                      <a:satOff val="0"/>
                      <a:lumOff val="0"/>
                      <a:alphaOff val="0"/>
                    </a:srgbClr>
                  </a:solidFill>
                  <a:latin typeface="Source Sans Pro" panose="020B0503030403020204" pitchFamily="34" charset="0"/>
                  <a:ea typeface="Source Sans Pro" panose="020B0503030403020204" pitchFamily="34" charset="0"/>
                  <a:cs typeface="Calibri" panose="020F0502020204030204" pitchFamily="34" charset="0"/>
                </a:rPr>
                <a:t>Does anyone who collects information for you, or shares the information you use, know what will be done with it and why?</a:t>
              </a:r>
            </a:p>
          </p:txBody>
        </p:sp>
        <p:sp>
          <p:nvSpPr>
            <p:cNvPr id="107" name="TextBox 106">
              <a:extLst>
                <a:ext uri="{FF2B5EF4-FFF2-40B4-BE49-F238E27FC236}">
                  <a16:creationId xmlns:a16="http://schemas.microsoft.com/office/drawing/2014/main" id="{57DCE674-0AF0-492B-90A3-2B8FF3F781B5}"/>
                </a:ext>
              </a:extLst>
            </p:cNvPr>
            <p:cNvSpPr txBox="1"/>
            <p:nvPr/>
          </p:nvSpPr>
          <p:spPr>
            <a:xfrm>
              <a:off x="10834157" y="4822296"/>
              <a:ext cx="1672465" cy="923330"/>
            </a:xfrm>
            <a:prstGeom prst="rect">
              <a:avLst/>
            </a:prstGeom>
            <a:noFill/>
          </p:spPr>
          <p:txBody>
            <a:bodyPr wrap="square" rtlCol="0">
              <a:spAutoFit/>
            </a:bodyPr>
            <a:lstStyle/>
            <a:p>
              <a:pPr lvl="0" defTabSz="488950">
                <a:lnSpc>
                  <a:spcPct val="90000"/>
                </a:lnSpc>
                <a:spcBef>
                  <a:spcPct val="0"/>
                </a:spcBef>
                <a:spcAft>
                  <a:spcPct val="35000"/>
                </a:spcAft>
              </a:pPr>
              <a:r>
                <a:rPr lang="en-NZ" sz="1200" dirty="0">
                  <a:solidFill>
                    <a:srgbClr val="000000">
                      <a:hueOff val="0"/>
                      <a:satOff val="0"/>
                      <a:lumOff val="0"/>
                      <a:alphaOff val="0"/>
                    </a:srgbClr>
                  </a:solidFill>
                  <a:latin typeface="Source Sans Pro" panose="020B0503030403020204" pitchFamily="34" charset="0"/>
                  <a:ea typeface="Source Sans Pro" panose="020B0503030403020204" pitchFamily="34" charset="0"/>
                  <a:cs typeface="Calibri" panose="020F0502020204030204" pitchFamily="34" charset="0"/>
                </a:rPr>
                <a:t>Are you making sure service users can easily access and ask for corrections to their data and information?</a:t>
              </a:r>
            </a:p>
          </p:txBody>
        </p:sp>
        <p:sp>
          <p:nvSpPr>
            <p:cNvPr id="108" name="TextBox 107">
              <a:extLst>
                <a:ext uri="{FF2B5EF4-FFF2-40B4-BE49-F238E27FC236}">
                  <a16:creationId xmlns:a16="http://schemas.microsoft.com/office/drawing/2014/main" id="{8B1CD368-9096-4E30-8E82-18450D95D66B}"/>
                </a:ext>
              </a:extLst>
            </p:cNvPr>
            <p:cNvSpPr txBox="1"/>
            <p:nvPr/>
          </p:nvSpPr>
          <p:spPr>
            <a:xfrm>
              <a:off x="2323246" y="6454366"/>
              <a:ext cx="2895441" cy="757130"/>
            </a:xfrm>
            <a:prstGeom prst="rect">
              <a:avLst/>
            </a:prstGeom>
            <a:noFill/>
          </p:spPr>
          <p:txBody>
            <a:bodyPr wrap="square" rtlCol="0">
              <a:spAutoFit/>
            </a:bodyPr>
            <a:lstStyle/>
            <a:p>
              <a:pPr lvl="0" defTabSz="488950">
                <a:lnSpc>
                  <a:spcPct val="90000"/>
                </a:lnSpc>
                <a:spcBef>
                  <a:spcPct val="0"/>
                </a:spcBef>
                <a:spcAft>
                  <a:spcPct val="35000"/>
                </a:spcAft>
              </a:pPr>
              <a:r>
                <a:rPr lang="en-NZ" sz="1200" dirty="0">
                  <a:solidFill>
                    <a:srgbClr val="000000">
                      <a:hueOff val="0"/>
                      <a:satOff val="0"/>
                      <a:lumOff val="0"/>
                      <a:alphaOff val="0"/>
                    </a:srgbClr>
                  </a:solidFill>
                  <a:latin typeface="Source Sans Pro" panose="020B0503030403020204" pitchFamily="34" charset="0"/>
                  <a:ea typeface="Source Sans Pro" panose="020B0503030403020204" pitchFamily="34" charset="0"/>
                  <a:cs typeface="Calibri" panose="020F0502020204030204" pitchFamily="34" charset="0"/>
                </a:rPr>
                <a:t>How can you involve service users in using, making sense of or understanding their data and information?</a:t>
              </a:r>
            </a:p>
          </p:txBody>
        </p:sp>
        <p:sp>
          <p:nvSpPr>
            <p:cNvPr id="109" name="TextBox 108">
              <a:extLst>
                <a:ext uri="{FF2B5EF4-FFF2-40B4-BE49-F238E27FC236}">
                  <a16:creationId xmlns:a16="http://schemas.microsoft.com/office/drawing/2014/main" id="{7BCB4423-909A-4507-BCCA-B8F4C6AD2A1A}"/>
                </a:ext>
              </a:extLst>
            </p:cNvPr>
            <p:cNvSpPr txBox="1"/>
            <p:nvPr/>
          </p:nvSpPr>
          <p:spPr>
            <a:xfrm>
              <a:off x="5635944" y="6454366"/>
              <a:ext cx="2895441" cy="923330"/>
            </a:xfrm>
            <a:prstGeom prst="rect">
              <a:avLst/>
            </a:prstGeom>
            <a:noFill/>
          </p:spPr>
          <p:txBody>
            <a:bodyPr wrap="square" rtlCol="0">
              <a:spAutoFit/>
            </a:bodyPr>
            <a:lstStyle/>
            <a:p>
              <a:pPr lvl="0" defTabSz="488950">
                <a:lnSpc>
                  <a:spcPct val="90000"/>
                </a:lnSpc>
                <a:spcBef>
                  <a:spcPct val="0"/>
                </a:spcBef>
                <a:spcAft>
                  <a:spcPct val="35000"/>
                </a:spcAft>
              </a:pPr>
              <a:r>
                <a:rPr lang="en-NZ" sz="1200" dirty="0">
                  <a:solidFill>
                    <a:srgbClr val="000000">
                      <a:hueOff val="0"/>
                      <a:satOff val="0"/>
                      <a:lumOff val="0"/>
                      <a:alphaOff val="0"/>
                    </a:srgbClr>
                  </a:solidFill>
                  <a:latin typeface="Source Sans Pro" panose="020B0503030403020204" pitchFamily="34" charset="0"/>
                  <a:ea typeface="Source Sans Pro" panose="020B0503030403020204" pitchFamily="34" charset="0"/>
                  <a:cs typeface="Calibri" panose="020F0502020204030204" pitchFamily="34" charset="0"/>
                </a:rPr>
                <a:t>How can you involve other professionals, community representatives, agencies and so on in using, making sense of or understanding data and information?</a:t>
              </a:r>
            </a:p>
          </p:txBody>
        </p:sp>
        <p:sp>
          <p:nvSpPr>
            <p:cNvPr id="110" name="TextBox 109">
              <a:extLst>
                <a:ext uri="{FF2B5EF4-FFF2-40B4-BE49-F238E27FC236}">
                  <a16:creationId xmlns:a16="http://schemas.microsoft.com/office/drawing/2014/main" id="{C8784DE0-7837-41A5-9C98-DB4F273ABDDD}"/>
                </a:ext>
              </a:extLst>
            </p:cNvPr>
            <p:cNvSpPr txBox="1"/>
            <p:nvPr/>
          </p:nvSpPr>
          <p:spPr>
            <a:xfrm>
              <a:off x="9338535" y="6454366"/>
              <a:ext cx="3121689" cy="923330"/>
            </a:xfrm>
            <a:prstGeom prst="rect">
              <a:avLst/>
            </a:prstGeom>
            <a:noFill/>
          </p:spPr>
          <p:txBody>
            <a:bodyPr wrap="square" rtlCol="0">
              <a:spAutoFit/>
            </a:bodyPr>
            <a:lstStyle/>
            <a:p>
              <a:pPr lvl="0" defTabSz="488950">
                <a:lnSpc>
                  <a:spcPct val="90000"/>
                </a:lnSpc>
                <a:spcBef>
                  <a:spcPct val="0"/>
                </a:spcBef>
                <a:spcAft>
                  <a:spcPct val="35000"/>
                </a:spcAft>
              </a:pPr>
              <a:r>
                <a:rPr lang="en-NZ" sz="1200" dirty="0">
                  <a:solidFill>
                    <a:srgbClr val="000000">
                      <a:hueOff val="0"/>
                      <a:satOff val="0"/>
                      <a:lumOff val="0"/>
                      <a:alphaOff val="0"/>
                    </a:srgbClr>
                  </a:solidFill>
                  <a:latin typeface="Source Sans Pro" panose="020B0503030403020204" pitchFamily="34" charset="0"/>
                  <a:ea typeface="Source Sans Pro" panose="020B0503030403020204" pitchFamily="34" charset="0"/>
                  <a:cs typeface="Calibri" panose="020F0502020204030204" pitchFamily="34" charset="0"/>
                </a:rPr>
                <a:t>Are there safeguards against data and information being misinterpreted, or used in a way that might reinforce prejudice or bias, especially sensitive information or information that has cultural value?</a:t>
              </a:r>
            </a:p>
          </p:txBody>
        </p:sp>
        <p:sp>
          <p:nvSpPr>
            <p:cNvPr id="86" name="Oval 85">
              <a:extLst>
                <a:ext uri="{FF2B5EF4-FFF2-40B4-BE49-F238E27FC236}">
                  <a16:creationId xmlns:a16="http://schemas.microsoft.com/office/drawing/2014/main" id="{677493DB-6AC8-4A20-9B46-DA691808CFAD}"/>
                </a:ext>
              </a:extLst>
            </p:cNvPr>
            <p:cNvSpPr/>
            <p:nvPr/>
          </p:nvSpPr>
          <p:spPr>
            <a:xfrm rot="20890690">
              <a:off x="9204276" y="6515183"/>
              <a:ext cx="144000" cy="144000"/>
            </a:xfrm>
            <a:prstGeom prst="ellipse">
              <a:avLst/>
            </a:prstGeom>
            <a:solidFill>
              <a:srgbClr val="E97A2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1" name="TextBox 110">
              <a:extLst>
                <a:ext uri="{FF2B5EF4-FFF2-40B4-BE49-F238E27FC236}">
                  <a16:creationId xmlns:a16="http://schemas.microsoft.com/office/drawing/2014/main" id="{A225CE93-BA35-4A6C-BFC5-C4782A159F70}"/>
                </a:ext>
              </a:extLst>
            </p:cNvPr>
            <p:cNvSpPr txBox="1"/>
            <p:nvPr/>
          </p:nvSpPr>
          <p:spPr>
            <a:xfrm>
              <a:off x="2323247" y="7957682"/>
              <a:ext cx="2895440" cy="757130"/>
            </a:xfrm>
            <a:prstGeom prst="rect">
              <a:avLst/>
            </a:prstGeom>
            <a:noFill/>
          </p:spPr>
          <p:txBody>
            <a:bodyPr wrap="square" rtlCol="0">
              <a:spAutoFit/>
            </a:bodyPr>
            <a:lstStyle/>
            <a:p>
              <a:pPr defTabSz="488950">
                <a:lnSpc>
                  <a:spcPct val="90000"/>
                </a:lnSpc>
                <a:spcBef>
                  <a:spcPct val="0"/>
                </a:spcBef>
                <a:spcAft>
                  <a:spcPct val="35000"/>
                </a:spcAft>
              </a:pPr>
              <a:r>
                <a:rPr lang="en-NZ" sz="1200" dirty="0">
                  <a:solidFill>
                    <a:srgbClr val="000000">
                      <a:hueOff val="0"/>
                      <a:satOff val="0"/>
                      <a:lumOff val="0"/>
                      <a:alphaOff val="0"/>
                    </a:srgbClr>
                  </a:solidFill>
                  <a:latin typeface="Source Sans Pro" panose="020B0503030403020204" pitchFamily="34" charset="0"/>
                  <a:ea typeface="Source Sans Pro" panose="020B0503030403020204" pitchFamily="34" charset="0"/>
                  <a:cs typeface="Calibri" panose="020F0502020204030204" pitchFamily="34" charset="0"/>
                </a:rPr>
                <a:t>Have you achieved the outcome you planned that will support improved wellbeing for people, whānau, iwi and communities?</a:t>
              </a:r>
              <a:endParaRPr lang="en-US" sz="1200" dirty="0">
                <a:solidFill>
                  <a:srgbClr val="000000">
                    <a:hueOff val="0"/>
                    <a:satOff val="0"/>
                    <a:lumOff val="0"/>
                    <a:alphaOff val="0"/>
                  </a:srgbClr>
                </a:solidFill>
                <a:latin typeface="Source Sans Pro" panose="020B0503030403020204" pitchFamily="34" charset="0"/>
                <a:ea typeface="Source Sans Pro" panose="020B0503030403020204" pitchFamily="34" charset="0"/>
                <a:cs typeface="Calibri" panose="020F0502020204030204" pitchFamily="34" charset="0"/>
              </a:endParaRPr>
            </a:p>
          </p:txBody>
        </p:sp>
        <p:sp>
          <p:nvSpPr>
            <p:cNvPr id="112" name="TextBox 111">
              <a:extLst>
                <a:ext uri="{FF2B5EF4-FFF2-40B4-BE49-F238E27FC236}">
                  <a16:creationId xmlns:a16="http://schemas.microsoft.com/office/drawing/2014/main" id="{9786BBBD-BBA2-4166-AC5D-6DD7985EB5A6}"/>
                </a:ext>
              </a:extLst>
            </p:cNvPr>
            <p:cNvSpPr txBox="1"/>
            <p:nvPr/>
          </p:nvSpPr>
          <p:spPr>
            <a:xfrm>
              <a:off x="5696905" y="7957682"/>
              <a:ext cx="3276407" cy="1089529"/>
            </a:xfrm>
            <a:prstGeom prst="rect">
              <a:avLst/>
            </a:prstGeom>
            <a:noFill/>
          </p:spPr>
          <p:txBody>
            <a:bodyPr wrap="square" rtlCol="0">
              <a:spAutoFit/>
            </a:bodyPr>
            <a:lstStyle/>
            <a:p>
              <a:pPr lvl="0" defTabSz="488950">
                <a:lnSpc>
                  <a:spcPct val="90000"/>
                </a:lnSpc>
                <a:spcBef>
                  <a:spcPct val="0"/>
                </a:spcBef>
                <a:spcAft>
                  <a:spcPct val="35000"/>
                </a:spcAft>
              </a:pPr>
              <a:r>
                <a:rPr lang="en-NZ" sz="1200" dirty="0">
                  <a:solidFill>
                    <a:srgbClr val="000000">
                      <a:hueOff val="0"/>
                      <a:satOff val="0"/>
                      <a:lumOff val="0"/>
                      <a:alphaOff val="0"/>
                    </a:srgbClr>
                  </a:solidFill>
                  <a:latin typeface="Source Sans Pro" panose="020B0503030403020204" pitchFamily="34" charset="0"/>
                  <a:ea typeface="Source Sans Pro" panose="020B0503030403020204" pitchFamily="34" charset="0"/>
                  <a:cs typeface="Calibri" panose="020F0502020204030204" pitchFamily="34" charset="0"/>
                </a:rPr>
                <a:t>Have you agreed what will be shared with those who provided information or data so they can benefit from it, such as insights or conclusions, explanations of how the information was used or access to your analysis or non-personal data sets?</a:t>
              </a:r>
              <a:endParaRPr lang="en-US" sz="1200" dirty="0">
                <a:solidFill>
                  <a:srgbClr val="000000">
                    <a:hueOff val="0"/>
                    <a:satOff val="0"/>
                    <a:lumOff val="0"/>
                    <a:alphaOff val="0"/>
                  </a:srgbClr>
                </a:solidFill>
                <a:latin typeface="Source Sans Pro" panose="020B0503030403020204" pitchFamily="34" charset="0"/>
                <a:ea typeface="Source Sans Pro" panose="020B0503030403020204" pitchFamily="34" charset="0"/>
                <a:cs typeface="Calibri" panose="020F0502020204030204" pitchFamily="34" charset="0"/>
              </a:endParaRPr>
            </a:p>
          </p:txBody>
        </p:sp>
        <p:sp>
          <p:nvSpPr>
            <p:cNvPr id="65" name="Oval 64">
              <a:extLst>
                <a:ext uri="{FF2B5EF4-FFF2-40B4-BE49-F238E27FC236}">
                  <a16:creationId xmlns:a16="http://schemas.microsoft.com/office/drawing/2014/main" id="{80AD4D38-368F-451F-A113-5186B1492A4C}"/>
                </a:ext>
              </a:extLst>
            </p:cNvPr>
            <p:cNvSpPr/>
            <p:nvPr/>
          </p:nvSpPr>
          <p:spPr>
            <a:xfrm rot="20890690">
              <a:off x="5503105" y="6515183"/>
              <a:ext cx="144000" cy="144000"/>
            </a:xfrm>
            <a:prstGeom prst="ellipse">
              <a:avLst/>
            </a:prstGeom>
            <a:solidFill>
              <a:srgbClr val="E97A2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3" name="TextBox 112">
              <a:extLst>
                <a:ext uri="{FF2B5EF4-FFF2-40B4-BE49-F238E27FC236}">
                  <a16:creationId xmlns:a16="http://schemas.microsoft.com/office/drawing/2014/main" id="{C4EE229C-E108-4A10-A960-4031F103D3E4}"/>
                </a:ext>
              </a:extLst>
            </p:cNvPr>
            <p:cNvSpPr txBox="1"/>
            <p:nvPr/>
          </p:nvSpPr>
          <p:spPr>
            <a:xfrm>
              <a:off x="9349009" y="7957682"/>
              <a:ext cx="3020936" cy="757130"/>
            </a:xfrm>
            <a:prstGeom prst="rect">
              <a:avLst/>
            </a:prstGeom>
            <a:noFill/>
          </p:spPr>
          <p:txBody>
            <a:bodyPr wrap="square" rtlCol="0">
              <a:spAutoFit/>
            </a:bodyPr>
            <a:lstStyle/>
            <a:p>
              <a:pPr lvl="0" defTabSz="488950">
                <a:lnSpc>
                  <a:spcPct val="90000"/>
                </a:lnSpc>
                <a:spcBef>
                  <a:spcPct val="0"/>
                </a:spcBef>
                <a:spcAft>
                  <a:spcPct val="35000"/>
                </a:spcAft>
              </a:pPr>
              <a:r>
                <a:rPr lang="en-NZ" sz="1200">
                  <a:solidFill>
                    <a:srgbClr val="000000">
                      <a:hueOff val="0"/>
                      <a:satOff val="0"/>
                      <a:lumOff val="0"/>
                      <a:alphaOff val="0"/>
                    </a:srgbClr>
                  </a:solidFill>
                  <a:latin typeface="Source Sans Pro" panose="020B0503030403020204" pitchFamily="34" charset="0"/>
                  <a:ea typeface="Source Sans Pro" panose="020B0503030403020204" pitchFamily="34" charset="0"/>
                  <a:cs typeface="Calibri" panose="020F0502020204030204" pitchFamily="34" charset="0"/>
                </a:rPr>
                <a:t>Has it been made clear to service users how the collection or use of their data or information will help them or people in similar situations to them?</a:t>
              </a:r>
              <a:endParaRPr lang="en-NZ" sz="1200" dirty="0">
                <a:solidFill>
                  <a:srgbClr val="000000">
                    <a:hueOff val="0"/>
                    <a:satOff val="0"/>
                    <a:lumOff val="0"/>
                    <a:alphaOff val="0"/>
                  </a:srgbClr>
                </a:solidFill>
                <a:latin typeface="Source Sans Pro" panose="020B0503030403020204" pitchFamily="34" charset="0"/>
                <a:ea typeface="Source Sans Pro" panose="020B0503030403020204" pitchFamily="34" charset="0"/>
                <a:cs typeface="Calibri" panose="020F0502020204030204" pitchFamily="34" charset="0"/>
              </a:endParaRPr>
            </a:p>
          </p:txBody>
        </p:sp>
        <p:sp>
          <p:nvSpPr>
            <p:cNvPr id="66" name="Oval 65">
              <a:extLst>
                <a:ext uri="{FF2B5EF4-FFF2-40B4-BE49-F238E27FC236}">
                  <a16:creationId xmlns:a16="http://schemas.microsoft.com/office/drawing/2014/main" id="{93AD0ECF-115D-40E2-94D3-E54D84582A2E}"/>
                </a:ext>
              </a:extLst>
            </p:cNvPr>
            <p:cNvSpPr/>
            <p:nvPr/>
          </p:nvSpPr>
          <p:spPr>
            <a:xfrm rot="20890690">
              <a:off x="9191785" y="7992980"/>
              <a:ext cx="144000" cy="144000"/>
            </a:xfrm>
            <a:prstGeom prst="ellipse">
              <a:avLst/>
            </a:prstGeom>
            <a:solidFill>
              <a:srgbClr val="E97A2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0" name="Oval 69">
              <a:extLst>
                <a:ext uri="{FF2B5EF4-FFF2-40B4-BE49-F238E27FC236}">
                  <a16:creationId xmlns:a16="http://schemas.microsoft.com/office/drawing/2014/main" id="{5DCEA79C-616D-4487-B368-9C5FF11F9A04}"/>
                </a:ext>
              </a:extLst>
            </p:cNvPr>
            <p:cNvSpPr/>
            <p:nvPr/>
          </p:nvSpPr>
          <p:spPr>
            <a:xfrm rot="20890690">
              <a:off x="10658077" y="4881567"/>
              <a:ext cx="167247" cy="144000"/>
            </a:xfrm>
            <a:prstGeom prst="ellipse">
              <a:avLst/>
            </a:prstGeom>
            <a:solidFill>
              <a:srgbClr val="E97A2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1" name="Oval 70">
              <a:extLst>
                <a:ext uri="{FF2B5EF4-FFF2-40B4-BE49-F238E27FC236}">
                  <a16:creationId xmlns:a16="http://schemas.microsoft.com/office/drawing/2014/main" id="{507A2AFB-C7C3-4BDE-8D78-7EB1C4C51917}"/>
                </a:ext>
              </a:extLst>
            </p:cNvPr>
            <p:cNvSpPr/>
            <p:nvPr/>
          </p:nvSpPr>
          <p:spPr>
            <a:xfrm rot="20890690">
              <a:off x="6959750" y="4881099"/>
              <a:ext cx="171817" cy="144000"/>
            </a:xfrm>
            <a:prstGeom prst="ellipse">
              <a:avLst/>
            </a:prstGeom>
            <a:solidFill>
              <a:srgbClr val="E97A2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2" name="Oval 71">
              <a:extLst>
                <a:ext uri="{FF2B5EF4-FFF2-40B4-BE49-F238E27FC236}">
                  <a16:creationId xmlns:a16="http://schemas.microsoft.com/office/drawing/2014/main" id="{9F14A235-D7C7-4825-9C70-083AE2237C4A}"/>
                </a:ext>
              </a:extLst>
            </p:cNvPr>
            <p:cNvSpPr/>
            <p:nvPr/>
          </p:nvSpPr>
          <p:spPr>
            <a:xfrm rot="20890690">
              <a:off x="2178214" y="7992980"/>
              <a:ext cx="144000" cy="144000"/>
            </a:xfrm>
            <a:prstGeom prst="ellipse">
              <a:avLst/>
            </a:prstGeom>
            <a:solidFill>
              <a:srgbClr val="E97A2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4" name="Oval 73">
              <a:extLst>
                <a:ext uri="{FF2B5EF4-FFF2-40B4-BE49-F238E27FC236}">
                  <a16:creationId xmlns:a16="http://schemas.microsoft.com/office/drawing/2014/main" id="{0C9F0E0F-3BC4-4E2D-96EB-72D91E0F0D61}"/>
                </a:ext>
              </a:extLst>
            </p:cNvPr>
            <p:cNvSpPr/>
            <p:nvPr/>
          </p:nvSpPr>
          <p:spPr>
            <a:xfrm rot="20890690">
              <a:off x="2178214" y="3299923"/>
              <a:ext cx="144000" cy="144000"/>
            </a:xfrm>
            <a:prstGeom prst="ellipse">
              <a:avLst/>
            </a:prstGeom>
            <a:solidFill>
              <a:srgbClr val="E97A2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5" name="Oval 74">
              <a:extLst>
                <a:ext uri="{FF2B5EF4-FFF2-40B4-BE49-F238E27FC236}">
                  <a16:creationId xmlns:a16="http://schemas.microsoft.com/office/drawing/2014/main" id="{1DAB0A4B-4758-4F25-A705-11384EFDBC30}"/>
                </a:ext>
              </a:extLst>
            </p:cNvPr>
            <p:cNvSpPr/>
            <p:nvPr/>
          </p:nvSpPr>
          <p:spPr>
            <a:xfrm rot="20890690">
              <a:off x="8863554" y="4882270"/>
              <a:ext cx="160382" cy="144000"/>
            </a:xfrm>
            <a:prstGeom prst="ellipse">
              <a:avLst/>
            </a:prstGeom>
            <a:solidFill>
              <a:srgbClr val="E97A2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6" name="Oval 75">
              <a:extLst>
                <a:ext uri="{FF2B5EF4-FFF2-40B4-BE49-F238E27FC236}">
                  <a16:creationId xmlns:a16="http://schemas.microsoft.com/office/drawing/2014/main" id="{FB6D9FE9-38D2-4628-B132-8855E74B57C4}"/>
                </a:ext>
              </a:extLst>
            </p:cNvPr>
            <p:cNvSpPr/>
            <p:nvPr/>
          </p:nvSpPr>
          <p:spPr>
            <a:xfrm rot="20890690">
              <a:off x="5429695" y="4883948"/>
              <a:ext cx="144000" cy="144000"/>
            </a:xfrm>
            <a:prstGeom prst="ellipse">
              <a:avLst/>
            </a:prstGeom>
            <a:solidFill>
              <a:srgbClr val="E97A2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7" name="Oval 76">
              <a:extLst>
                <a:ext uri="{FF2B5EF4-FFF2-40B4-BE49-F238E27FC236}">
                  <a16:creationId xmlns:a16="http://schemas.microsoft.com/office/drawing/2014/main" id="{A2944DB4-A6B4-43B9-992A-D81F7A94F886}"/>
                </a:ext>
              </a:extLst>
            </p:cNvPr>
            <p:cNvSpPr/>
            <p:nvPr/>
          </p:nvSpPr>
          <p:spPr>
            <a:xfrm rot="20890690">
              <a:off x="3629026" y="4883948"/>
              <a:ext cx="144000" cy="144000"/>
            </a:xfrm>
            <a:prstGeom prst="ellipse">
              <a:avLst/>
            </a:prstGeom>
            <a:solidFill>
              <a:srgbClr val="E97A2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8" name="Oval 77">
              <a:extLst>
                <a:ext uri="{FF2B5EF4-FFF2-40B4-BE49-F238E27FC236}">
                  <a16:creationId xmlns:a16="http://schemas.microsoft.com/office/drawing/2014/main" id="{5EA7BBDA-9BE2-4923-8603-34EF6E721FE4}"/>
                </a:ext>
              </a:extLst>
            </p:cNvPr>
            <p:cNvSpPr/>
            <p:nvPr/>
          </p:nvSpPr>
          <p:spPr>
            <a:xfrm rot="20890690">
              <a:off x="5539681" y="7992980"/>
              <a:ext cx="144000" cy="144000"/>
            </a:xfrm>
            <a:prstGeom prst="ellipse">
              <a:avLst/>
            </a:prstGeom>
            <a:solidFill>
              <a:srgbClr val="E97A2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9" name="Oval 78">
              <a:extLst>
                <a:ext uri="{FF2B5EF4-FFF2-40B4-BE49-F238E27FC236}">
                  <a16:creationId xmlns:a16="http://schemas.microsoft.com/office/drawing/2014/main" id="{670C903E-5883-425B-BA8E-A9ED7C490BAC}"/>
                </a:ext>
              </a:extLst>
            </p:cNvPr>
            <p:cNvSpPr/>
            <p:nvPr/>
          </p:nvSpPr>
          <p:spPr>
            <a:xfrm rot="20890690">
              <a:off x="2178214" y="6515183"/>
              <a:ext cx="144000" cy="144000"/>
            </a:xfrm>
            <a:prstGeom prst="ellipse">
              <a:avLst/>
            </a:prstGeom>
            <a:solidFill>
              <a:srgbClr val="E97A2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0" name="Oval 79">
              <a:extLst>
                <a:ext uri="{FF2B5EF4-FFF2-40B4-BE49-F238E27FC236}">
                  <a16:creationId xmlns:a16="http://schemas.microsoft.com/office/drawing/2014/main" id="{66470412-70E1-42B9-B87C-2728EE989F95}"/>
                </a:ext>
              </a:extLst>
            </p:cNvPr>
            <p:cNvSpPr/>
            <p:nvPr/>
          </p:nvSpPr>
          <p:spPr>
            <a:xfrm rot="20890690">
              <a:off x="2178214" y="4883948"/>
              <a:ext cx="144000" cy="144000"/>
            </a:xfrm>
            <a:prstGeom prst="ellipse">
              <a:avLst/>
            </a:prstGeom>
            <a:solidFill>
              <a:srgbClr val="E97A2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3" name="Oval 92">
              <a:extLst>
                <a:ext uri="{FF2B5EF4-FFF2-40B4-BE49-F238E27FC236}">
                  <a16:creationId xmlns:a16="http://schemas.microsoft.com/office/drawing/2014/main" id="{EB6768FA-0644-40E5-B94D-164799C0EC8C}"/>
                </a:ext>
              </a:extLst>
            </p:cNvPr>
            <p:cNvSpPr/>
            <p:nvPr/>
          </p:nvSpPr>
          <p:spPr>
            <a:xfrm rot="20890690">
              <a:off x="4691385" y="3299923"/>
              <a:ext cx="144000" cy="144000"/>
            </a:xfrm>
            <a:prstGeom prst="ellipse">
              <a:avLst/>
            </a:prstGeom>
            <a:solidFill>
              <a:srgbClr val="E97A2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4" name="Oval 93">
              <a:extLst>
                <a:ext uri="{FF2B5EF4-FFF2-40B4-BE49-F238E27FC236}">
                  <a16:creationId xmlns:a16="http://schemas.microsoft.com/office/drawing/2014/main" id="{CD666962-DD55-4540-ABC8-D88A9D383AF0}"/>
                </a:ext>
              </a:extLst>
            </p:cNvPr>
            <p:cNvSpPr/>
            <p:nvPr/>
          </p:nvSpPr>
          <p:spPr>
            <a:xfrm rot="20890690">
              <a:off x="7162015" y="3299923"/>
              <a:ext cx="144000" cy="144000"/>
            </a:xfrm>
            <a:prstGeom prst="ellipse">
              <a:avLst/>
            </a:prstGeom>
            <a:solidFill>
              <a:srgbClr val="E97A2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5" name="Oval 94">
              <a:extLst>
                <a:ext uri="{FF2B5EF4-FFF2-40B4-BE49-F238E27FC236}">
                  <a16:creationId xmlns:a16="http://schemas.microsoft.com/office/drawing/2014/main" id="{34281210-BA46-4A79-A564-747E8264568A}"/>
                </a:ext>
              </a:extLst>
            </p:cNvPr>
            <p:cNvSpPr/>
            <p:nvPr/>
          </p:nvSpPr>
          <p:spPr>
            <a:xfrm rot="20890690">
              <a:off x="9795324" y="3299923"/>
              <a:ext cx="144000" cy="144000"/>
            </a:xfrm>
            <a:prstGeom prst="ellipse">
              <a:avLst/>
            </a:prstGeom>
            <a:solidFill>
              <a:srgbClr val="E97A2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61" name="TextBox 60">
            <a:extLst>
              <a:ext uri="{FF2B5EF4-FFF2-40B4-BE49-F238E27FC236}">
                <a16:creationId xmlns:a16="http://schemas.microsoft.com/office/drawing/2014/main" id="{F5C47C69-ECCF-4C48-A712-77E792012679}"/>
              </a:ext>
              <a:ext uri="{C183D7F6-B498-43B3-948B-1728B52AA6E4}">
                <adec:decorative xmlns:adec="http://schemas.microsoft.com/office/drawing/2017/decorative" val="1"/>
              </a:ext>
            </a:extLst>
          </p:cNvPr>
          <p:cNvSpPr txBox="1"/>
          <p:nvPr/>
        </p:nvSpPr>
        <p:spPr>
          <a:xfrm>
            <a:off x="11970550" y="9262074"/>
            <a:ext cx="814647" cy="246221"/>
          </a:xfrm>
          <a:prstGeom prst="rect">
            <a:avLst/>
          </a:prstGeom>
          <a:noFill/>
        </p:spPr>
        <p:txBody>
          <a:bodyPr wrap="none" rtlCol="0">
            <a:spAutoFit/>
          </a:bodyPr>
          <a:lstStyle/>
          <a:p>
            <a:r>
              <a:rPr lang="en-NZ" sz="1000" b="1" dirty="0">
                <a:latin typeface="Source Sans Pro" panose="020B0503030403020204" pitchFamily="34" charset="0"/>
                <a:ea typeface="Source Sans Pro" panose="020B0503030403020204" pitchFamily="34" charset="0"/>
              </a:rPr>
              <a:t>Page 1 of  1</a:t>
            </a:r>
          </a:p>
        </p:txBody>
      </p:sp>
      <p:pic>
        <p:nvPicPr>
          <p:cNvPr id="62" name="Picture 61">
            <a:extLst>
              <a:ext uri="{FF2B5EF4-FFF2-40B4-BE49-F238E27FC236}">
                <a16:creationId xmlns:a16="http://schemas.microsoft.com/office/drawing/2014/main" id="{56E9839B-5A15-4917-842B-A2A74219C3C2}"/>
              </a:ext>
            </a:extLst>
          </p:cNvPr>
          <p:cNvPicPr/>
          <p:nvPr/>
        </p:nvPicPr>
        <p:blipFill rotWithShape="1">
          <a:blip r:embed="rId3"/>
          <a:srcRect l="9568" t="53153" r="33333" b="11889"/>
          <a:stretch/>
        </p:blipFill>
        <p:spPr bwMode="auto">
          <a:xfrm>
            <a:off x="82374" y="69651"/>
            <a:ext cx="862605" cy="779631"/>
          </a:xfrm>
          <a:prstGeom prst="rect">
            <a:avLst/>
          </a:prstGeom>
          <a:noFill/>
          <a:ln>
            <a:noFill/>
          </a:ln>
          <a:extLst>
            <a:ext uri="{53640926-AAD7-44D8-BBD7-CCE9431645EC}">
              <a14:shadowObscured xmlns:a14="http://schemas.microsoft.com/office/drawing/2010/main"/>
            </a:ext>
          </a:extLst>
        </p:spPr>
      </p:pic>
      <p:sp>
        <p:nvSpPr>
          <p:cNvPr id="63" name="Title 1">
            <a:extLst>
              <a:ext uri="{FF2B5EF4-FFF2-40B4-BE49-F238E27FC236}">
                <a16:creationId xmlns:a16="http://schemas.microsoft.com/office/drawing/2014/main" id="{D0BD6774-33D0-4BC0-A111-A4DE9E1F2837}"/>
              </a:ext>
            </a:extLst>
          </p:cNvPr>
          <p:cNvSpPr txBox="1">
            <a:spLocks/>
          </p:cNvSpPr>
          <p:nvPr/>
        </p:nvSpPr>
        <p:spPr>
          <a:xfrm>
            <a:off x="2303434" y="2307035"/>
            <a:ext cx="10306626" cy="428995"/>
          </a:xfrm>
          <a:prstGeom prst="rect">
            <a:avLst/>
          </a:prstGeom>
        </p:spPr>
        <p:txBody>
          <a:bodyPr vert="horz" lIns="91440" tIns="45720" rIns="91440" bIns="45720" rtlCol="0" anchor="b">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US" sz="1600" b="1" dirty="0">
                <a:latin typeface="Source Sans Pro" panose="020B0503030403020204" pitchFamily="34" charset="0"/>
                <a:ea typeface="Source Sans Pro" panose="020B0503030403020204" pitchFamily="34" charset="0"/>
                <a:cs typeface="Calibri" panose="020F0502020204030204" pitchFamily="34" charset="0"/>
              </a:rPr>
              <a:t>Collecting or using people’s information (whether it can identify them or not) has 4 main steps:</a:t>
            </a:r>
          </a:p>
        </p:txBody>
      </p:sp>
      <p:sp>
        <p:nvSpPr>
          <p:cNvPr id="68" name="TextBox 67">
            <a:extLst>
              <a:ext uri="{FF2B5EF4-FFF2-40B4-BE49-F238E27FC236}">
                <a16:creationId xmlns:a16="http://schemas.microsoft.com/office/drawing/2014/main" id="{CF1A3B5E-7D69-429B-A352-53153A1D0E94}"/>
              </a:ext>
              <a:ext uri="{C183D7F6-B498-43B3-948B-1728B52AA6E4}">
                <adec:decorative xmlns:adec="http://schemas.microsoft.com/office/drawing/2017/decorative" val="0"/>
              </a:ext>
            </a:extLst>
          </p:cNvPr>
          <p:cNvSpPr txBox="1"/>
          <p:nvPr/>
        </p:nvSpPr>
        <p:spPr>
          <a:xfrm>
            <a:off x="-14388" y="9293902"/>
            <a:ext cx="1535998" cy="230832"/>
          </a:xfrm>
          <a:prstGeom prst="rect">
            <a:avLst/>
          </a:prstGeom>
          <a:noFill/>
        </p:spPr>
        <p:txBody>
          <a:bodyPr wrap="none" rtlCol="0">
            <a:spAutoFit/>
          </a:bodyPr>
          <a:lstStyle/>
          <a:p>
            <a:r>
              <a:rPr lang="en-NZ" sz="900" b="1" dirty="0"/>
              <a:t>digital.govt.nz/</a:t>
            </a:r>
            <a:r>
              <a:rPr lang="en-NZ" sz="900" b="1" dirty="0" err="1"/>
              <a:t>dpup</a:t>
            </a:r>
            <a:r>
              <a:rPr lang="en-NZ" sz="900" b="1" dirty="0"/>
              <a:t>/toolkit</a:t>
            </a:r>
            <a:endParaRPr lang="en-NZ" sz="900" dirty="0">
              <a:solidFill>
                <a:srgbClr val="E8731B"/>
              </a:solidFill>
            </a:endParaRPr>
          </a:p>
        </p:txBody>
      </p:sp>
      <p:pic>
        <p:nvPicPr>
          <p:cNvPr id="5" name="Picture 4">
            <a:extLst>
              <a:ext uri="{FF2B5EF4-FFF2-40B4-BE49-F238E27FC236}">
                <a16:creationId xmlns:a16="http://schemas.microsoft.com/office/drawing/2014/main" id="{84540793-70BC-40B1-926A-63E6582EC8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8860" y="88568"/>
            <a:ext cx="1988523" cy="720000"/>
          </a:xfrm>
          <a:prstGeom prst="rect">
            <a:avLst/>
          </a:prstGeom>
        </p:spPr>
      </p:pic>
      <p:pic>
        <p:nvPicPr>
          <p:cNvPr id="58" name="Picture 57">
            <a:extLst>
              <a:ext uri="{FF2B5EF4-FFF2-40B4-BE49-F238E27FC236}">
                <a16:creationId xmlns:a16="http://schemas.microsoft.com/office/drawing/2014/main" id="{E306F0EE-04D9-486B-BF23-7CF46FABC4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6780" y="9223248"/>
            <a:ext cx="1484683" cy="270295"/>
          </a:xfrm>
          <a:prstGeom prst="rect">
            <a:avLst/>
          </a:prstGeom>
        </p:spPr>
      </p:pic>
      <p:sp>
        <p:nvSpPr>
          <p:cNvPr id="59" name="TextBox 58">
            <a:extLst>
              <a:ext uri="{FF2B5EF4-FFF2-40B4-BE49-F238E27FC236}">
                <a16:creationId xmlns:a16="http://schemas.microsoft.com/office/drawing/2014/main" id="{1BEA8B51-6AB7-452F-AAA8-27B843D0ED7D}"/>
              </a:ext>
            </a:extLst>
          </p:cNvPr>
          <p:cNvSpPr txBox="1"/>
          <p:nvPr/>
        </p:nvSpPr>
        <p:spPr>
          <a:xfrm>
            <a:off x="2332889" y="3861652"/>
            <a:ext cx="9099547" cy="276999"/>
          </a:xfrm>
          <a:prstGeom prst="rect">
            <a:avLst/>
          </a:prstGeom>
          <a:noFill/>
        </p:spPr>
        <p:txBody>
          <a:bodyPr wrap="square" rtlCol="0">
            <a:spAutoFit/>
          </a:bodyPr>
          <a:lstStyle/>
          <a:p>
            <a:pPr>
              <a:spcBef>
                <a:spcPts val="200"/>
              </a:spcBef>
              <a:spcAft>
                <a:spcPts val="200"/>
              </a:spcAft>
            </a:pPr>
            <a:r>
              <a:rPr lang="en-NZ" sz="1200" b="1" dirty="0">
                <a:solidFill>
                  <a:srgbClr val="000000">
                    <a:hueOff val="0"/>
                    <a:satOff val="0"/>
                    <a:lumOff val="0"/>
                    <a:alphaOff val="0"/>
                  </a:srgbClr>
                </a:solidFill>
                <a:latin typeface="Source Sans Pro" panose="020B0503030403020204" pitchFamily="34" charset="0"/>
                <a:cs typeface="Calibri" panose="020F0502020204030204" pitchFamily="34" charset="0"/>
              </a:rPr>
              <a:t>Principles</a:t>
            </a:r>
            <a:r>
              <a:rPr lang="en-NZ" sz="1200" dirty="0">
                <a:solidFill>
                  <a:srgbClr val="000000">
                    <a:hueOff val="0"/>
                    <a:satOff val="0"/>
                    <a:lumOff val="0"/>
                    <a:alphaOff val="0"/>
                  </a:srgbClr>
                </a:solidFill>
                <a:latin typeface="Source Sans Pro" panose="020B0503030403020204" pitchFamily="34" charset="0"/>
                <a:cs typeface="Calibri" panose="020F0502020204030204" pitchFamily="34" charset="0"/>
              </a:rPr>
              <a:t>: He Tāngata, Manaakitanga, Mana Whakahaere, Mahitahitanga </a:t>
            </a:r>
            <a:r>
              <a:rPr lang="en-NZ" sz="1200" b="1" dirty="0">
                <a:solidFill>
                  <a:srgbClr val="000000">
                    <a:hueOff val="0"/>
                    <a:satOff val="0"/>
                    <a:lumOff val="0"/>
                    <a:alphaOff val="0"/>
                  </a:srgbClr>
                </a:solidFill>
                <a:latin typeface="Source Sans Pro" panose="020B0503030403020204" pitchFamily="34" charset="0"/>
                <a:cs typeface="Calibri" panose="020F0502020204030204" pitchFamily="34" charset="0"/>
              </a:rPr>
              <a:t>Guidelines</a:t>
            </a:r>
            <a:r>
              <a:rPr lang="en-NZ" sz="1200" dirty="0">
                <a:solidFill>
                  <a:srgbClr val="000000">
                    <a:hueOff val="0"/>
                    <a:satOff val="0"/>
                    <a:lumOff val="0"/>
                    <a:alphaOff val="0"/>
                  </a:srgbClr>
                </a:solidFill>
                <a:latin typeface="Source Sans Pro" panose="020B0503030403020204" pitchFamily="34" charset="0"/>
                <a:cs typeface="Calibri" panose="020F0502020204030204" pitchFamily="34" charset="0"/>
              </a:rPr>
              <a:t>: Purpose Matters, Sharing Value</a:t>
            </a:r>
          </a:p>
        </p:txBody>
      </p:sp>
      <p:sp>
        <p:nvSpPr>
          <p:cNvPr id="67" name="TextBox 66">
            <a:extLst>
              <a:ext uri="{FF2B5EF4-FFF2-40B4-BE49-F238E27FC236}">
                <a16:creationId xmlns:a16="http://schemas.microsoft.com/office/drawing/2014/main" id="{0C507C83-9D0E-41C7-8F2F-93A86233C8E0}"/>
              </a:ext>
            </a:extLst>
          </p:cNvPr>
          <p:cNvSpPr txBox="1"/>
          <p:nvPr/>
        </p:nvSpPr>
        <p:spPr>
          <a:xfrm>
            <a:off x="2332889" y="5485721"/>
            <a:ext cx="9874685" cy="276999"/>
          </a:xfrm>
          <a:prstGeom prst="rect">
            <a:avLst/>
          </a:prstGeom>
          <a:noFill/>
        </p:spPr>
        <p:txBody>
          <a:bodyPr wrap="square" rtlCol="0">
            <a:spAutoFit/>
          </a:bodyPr>
          <a:lstStyle/>
          <a:p>
            <a:pPr>
              <a:spcBef>
                <a:spcPts val="200"/>
              </a:spcBef>
              <a:spcAft>
                <a:spcPts val="200"/>
              </a:spcAft>
            </a:pPr>
            <a:r>
              <a:rPr lang="en-NZ" sz="1200" b="1" dirty="0">
                <a:solidFill>
                  <a:srgbClr val="000000">
                    <a:hueOff val="0"/>
                    <a:satOff val="0"/>
                    <a:lumOff val="0"/>
                    <a:alphaOff val="0"/>
                  </a:srgbClr>
                </a:solidFill>
                <a:latin typeface="Source Sans Pro" panose="020B0503030403020204" pitchFamily="34" charset="0"/>
                <a:cs typeface="Calibri" panose="020F0502020204030204" pitchFamily="34" charset="0"/>
              </a:rPr>
              <a:t>Principles</a:t>
            </a:r>
            <a:r>
              <a:rPr lang="en-NZ" sz="1200" dirty="0">
                <a:solidFill>
                  <a:srgbClr val="000000">
                    <a:hueOff val="0"/>
                    <a:satOff val="0"/>
                    <a:lumOff val="0"/>
                    <a:alphaOff val="0"/>
                  </a:srgbClr>
                </a:solidFill>
                <a:latin typeface="Source Sans Pro" panose="020B0503030403020204" pitchFamily="34" charset="0"/>
                <a:cs typeface="Calibri" panose="020F0502020204030204" pitchFamily="34" charset="0"/>
              </a:rPr>
              <a:t>: Manaakitanga, Mana Whakahaere, Mahitahitanga </a:t>
            </a:r>
            <a:r>
              <a:rPr lang="en-NZ" sz="1200" b="1" dirty="0">
                <a:solidFill>
                  <a:srgbClr val="000000">
                    <a:hueOff val="0"/>
                    <a:satOff val="0"/>
                    <a:lumOff val="0"/>
                    <a:alphaOff val="0"/>
                  </a:srgbClr>
                </a:solidFill>
                <a:latin typeface="Source Sans Pro" panose="020B0503030403020204" pitchFamily="34" charset="0"/>
                <a:cs typeface="Calibri" panose="020F0502020204030204" pitchFamily="34" charset="0"/>
              </a:rPr>
              <a:t>Guidelines</a:t>
            </a:r>
            <a:r>
              <a:rPr lang="en-NZ" sz="1200" dirty="0">
                <a:solidFill>
                  <a:srgbClr val="000000">
                    <a:hueOff val="0"/>
                    <a:satOff val="0"/>
                    <a:lumOff val="0"/>
                    <a:alphaOff val="0"/>
                  </a:srgbClr>
                </a:solidFill>
                <a:latin typeface="Source Sans Pro" panose="020B0503030403020204" pitchFamily="34" charset="0"/>
                <a:cs typeface="Calibri" panose="020F0502020204030204" pitchFamily="34" charset="0"/>
              </a:rPr>
              <a:t>: Purpose Matters, Transparency and Choice, Access to Information</a:t>
            </a:r>
          </a:p>
        </p:txBody>
      </p:sp>
      <p:sp>
        <p:nvSpPr>
          <p:cNvPr id="69" name="TextBox 68">
            <a:extLst>
              <a:ext uri="{FF2B5EF4-FFF2-40B4-BE49-F238E27FC236}">
                <a16:creationId xmlns:a16="http://schemas.microsoft.com/office/drawing/2014/main" id="{4A639AA2-7591-41B0-A53E-7A686B501715}"/>
              </a:ext>
            </a:extLst>
          </p:cNvPr>
          <p:cNvSpPr txBox="1"/>
          <p:nvPr/>
        </p:nvSpPr>
        <p:spPr>
          <a:xfrm>
            <a:off x="2332889" y="6900407"/>
            <a:ext cx="9099547" cy="276999"/>
          </a:xfrm>
          <a:prstGeom prst="rect">
            <a:avLst/>
          </a:prstGeom>
          <a:noFill/>
        </p:spPr>
        <p:txBody>
          <a:bodyPr wrap="square" rtlCol="0">
            <a:spAutoFit/>
          </a:bodyPr>
          <a:lstStyle/>
          <a:p>
            <a:pPr>
              <a:spcBef>
                <a:spcPts val="200"/>
              </a:spcBef>
              <a:spcAft>
                <a:spcPts val="200"/>
              </a:spcAft>
            </a:pPr>
            <a:r>
              <a:rPr lang="en-NZ" sz="1200" b="1" dirty="0">
                <a:solidFill>
                  <a:srgbClr val="000000">
                    <a:hueOff val="0"/>
                    <a:satOff val="0"/>
                    <a:lumOff val="0"/>
                    <a:alphaOff val="0"/>
                  </a:srgbClr>
                </a:solidFill>
                <a:latin typeface="Source Sans Pro" panose="020B0503030403020204" pitchFamily="34" charset="0"/>
                <a:cs typeface="Calibri" panose="020F0502020204030204" pitchFamily="34" charset="0"/>
              </a:rPr>
              <a:t>Guideline</a:t>
            </a:r>
            <a:r>
              <a:rPr lang="en-NZ" sz="1200" dirty="0">
                <a:solidFill>
                  <a:srgbClr val="000000">
                    <a:hueOff val="0"/>
                    <a:satOff val="0"/>
                    <a:lumOff val="0"/>
                    <a:alphaOff val="0"/>
                  </a:srgbClr>
                </a:solidFill>
                <a:latin typeface="Source Sans Pro" panose="020B0503030403020204" pitchFamily="34" charset="0"/>
                <a:cs typeface="Calibri" panose="020F0502020204030204" pitchFamily="34" charset="0"/>
              </a:rPr>
              <a:t>: Sharing Value</a:t>
            </a:r>
          </a:p>
        </p:txBody>
      </p:sp>
      <p:sp>
        <p:nvSpPr>
          <p:cNvPr id="73" name="TextBox 72">
            <a:extLst>
              <a:ext uri="{FF2B5EF4-FFF2-40B4-BE49-F238E27FC236}">
                <a16:creationId xmlns:a16="http://schemas.microsoft.com/office/drawing/2014/main" id="{125760D7-AA6D-44D0-A466-20D86F17DB71}"/>
              </a:ext>
            </a:extLst>
          </p:cNvPr>
          <p:cNvSpPr txBox="1"/>
          <p:nvPr/>
        </p:nvSpPr>
        <p:spPr>
          <a:xfrm>
            <a:off x="2332889" y="8691203"/>
            <a:ext cx="9099547" cy="276999"/>
          </a:xfrm>
          <a:prstGeom prst="rect">
            <a:avLst/>
          </a:prstGeom>
          <a:noFill/>
        </p:spPr>
        <p:txBody>
          <a:bodyPr wrap="square" rtlCol="0">
            <a:spAutoFit/>
          </a:bodyPr>
          <a:lstStyle/>
          <a:p>
            <a:pPr>
              <a:spcBef>
                <a:spcPts val="200"/>
              </a:spcBef>
              <a:spcAft>
                <a:spcPts val="200"/>
              </a:spcAft>
            </a:pPr>
            <a:r>
              <a:rPr lang="en-NZ" sz="1200" b="1" dirty="0">
                <a:solidFill>
                  <a:srgbClr val="000000">
                    <a:hueOff val="0"/>
                    <a:satOff val="0"/>
                    <a:lumOff val="0"/>
                    <a:alphaOff val="0"/>
                  </a:srgbClr>
                </a:solidFill>
                <a:latin typeface="Source Sans Pro" panose="020B0503030403020204" pitchFamily="34" charset="0"/>
                <a:cs typeface="Calibri" panose="020F0502020204030204" pitchFamily="34" charset="0"/>
              </a:rPr>
              <a:t>Principle</a:t>
            </a:r>
            <a:r>
              <a:rPr lang="en-NZ" sz="1200" dirty="0">
                <a:solidFill>
                  <a:srgbClr val="000000">
                    <a:hueOff val="0"/>
                    <a:satOff val="0"/>
                    <a:lumOff val="0"/>
                    <a:alphaOff val="0"/>
                  </a:srgbClr>
                </a:solidFill>
                <a:latin typeface="Source Sans Pro" panose="020B0503030403020204" pitchFamily="34" charset="0"/>
                <a:cs typeface="Calibri" panose="020F0502020204030204" pitchFamily="34" charset="0"/>
              </a:rPr>
              <a:t>: Manaakitanga </a:t>
            </a:r>
            <a:r>
              <a:rPr lang="en-NZ" sz="1200" b="1" dirty="0">
                <a:solidFill>
                  <a:srgbClr val="000000">
                    <a:hueOff val="0"/>
                    <a:satOff val="0"/>
                    <a:lumOff val="0"/>
                    <a:alphaOff val="0"/>
                  </a:srgbClr>
                </a:solidFill>
                <a:latin typeface="Source Sans Pro" panose="020B0503030403020204" pitchFamily="34" charset="0"/>
                <a:cs typeface="Calibri" panose="020F0502020204030204" pitchFamily="34" charset="0"/>
              </a:rPr>
              <a:t>Guidelines</a:t>
            </a:r>
            <a:r>
              <a:rPr lang="en-NZ" sz="1200" dirty="0">
                <a:solidFill>
                  <a:srgbClr val="000000">
                    <a:hueOff val="0"/>
                    <a:satOff val="0"/>
                    <a:lumOff val="0"/>
                    <a:alphaOff val="0"/>
                  </a:srgbClr>
                </a:solidFill>
                <a:latin typeface="Source Sans Pro" panose="020B0503030403020204" pitchFamily="34" charset="0"/>
                <a:cs typeface="Calibri" panose="020F0502020204030204" pitchFamily="34" charset="0"/>
              </a:rPr>
              <a:t>: Transparency and Choice, Sharing Value</a:t>
            </a:r>
          </a:p>
        </p:txBody>
      </p:sp>
    </p:spTree>
    <p:extLst>
      <p:ext uri="{BB962C8B-B14F-4D97-AF65-F5344CB8AC3E}">
        <p14:creationId xmlns:p14="http://schemas.microsoft.com/office/powerpoint/2010/main" val="27742939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3TopicNote xmlns="01be4277-2979-4a68-876d-b92b25fceece">
      <Terms xmlns="http://schemas.microsoft.com/office/infopath/2007/PartnerControls"/>
    </C3TopicNote>
    <TaxKeywordTaxHTField xmlns="32912b76-460a-4724-b42f-6e9d0ecab840">
      <Terms xmlns="http://schemas.microsoft.com/office/infopath/2007/PartnerControls"/>
    </TaxKeywordTaxHTField>
    <DIANotes xmlns="32912b76-460a-4724-b42f-6e9d0ecab840" xsi:nil="true"/>
    <e2058516dff94aab88e02e36598cb8f3 xmlns="32912b76-460a-4724-b42f-6e9d0ecab840">
      <Terms xmlns="http://schemas.microsoft.com/office/infopath/2007/PartnerControls"/>
    </e2058516dff94aab88e02e36598cb8f3>
    <i30eb2e5424543c4abb4965f12832c18 xmlns="32912b76-460a-4724-b42f-6e9d0ecab840">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875d92a8-67e2-4a32-9472-8fe99549e1eb</TermId>
        </TermInfo>
      </Terms>
    </i30eb2e5424543c4abb4965f12832c18>
    <IconOverlay xmlns="http://schemas.microsoft.com/sharepoint/v4" xsi:nil="true"/>
    <TaxCatchAll xmlns="32912b76-460a-4724-b42f-6e9d0ecab840">
      <Value>4</Value>
      <Value>3</Value>
      <Value>2765</Value>
    </TaxCatchAll>
    <_dlc_DocId xmlns="32912b76-460a-4724-b42f-6e9d0ecab840">EEJU23W3HNHT-1111130400-883</_dlc_DocId>
    <_dlc_DocIdUrl xmlns="32912b76-460a-4724-b42f-6e9d0ecab840">
      <Url>https://dia.cohesion.net.nz/Sites/AOG/GCPO/_layouts/15/DocIdRedir.aspx?ID=EEJU23W3HNHT-1111130400-883</Url>
      <Description>EEJU23W3HNHT-1111130400-883</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Planning Document" ma:contentTypeID="0x0101005496552013C0BA46BE88192D5C6EB20B0015FC31BDD77A41B1B3FE00733A6FDA21001338B5900EF33840817C722C14E0099F" ma:contentTypeVersion="8" ma:contentTypeDescription="Planning Document" ma:contentTypeScope="" ma:versionID="16c4b3901c64087d7a52abe3a454010f">
  <xsd:schema xmlns:xsd="http://www.w3.org/2001/XMLSchema" xmlns:xs="http://www.w3.org/2001/XMLSchema" xmlns:p="http://schemas.microsoft.com/office/2006/metadata/properties" xmlns:ns3="01be4277-2979-4a68-876d-b92b25fceece" xmlns:ns4="32912b76-460a-4724-b42f-6e9d0ecab840" xmlns:ns5="http://schemas.microsoft.com/sharepoint/v4" targetNamespace="http://schemas.microsoft.com/office/2006/metadata/properties" ma:root="true" ma:fieldsID="a5210ba22d43bf7c91bebd534ed9ea2a" ns3:_="" ns4:_="" ns5:_="">
    <xsd:import namespace="01be4277-2979-4a68-876d-b92b25fceece"/>
    <xsd:import namespace="32912b76-460a-4724-b42f-6e9d0ecab840"/>
    <xsd:import namespace="http://schemas.microsoft.com/sharepoint/v4"/>
    <xsd:element name="properties">
      <xsd:complexType>
        <xsd:sequence>
          <xsd:element name="documentManagement">
            <xsd:complexType>
              <xsd:all>
                <xsd:element ref="ns3:C3TopicNote" minOccurs="0"/>
                <xsd:element ref="ns4:TaxKeywordTaxHTField" minOccurs="0"/>
                <xsd:element ref="ns4:TaxCatchAll" minOccurs="0"/>
                <xsd:element ref="ns4:TaxCatchAllLabel" minOccurs="0"/>
                <xsd:element ref="ns4:i30eb2e5424543c4abb4965f12832c18" minOccurs="0"/>
                <xsd:element ref="ns4:DIANotes" minOccurs="0"/>
                <xsd:element ref="ns4:e2058516dff94aab88e02e36598cb8f3" minOccurs="0"/>
                <xsd:element ref="ns4:_dlc_DocId" minOccurs="0"/>
                <xsd:element ref="ns4:_dlc_DocIdUrl" minOccurs="0"/>
                <xsd:element ref="ns4:_dlc_DocIdPersistId"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be4277-2979-4a68-876d-b92b25fceece" elementFormDefault="qualified">
    <xsd:import namespace="http://schemas.microsoft.com/office/2006/documentManagement/types"/>
    <xsd:import namespace="http://schemas.microsoft.com/office/infopath/2007/PartnerControls"/>
    <xsd:element name="C3TopicNote" ma:index="9" nillable="true" ma:taxonomy="true" ma:internalName="C3TopicNote" ma:taxonomyFieldName="C3Topic" ma:displayName="Topic" ma:indexed="true" ma:readOnly="false" ma:default="" ma:fieldId="{6a3fe89f-a6dd-4490-a9c1-3ef38d67b8c7}" ma:sspId="caf61cd4-0327-4679-8f8a-6e41773e81e7" ma:termSetId="72c2c278-ea91-4863-9fc6-a5f9c6b62013" ma:anchorId="1c96f9d7-855b-4eb2-ade2-889cbd62f791"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2912b76-460a-4724-b42f-6e9d0ecab840"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caf61cd4-0327-4679-8f8a-6e41773e81e7"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hidden="true" ma:list="{d34886ce-b341-4a4d-8c20-f9090e7cd026}" ma:internalName="TaxCatchAll" ma:showField="CatchAllData" ma:web="32912b76-460a-4724-b42f-6e9d0ecab840">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d34886ce-b341-4a4d-8c20-f9090e7cd026}" ma:internalName="TaxCatchAllLabel" ma:readOnly="true" ma:showField="CatchAllDataLabel" ma:web="32912b76-460a-4724-b42f-6e9d0ecab840">
      <xsd:complexType>
        <xsd:complexContent>
          <xsd:extension base="dms:MultiChoiceLookup">
            <xsd:sequence>
              <xsd:element name="Value" type="dms:Lookup" maxOccurs="unbounded" minOccurs="0" nillable="true"/>
            </xsd:sequence>
          </xsd:extension>
        </xsd:complexContent>
      </xsd:complexType>
    </xsd:element>
    <xsd:element name="i30eb2e5424543c4abb4965f12832c18" ma:index="14" ma:taxonomy="true" ma:internalName="i30eb2e5424543c4abb4965f12832c18" ma:taxonomyFieldName="DIASecurityClassification" ma:displayName="Security Classification" ma:default="4;#UNCLASSIFIED|875d92a8-67e2-4a32-9472-8fe99549e1eb" ma:fieldId="{230eb2e5-4245-43c4-abb4-965f12832c18}" ma:sspId="caf61cd4-0327-4679-8f8a-6e41773e81e7" ma:termSetId="6e030844-242a-4d29-a562-8ce1d1b5efae" ma:anchorId="00000000-0000-0000-0000-000000000000" ma:open="false" ma:isKeyword="false">
      <xsd:complexType>
        <xsd:sequence>
          <xsd:element ref="pc:Terms" minOccurs="0" maxOccurs="1"/>
        </xsd:sequence>
      </xsd:complexType>
    </xsd:element>
    <xsd:element name="DIANotes" ma:index="16" nillable="true" ma:displayName="Notes" ma:description="Additional information, can include URL link to another document" ma:internalName="DIANotes">
      <xsd:simpleType>
        <xsd:restriction base="dms:Note">
          <xsd:maxLength value="255"/>
        </xsd:restriction>
      </xsd:simpleType>
    </xsd:element>
    <xsd:element name="e2058516dff94aab88e02e36598cb8f3" ma:index="17" nillable="true" ma:taxonomy="true" ma:internalName="e2058516dff94aab88e02e36598cb8f3" ma:taxonomyFieldName="DIAPlanningDocumentType" ma:displayName="Planning Document Type" ma:fieldId="{e2058516-dff9-4aab-88e0-2e36598cb8f3}" ma:sspId="caf61cd4-0327-4679-8f8a-6e41773e81e7" ma:termSetId="7ded7b10-a949-433c-9668-0b36b5a9b83b" ma:anchorId="00000000-0000-0000-0000-000000000000" ma:open="true" ma:isKeyword="false">
      <xsd:complexType>
        <xsd:sequence>
          <xsd:element ref="pc:Terms" minOccurs="0" maxOccurs="1"/>
        </xsd:sequence>
      </xsd:complex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3486BF-F428-4D30-AC1F-CE13AFE7A692}">
  <ds:schemaRefs>
    <ds:schemaRef ds:uri="http://purl.org/dc/dcmitype/"/>
    <ds:schemaRef ds:uri="http://schemas.microsoft.com/office/2006/documentManagement/types"/>
    <ds:schemaRef ds:uri="http://schemas.microsoft.com/sharepoint/v4"/>
    <ds:schemaRef ds:uri="http://purl.org/dc/elements/1.1/"/>
    <ds:schemaRef ds:uri="http://schemas.microsoft.com/office/2006/metadata/properties"/>
    <ds:schemaRef ds:uri="http://schemas.microsoft.com/office/infopath/2007/PartnerControls"/>
    <ds:schemaRef ds:uri="32912b76-460a-4724-b42f-6e9d0ecab840"/>
    <ds:schemaRef ds:uri="http://purl.org/dc/terms/"/>
    <ds:schemaRef ds:uri="http://schemas.openxmlformats.org/package/2006/metadata/core-properties"/>
    <ds:schemaRef ds:uri="01be4277-2979-4a68-876d-b92b25fceece"/>
    <ds:schemaRef ds:uri="http://www.w3.org/XML/1998/namespace"/>
  </ds:schemaRefs>
</ds:datastoreItem>
</file>

<file path=customXml/itemProps2.xml><?xml version="1.0" encoding="utf-8"?>
<ds:datastoreItem xmlns:ds="http://schemas.openxmlformats.org/officeDocument/2006/customXml" ds:itemID="{F22CD9C2-0353-41CB-BBC4-805CDB4BAD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be4277-2979-4a68-876d-b92b25fceece"/>
    <ds:schemaRef ds:uri="32912b76-460a-4724-b42f-6e9d0ecab840"/>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3030E2-1D34-42DA-AD94-4D04C8CE5B8F}">
  <ds:schemaRefs>
    <ds:schemaRef ds:uri="http://schemas.microsoft.com/sharepoint/events"/>
  </ds:schemaRefs>
</ds:datastoreItem>
</file>

<file path=customXml/itemProps4.xml><?xml version="1.0" encoding="utf-8"?>
<ds:datastoreItem xmlns:ds="http://schemas.openxmlformats.org/officeDocument/2006/customXml" ds:itemID="{3FD4EA48-E683-4FF8-B2C0-46ECF2D25C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845</TotalTime>
  <Words>646</Words>
  <Application>Microsoft Office PowerPoint</Application>
  <PresentationFormat>A3 Paper (297x420 mm)</PresentationFormat>
  <Paragraphs>37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Source Sans Pro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 Harris-Miller</dc:creator>
  <cp:keywords/>
  <cp:lastModifiedBy>Penelope Whitson</cp:lastModifiedBy>
  <cp:revision>49</cp:revision>
  <dcterms:created xsi:type="dcterms:W3CDTF">2020-08-30T02:17:43Z</dcterms:created>
  <dcterms:modified xsi:type="dcterms:W3CDTF">2021-11-23T08:07:11Z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A12788570</vt:lpwstr>
  </property>
  <property fmtid="{D5CDD505-2E9C-101B-9397-08002B2CF9AE}" pid="4" name="Objective-Title">
    <vt:lpwstr>032_Using the Policy from Planning to Sharing</vt:lpwstr>
  </property>
  <property fmtid="{D5CDD505-2E9C-101B-9397-08002B2CF9AE}" pid="5" name="Objective-Comment">
    <vt:lpwstr/>
  </property>
  <property fmtid="{D5CDD505-2E9C-101B-9397-08002B2CF9AE}" pid="6" name="Objective-CreationStamp">
    <vt:filetime>2020-09-20T21:16:54Z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2020-09-20T23:13:22Z</vt:filetime>
  </property>
  <property fmtid="{D5CDD505-2E9C-101B-9397-08002B2CF9AE}" pid="11" name="Objective-Owner">
    <vt:lpwstr>Charlie Harris-Miller</vt:lpwstr>
  </property>
  <property fmtid="{D5CDD505-2E9C-101B-9397-08002B2CF9AE}" pid="12" name="Objective-Path">
    <vt:lpwstr>Global Folder:SIA INFORMATION REPOSITORY:Delivery:Programmes:Data Protection and Use Policy (DPUP):1. DPUP Policy Implementation:Workstreams:3. Content and products:Toolkit:4. Final ready to publish:Release 1:</vt:lpwstr>
  </property>
  <property fmtid="{D5CDD505-2E9C-101B-9397-08002B2CF9AE}" pid="13" name="Objective-Parent">
    <vt:lpwstr>Release 1</vt:lpwstr>
  </property>
  <property fmtid="{D5CDD505-2E9C-101B-9397-08002B2CF9AE}" pid="14" name="Objective-State">
    <vt:lpwstr>Being Edited</vt:lpwstr>
  </property>
  <property fmtid="{D5CDD505-2E9C-101B-9397-08002B2CF9AE}" pid="15" name="Objective-Version">
    <vt:lpwstr>0.2</vt:lpwstr>
  </property>
  <property fmtid="{D5CDD505-2E9C-101B-9397-08002B2CF9AE}" pid="16" name="Objective-VersionNumber">
    <vt:r8>2</vt:r8>
  </property>
  <property fmtid="{D5CDD505-2E9C-101B-9397-08002B2CF9AE}" pid="17" name="Objective-VersionComment">
    <vt:lpwstr/>
  </property>
  <property fmtid="{D5CDD505-2E9C-101B-9397-08002B2CF9AE}" pid="18" name="Objective-FileNumber">
    <vt:lpwstr>qA664152</vt:lpwstr>
  </property>
  <property fmtid="{D5CDD505-2E9C-101B-9397-08002B2CF9AE}" pid="19" name="Objective-Classification">
    <vt:lpwstr>[Inherited - In Confidence]</vt:lpwstr>
  </property>
  <property fmtid="{D5CDD505-2E9C-101B-9397-08002B2CF9AE}" pid="20" name="Objective-Caveats">
    <vt:lpwstr/>
  </property>
  <property fmtid="{D5CDD505-2E9C-101B-9397-08002B2CF9AE}" pid="21" name="Objective-Document Status [system]">
    <vt:lpwstr>Work in Progress</vt:lpwstr>
  </property>
  <property fmtid="{D5CDD505-2E9C-101B-9397-08002B2CF9AE}" pid="22" name="Objective-Email is Vaulted? [system]">
    <vt:lpwstr/>
  </property>
  <property fmtid="{D5CDD505-2E9C-101B-9397-08002B2CF9AE}" pid="23" name="ContentTypeId">
    <vt:lpwstr>0x0101005496552013C0BA46BE88192D5C6EB20B0015FC31BDD77A41B1B3FE00733A6FDA21001338B5900EF33840817C722C14E0099F</vt:lpwstr>
  </property>
  <property fmtid="{D5CDD505-2E9C-101B-9397-08002B2CF9AE}" pid="24" name="DIAEmailContentType">
    <vt:lpwstr>3;#Correspondence|dcd6b05f-dc80-4336-b228-09aebf3d212c</vt:lpwstr>
  </property>
  <property fmtid="{D5CDD505-2E9C-101B-9397-08002B2CF9AE}" pid="25" name="af512b3f0b7e4f0ab4dd0734b49f16fa">
    <vt:lpwstr>Correspondence|dcd6b05f-dc80-4336-b228-09aebf3d212c</vt:lpwstr>
  </property>
  <property fmtid="{D5CDD505-2E9C-101B-9397-08002B2CF9AE}" pid="26" name="DIASecurityClassification">
    <vt:lpwstr>4;#UNCLASSIFIED|875d92a8-67e2-4a32-9472-8fe99549e1eb</vt:lpwstr>
  </property>
  <property fmtid="{D5CDD505-2E9C-101B-9397-08002B2CF9AE}" pid="27" name="g132a64adae245189b5b2be2b4f1220f">
    <vt:lpwstr>2021|edce4435-5b8f-48f5-926b-405f4a065c17</vt:lpwstr>
  </property>
  <property fmtid="{D5CDD505-2E9C-101B-9397-08002B2CF9AE}" pid="28" name="DIAYear">
    <vt:lpwstr>2765;#2021|edce4435-5b8f-48f5-926b-405f4a065c17</vt:lpwstr>
  </property>
  <property fmtid="{D5CDD505-2E9C-101B-9397-08002B2CF9AE}" pid="29" name="_dlc_DocIdItemGuid">
    <vt:lpwstr>1ed0bceb-5fbc-4547-b2d2-2bb6e6b907f5</vt:lpwstr>
  </property>
  <property fmtid="{D5CDD505-2E9C-101B-9397-08002B2CF9AE}" pid="30" name="TaxKeyword">
    <vt:lpwstr/>
  </property>
  <property fmtid="{D5CDD505-2E9C-101B-9397-08002B2CF9AE}" pid="31" name="C3Topic">
    <vt:lpwstr/>
  </property>
  <property fmtid="{D5CDD505-2E9C-101B-9397-08002B2CF9AE}" pid="32" name="DIAPlanningDocumentType">
    <vt:lpwstr/>
  </property>
  <property fmtid="{D5CDD505-2E9C-101B-9397-08002B2CF9AE}" pid="33" name="h288be6dc87141bbb85aea15bb46feec">
    <vt:lpwstr/>
  </property>
  <property fmtid="{D5CDD505-2E9C-101B-9397-08002B2CF9AE}" pid="34" name="DIAReportDocumentType">
    <vt:lpwstr/>
  </property>
  <property fmtid="{D5CDD505-2E9C-101B-9397-08002B2CF9AE}" pid="35" name="DIAMeetingDocumentType">
    <vt:lpwstr/>
  </property>
  <property fmtid="{D5CDD505-2E9C-101B-9397-08002B2CF9AE}" pid="36" name="f2ff4695490c4bf79a895c9f81dcf06d">
    <vt:lpwstr/>
  </property>
  <property fmtid="{D5CDD505-2E9C-101B-9397-08002B2CF9AE}" pid="37" name="c794c62a77ac4a12986871855a87615d">
    <vt:lpwstr/>
  </property>
  <property fmtid="{D5CDD505-2E9C-101B-9397-08002B2CF9AE}" pid="38" name="DIAAdministrationDocumentType">
    <vt:lpwstr/>
  </property>
</Properties>
</file>