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sldIdLst>
    <p:sldId id="257" r:id="rId6"/>
    <p:sldId id="258" r:id="rId7"/>
    <p:sldId id="259" r:id="rId8"/>
    <p:sldId id="260" r:id="rId9"/>
    <p:sldId id="261" r:id="rId10"/>
    <p:sldId id="262" r:id="rId11"/>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Strydom" initials="JS" lastIdx="1" clrIdx="0">
    <p:extLst>
      <p:ext uri="{19B8F6BF-5375-455C-9EA6-DF929625EA0E}">
        <p15:presenceInfo xmlns:p15="http://schemas.microsoft.com/office/powerpoint/2012/main" userId="S::Judy.Strydom@swa.govt.nz::d8d45ca6-0789-4e55-9a8f-5b13883f5d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19F"/>
    <a:srgbClr val="979AA0"/>
    <a:srgbClr val="96466E"/>
    <a:srgbClr val="8C965A"/>
    <a:srgbClr val="E8731B"/>
    <a:srgbClr val="D86916"/>
    <a:srgbClr val="26567F"/>
    <a:srgbClr val="A4C7E4"/>
    <a:srgbClr val="E97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4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00647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77748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204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32973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74900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83013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76FB31-0E14-473E-A7C9-D00FC999238F}" type="datetimeFigureOut">
              <a:rPr lang="en-NZ" smtClean="0"/>
              <a:t>23/11/2021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17000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76FB31-0E14-473E-A7C9-D00FC999238F}" type="datetimeFigureOut">
              <a:rPr lang="en-NZ" smtClean="0"/>
              <a:t>23/11/2021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40733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6FB31-0E14-473E-A7C9-D00FC999238F}" type="datetimeFigureOut">
              <a:rPr lang="en-NZ" smtClean="0"/>
              <a:t>23/11/2021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02830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01718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87452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F76FB31-0E14-473E-A7C9-D00FC999238F}" type="datetimeFigureOut">
              <a:rPr lang="en-NZ" smtClean="0"/>
              <a:t>23/11/2021</a:t>
            </a:fld>
            <a:endParaRPr lang="en-NZ"/>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6948F25-32B3-4524-A9ED-66DC8F51867B}" type="slidenum">
              <a:rPr lang="en-NZ" smtClean="0"/>
              <a:t>‹#›</a:t>
            </a:fld>
            <a:endParaRPr lang="en-NZ"/>
          </a:p>
        </p:txBody>
      </p:sp>
    </p:spTree>
    <p:extLst>
      <p:ext uri="{BB962C8B-B14F-4D97-AF65-F5344CB8AC3E}">
        <p14:creationId xmlns:p14="http://schemas.microsoft.com/office/powerpoint/2010/main" val="3899929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A7B22E-C538-4B9E-809F-0CA957CF0AB1}"/>
              </a:ext>
            </a:extLst>
          </p:cNvPr>
          <p:cNvSpPr/>
          <p:nvPr/>
        </p:nvSpPr>
        <p:spPr>
          <a:xfrm>
            <a:off x="7743915" y="1130085"/>
            <a:ext cx="2590918" cy="376388"/>
          </a:xfrm>
          <a:prstGeom prst="rect">
            <a:avLst/>
          </a:prstGeom>
          <a:solidFill>
            <a:srgbClr val="E87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400" b="1">
                <a:solidFill>
                  <a:schemeClr val="bg1"/>
                </a:solidFill>
                <a:latin typeface="Source Sans Pro" panose="020B0503030403020204" pitchFamily="34" charset="0"/>
                <a:ea typeface="Source Sans Pro" panose="020B0503030403020204" pitchFamily="34" charset="0"/>
              </a:rPr>
              <a:t>Kaitiakitanga</a:t>
            </a:r>
            <a:endParaRPr lang="en-US" sz="1400" b="1" dirty="0">
              <a:solidFill>
                <a:schemeClr val="bg1"/>
              </a:solidFill>
              <a:latin typeface="Source Sans Pro" panose="020B0503030403020204" pitchFamily="34" charset="0"/>
              <a:ea typeface="Source Sans Pro" panose="020B0503030403020204" pitchFamily="34" charset="0"/>
            </a:endParaRPr>
          </a:p>
          <a:p>
            <a:pPr>
              <a:spcBef>
                <a:spcPts val="600"/>
              </a:spcBef>
            </a:pPr>
            <a:endParaRPr lang="en-US" sz="1400" b="1" dirty="0">
              <a:solidFill>
                <a:schemeClr val="bg1"/>
              </a:solidFill>
              <a:latin typeface="Source Sans Pro" panose="020B0503030403020204" pitchFamily="34" charset="0"/>
              <a:ea typeface="Source Sans Pro" panose="020B0503030403020204" pitchFamily="34" charset="0"/>
            </a:endParaRPr>
          </a:p>
        </p:txBody>
      </p:sp>
      <p:sp>
        <p:nvSpPr>
          <p:cNvPr id="13" name="Rectangle 12">
            <a:extLst>
              <a:ext uri="{FF2B5EF4-FFF2-40B4-BE49-F238E27FC236}">
                <a16:creationId xmlns:a16="http://schemas.microsoft.com/office/drawing/2014/main" id="{8F2440BE-65DE-4706-8C92-97CE160DDCC7}"/>
              </a:ext>
            </a:extLst>
          </p:cNvPr>
          <p:cNvSpPr/>
          <p:nvPr/>
        </p:nvSpPr>
        <p:spPr>
          <a:xfrm>
            <a:off x="2579617" y="1137705"/>
            <a:ext cx="2590918" cy="376386"/>
          </a:xfrm>
          <a:prstGeom prst="rect">
            <a:avLst/>
          </a:prstGeom>
          <a:solidFill>
            <a:srgbClr val="E87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400" b="1">
                <a:solidFill>
                  <a:schemeClr val="bg1"/>
                </a:solidFill>
                <a:latin typeface="Source Sans Pro" panose="020B0503030403020204" pitchFamily="34" charset="0"/>
                <a:ea typeface="Source Sans Pro" panose="020B0503030403020204" pitchFamily="34" charset="0"/>
              </a:rPr>
              <a:t>Manaakitanga</a:t>
            </a:r>
            <a:endParaRPr lang="en-US" sz="1400" b="1" dirty="0">
              <a:solidFill>
                <a:schemeClr val="bg1"/>
              </a:solidFill>
              <a:latin typeface="Source Sans Pro" panose="020B0503030403020204" pitchFamily="34" charset="0"/>
              <a:ea typeface="Source Sans Pro" panose="020B0503030403020204" pitchFamily="34" charset="0"/>
            </a:endParaRPr>
          </a:p>
          <a:p>
            <a:pPr>
              <a:spcBef>
                <a:spcPts val="600"/>
              </a:spcBef>
            </a:pPr>
            <a:endParaRPr lang="en-NZ" sz="1400" b="1" dirty="0">
              <a:solidFill>
                <a:schemeClr val="bg1"/>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BF3EF796-D5DA-44A9-8155-F9974572A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 y="4933"/>
            <a:ext cx="1350382" cy="982998"/>
          </a:xfrm>
          <a:prstGeom prst="rect">
            <a:avLst/>
          </a:prstGeom>
        </p:spPr>
      </p:pic>
      <p:sp>
        <p:nvSpPr>
          <p:cNvPr id="4" name="Title 1">
            <a:extLst>
              <a:ext uri="{FF2B5EF4-FFF2-40B4-BE49-F238E27FC236}">
                <a16:creationId xmlns:a16="http://schemas.microsoft.com/office/drawing/2014/main" id="{D00DE55D-1A81-48EB-87D5-C21CFE7BB61F}"/>
              </a:ext>
            </a:extLst>
          </p:cNvPr>
          <p:cNvSpPr txBox="1">
            <a:spLocks/>
          </p:cNvSpPr>
          <p:nvPr/>
        </p:nvSpPr>
        <p:spPr>
          <a:xfrm>
            <a:off x="1111250" y="24384"/>
            <a:ext cx="8077200" cy="832187"/>
          </a:xfrm>
          <a:prstGeom prst="rect">
            <a:avLst/>
          </a:prstGeom>
        </p:spPr>
        <p:txBody>
          <a:bodyPr vert="horz" lIns="118169" tIns="59084" rIns="118169" bIns="59084" rtlCol="0" anchor="t">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Data Protection and Use Policy (DPUP) </a:t>
            </a:r>
            <a:b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br>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Principles in practice — existing service review</a:t>
            </a:r>
          </a:p>
          <a:p>
            <a:pPr algn="l"/>
            <a:r>
              <a:rPr lang="en-US" sz="1300" dirty="0">
                <a:latin typeface="Source Sans Pro" panose="020B0503030403020204" pitchFamily="34" charset="0"/>
                <a:ea typeface="Source Sans Pro" panose="020B0503030403020204" pitchFamily="34" charset="0"/>
                <a:cs typeface="Calibri" panose="020F0502020204030204" pitchFamily="34" charset="0"/>
              </a:rPr>
              <a:t>Use these capture sheets to review a policy, service or programme against DPUP’s Principles, to help </a:t>
            </a:r>
            <a:br>
              <a:rPr lang="en-US" sz="1300" dirty="0">
                <a:latin typeface="Source Sans Pro" panose="020B0503030403020204" pitchFamily="34" charset="0"/>
                <a:ea typeface="Source Sans Pro" panose="020B0503030403020204" pitchFamily="34" charset="0"/>
                <a:cs typeface="Calibri" panose="020F0502020204030204" pitchFamily="34" charset="0"/>
              </a:rPr>
            </a:br>
            <a:r>
              <a:rPr lang="en-US" sz="1300" dirty="0">
                <a:latin typeface="Source Sans Pro" panose="020B0503030403020204" pitchFamily="34" charset="0"/>
                <a:ea typeface="Source Sans Pro" panose="020B0503030403020204" pitchFamily="34" charset="0"/>
                <a:cs typeface="Calibri" panose="020F0502020204030204" pitchFamily="34" charset="0"/>
              </a:rPr>
              <a:t>you think through how to apply them in your agency.</a:t>
            </a:r>
          </a:p>
        </p:txBody>
      </p:sp>
      <p:sp>
        <p:nvSpPr>
          <p:cNvPr id="12" name="Rectangle 11">
            <a:extLst>
              <a:ext uri="{FF2B5EF4-FFF2-40B4-BE49-F238E27FC236}">
                <a16:creationId xmlns:a16="http://schemas.microsoft.com/office/drawing/2014/main" id="{8FD469E3-884F-43FD-BB4B-A9F7ECBF6390}"/>
              </a:ext>
            </a:extLst>
          </p:cNvPr>
          <p:cNvSpPr/>
          <p:nvPr/>
        </p:nvSpPr>
        <p:spPr>
          <a:xfrm>
            <a:off x="-2532" y="2603682"/>
            <a:ext cx="2590918" cy="6740004"/>
          </a:xfrm>
          <a:prstGeom prst="rect">
            <a:avLst/>
          </a:prstGeom>
          <a:solidFill>
            <a:srgbClr val="26567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Is the purpose for collecting or using data or information clearly focused on improving people’s wellbeing?</a:t>
            </a:r>
          </a:p>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Is all this data or information necessary, or is there another approach that would use less or only use things that can’t identify people?</a:t>
            </a:r>
          </a:p>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Is the purpose written in a way that others, including service users, can understand and explain?</a:t>
            </a:r>
          </a:p>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Have checks and balances been used when deciding how fair, reasonable and respectful it is to use this data or information in this way and for this purpose? Were stakeholders, including service users, involved?</a:t>
            </a:r>
          </a:p>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Is it clear what laws or agreements and so on allow the collection or use for this purpose?</a:t>
            </a:r>
            <a:endParaRPr lang="en-NZ" sz="1200" b="1" dirty="0">
              <a:latin typeface="Source Sans Pro" panose="020B0503030403020204" pitchFamily="34" charset="0"/>
              <a:ea typeface="Source Sans Pro" panose="020B0503030403020204" pitchFamily="34" charset="0"/>
              <a:cs typeface="Calibri" panose="020F0502020204030204" pitchFamily="34" charset="0"/>
            </a:endParaRPr>
          </a:p>
          <a:p>
            <a:pPr>
              <a:lnSpc>
                <a:spcPct val="100000"/>
              </a:lnSpc>
              <a:spcBef>
                <a:spcPts val="600"/>
              </a:spcBef>
              <a:spcAft>
                <a:spcPts val="0"/>
              </a:spcAft>
            </a:pPr>
            <a:endParaRPr lang="en-NZ" sz="1200" b="1" dirty="0">
              <a:latin typeface="Source Sans Pro" panose="020B0503030403020204" pitchFamily="34" charset="0"/>
              <a:ea typeface="Source Sans Pro" panose="020B0503030403020204" pitchFamily="34" charset="0"/>
              <a:cs typeface="Calibri" panose="020F0502020204030204" pitchFamily="34" charset="0"/>
            </a:endParaRPr>
          </a:p>
          <a:p>
            <a:endParaRPr lang="en-NZ" sz="1200" dirty="0"/>
          </a:p>
        </p:txBody>
      </p:sp>
      <p:sp>
        <p:nvSpPr>
          <p:cNvPr id="14" name="Rectangle 13">
            <a:extLst>
              <a:ext uri="{FF2B5EF4-FFF2-40B4-BE49-F238E27FC236}">
                <a16:creationId xmlns:a16="http://schemas.microsoft.com/office/drawing/2014/main" id="{5E2C9DA1-D2C2-4024-931E-96DDF34F0FF9}"/>
              </a:ext>
            </a:extLst>
          </p:cNvPr>
          <p:cNvSpPr/>
          <p:nvPr/>
        </p:nvSpPr>
        <p:spPr>
          <a:xfrm>
            <a:off x="5161766" y="1137705"/>
            <a:ext cx="2590918" cy="376387"/>
          </a:xfrm>
          <a:prstGeom prst="rect">
            <a:avLst/>
          </a:prstGeom>
          <a:solidFill>
            <a:srgbClr val="E87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400" b="1" dirty="0">
                <a:solidFill>
                  <a:schemeClr val="bg1"/>
                </a:solidFill>
                <a:latin typeface="Source Sans Pro" panose="020B0503030403020204" pitchFamily="34" charset="0"/>
                <a:ea typeface="Source Sans Pro" panose="020B0503030403020204" pitchFamily="34" charset="0"/>
              </a:rPr>
              <a:t>Mana Whakahaere</a:t>
            </a:r>
          </a:p>
          <a:p>
            <a:pPr>
              <a:spcBef>
                <a:spcPts val="600"/>
              </a:spcBef>
            </a:pP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16" name="Rectangle 15">
            <a:extLst>
              <a:ext uri="{FF2B5EF4-FFF2-40B4-BE49-F238E27FC236}">
                <a16:creationId xmlns:a16="http://schemas.microsoft.com/office/drawing/2014/main" id="{DA4FB561-1389-47C5-A44C-94EA0F95BC54}"/>
              </a:ext>
            </a:extLst>
          </p:cNvPr>
          <p:cNvSpPr/>
          <p:nvPr/>
        </p:nvSpPr>
        <p:spPr>
          <a:xfrm>
            <a:off x="10341210" y="1130085"/>
            <a:ext cx="2469299" cy="384940"/>
          </a:xfrm>
          <a:prstGeom prst="rect">
            <a:avLst/>
          </a:prstGeom>
          <a:solidFill>
            <a:srgbClr val="E87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400" b="1" dirty="0" err="1">
                <a:solidFill>
                  <a:schemeClr val="bg1"/>
                </a:solidFill>
                <a:latin typeface="Source Sans Pro" panose="020B0503030403020204" pitchFamily="34" charset="0"/>
                <a:ea typeface="Source Sans Pro" panose="020B0503030403020204" pitchFamily="34" charset="0"/>
              </a:rPr>
              <a:t>Mahitahitanga</a:t>
            </a:r>
            <a:endParaRPr lang="en-US" sz="1400" b="1" dirty="0">
              <a:solidFill>
                <a:schemeClr val="bg1"/>
              </a:solidFill>
              <a:latin typeface="Source Sans Pro" panose="020B0503030403020204" pitchFamily="34" charset="0"/>
              <a:ea typeface="Source Sans Pro" panose="020B0503030403020204" pitchFamily="34" charset="0"/>
            </a:endParaRPr>
          </a:p>
          <a:p>
            <a:pPr>
              <a:spcBef>
                <a:spcPts val="600"/>
              </a:spcBef>
            </a:pPr>
            <a:endParaRPr lang="en-US" sz="1400" b="1" dirty="0">
              <a:solidFill>
                <a:schemeClr val="bg1"/>
              </a:solidFill>
              <a:latin typeface="Source Sans Pro" panose="020B0503030403020204" pitchFamily="34" charset="0"/>
              <a:ea typeface="Source Sans Pro" panose="020B0503030403020204" pitchFamily="34" charset="0"/>
            </a:endParaRPr>
          </a:p>
          <a:p>
            <a:pPr>
              <a:spcBef>
                <a:spcPts val="600"/>
              </a:spcBef>
            </a:pP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65" name="TextBox 64">
            <a:extLst>
              <a:ext uri="{FF2B5EF4-FFF2-40B4-BE49-F238E27FC236}">
                <a16:creationId xmlns:a16="http://schemas.microsoft.com/office/drawing/2014/main" id="{DFF69512-453F-44D2-B93F-B28DA4F716A2}"/>
              </a:ext>
              <a:ext uri="{C183D7F6-B498-43B3-948B-1728B52AA6E4}">
                <adec:decorative xmlns:adec="http://schemas.microsoft.com/office/drawing/2017/decorative" val="1"/>
              </a:ext>
            </a:extLst>
          </p:cNvPr>
          <p:cNvSpPr txBox="1"/>
          <p:nvPr/>
        </p:nvSpPr>
        <p:spPr>
          <a:xfrm>
            <a:off x="11971713" y="9236200"/>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1 of  6</a:t>
            </a:r>
          </a:p>
        </p:txBody>
      </p:sp>
      <p:sp>
        <p:nvSpPr>
          <p:cNvPr id="25" name="Rectangle 24">
            <a:extLst>
              <a:ext uri="{FF2B5EF4-FFF2-40B4-BE49-F238E27FC236}">
                <a16:creationId xmlns:a16="http://schemas.microsoft.com/office/drawing/2014/main" id="{0C521672-C997-4CDE-A325-99C4AC2265DD}"/>
              </a:ext>
            </a:extLst>
          </p:cNvPr>
          <p:cNvSpPr/>
          <p:nvPr/>
        </p:nvSpPr>
        <p:spPr>
          <a:xfrm>
            <a:off x="-2532" y="1513821"/>
            <a:ext cx="2590918" cy="1092958"/>
          </a:xfrm>
          <a:prstGeom prst="rect">
            <a:avLst/>
          </a:prstGeom>
          <a:solidFill>
            <a:srgbClr val="2656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spcBef>
                <a:spcPts val="300"/>
              </a:spcBef>
            </a:pPr>
            <a:r>
              <a:rPr lang="en-NZ" sz="1200" b="1" dirty="0">
                <a:solidFill>
                  <a:schemeClr val="tx1"/>
                </a:solidFill>
                <a:latin typeface="Source Sans Pro" panose="020B0503030403020204" pitchFamily="34" charset="0"/>
              </a:rPr>
              <a:t>Focus </a:t>
            </a:r>
            <a:r>
              <a:rPr lang="en-NZ" sz="1200" b="1" dirty="0">
                <a:solidFill>
                  <a:schemeClr val="tx1"/>
                </a:solidFill>
                <a:latin typeface="Source Sans Pro" panose="020B0503030403020204" pitchFamily="34" charset="0"/>
                <a:ea typeface="Source Sans Pro" panose="020B0503030403020204" pitchFamily="34" charset="0"/>
              </a:rPr>
              <a:t>on improving people's lives — individuals, children and young people, whānau, iwi and communities.</a:t>
            </a:r>
            <a:endParaRPr lang="en-NZ" sz="1200" b="1" dirty="0">
              <a:latin typeface="Source Sans Pro" panose="020B0503030403020204" pitchFamily="34" charset="0"/>
              <a:ea typeface="Source Sans Pro" panose="020B050303040302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65D3DA8B-E3DF-44E2-97CE-F7A1DF71BDC2}"/>
              </a:ext>
            </a:extLst>
          </p:cNvPr>
          <p:cNvSpPr/>
          <p:nvPr/>
        </p:nvSpPr>
        <p:spPr>
          <a:xfrm>
            <a:off x="-2532" y="1130085"/>
            <a:ext cx="2590918" cy="384937"/>
          </a:xfrm>
          <a:prstGeom prst="rect">
            <a:avLst/>
          </a:prstGeom>
          <a:solidFill>
            <a:srgbClr val="E87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400" b="1" dirty="0">
                <a:solidFill>
                  <a:schemeClr val="bg1"/>
                </a:solidFill>
                <a:latin typeface="Source Sans Pro" panose="020B0503030403020204" pitchFamily="34" charset="0"/>
                <a:ea typeface="Source Sans Pro" panose="020B0503030403020204" pitchFamily="34" charset="0"/>
              </a:rPr>
              <a:t>He Tāngata</a:t>
            </a:r>
            <a:endParaRPr lang="en-NZ" sz="1400" b="1" dirty="0">
              <a:solidFill>
                <a:schemeClr val="bg1"/>
              </a:solidFill>
              <a:latin typeface="Source Sans Pro" panose="020B0503030403020204" pitchFamily="34" charset="0"/>
              <a:ea typeface="Source Sans Pro" panose="020B0503030403020204" pitchFamily="34" charset="0"/>
            </a:endParaRPr>
          </a:p>
        </p:txBody>
      </p:sp>
      <p:sp>
        <p:nvSpPr>
          <p:cNvPr id="27" name="Rectangle 26">
            <a:extLst>
              <a:ext uri="{FF2B5EF4-FFF2-40B4-BE49-F238E27FC236}">
                <a16:creationId xmlns:a16="http://schemas.microsoft.com/office/drawing/2014/main" id="{B72519F6-C775-487F-BDB0-00B97C9A3ECD}"/>
              </a:ext>
            </a:extLst>
          </p:cNvPr>
          <p:cNvSpPr/>
          <p:nvPr/>
        </p:nvSpPr>
        <p:spPr>
          <a:xfrm>
            <a:off x="2580665" y="2603682"/>
            <a:ext cx="2590918" cy="6740004"/>
          </a:xfrm>
          <a:prstGeom prst="rect">
            <a:avLst/>
          </a:prstGeom>
          <a:solidFill>
            <a:srgbClr val="8C965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defRPr/>
            </a:pPr>
            <a:r>
              <a:rPr lang="en-NZ" sz="1200" dirty="0">
                <a:solidFill>
                  <a:schemeClr val="tx1"/>
                </a:solidFill>
                <a:latin typeface="Source Sans Pro" panose="020B0503030403020204" pitchFamily="34" charset="0"/>
                <a:ea typeface="Source Sans Pro" panose="020B0503030403020204" pitchFamily="34" charset="0"/>
              </a:rPr>
              <a:t>Has a </a:t>
            </a:r>
            <a:r>
              <a:rPr lang="en-NZ" sz="1200" dirty="0" err="1">
                <a:solidFill>
                  <a:schemeClr val="tx1"/>
                </a:solidFill>
                <a:latin typeface="Source Sans Pro" panose="020B0503030403020204" pitchFamily="34" charset="0"/>
                <a:ea typeface="Source Sans Pro" panose="020B0503030403020204" pitchFamily="34" charset="0"/>
              </a:rPr>
              <a:t>te</a:t>
            </a:r>
            <a:r>
              <a:rPr lang="en-NZ" sz="1200" dirty="0">
                <a:solidFill>
                  <a:schemeClr val="tx1"/>
                </a:solidFill>
                <a:latin typeface="Source Sans Pro" panose="020B0503030403020204" pitchFamily="34" charset="0"/>
                <a:ea typeface="Source Sans Pro" panose="020B0503030403020204" pitchFamily="34" charset="0"/>
              </a:rPr>
              <a:t> </a:t>
            </a:r>
            <a:r>
              <a:rPr lang="en-NZ" sz="1200" dirty="0" err="1">
                <a:solidFill>
                  <a:schemeClr val="tx1"/>
                </a:solidFill>
                <a:latin typeface="Source Sans Pro" panose="020B0503030403020204" pitchFamily="34" charset="0"/>
                <a:ea typeface="Source Sans Pro" panose="020B0503030403020204" pitchFamily="34" charset="0"/>
              </a:rPr>
              <a:t>ao</a:t>
            </a:r>
            <a:r>
              <a:rPr lang="en-NZ" sz="1200" dirty="0">
                <a:solidFill>
                  <a:schemeClr val="tx1"/>
                </a:solidFill>
                <a:latin typeface="Source Sans Pro" panose="020B0503030403020204" pitchFamily="34" charset="0"/>
                <a:ea typeface="Source Sans Pro" panose="020B0503030403020204" pitchFamily="34" charset="0"/>
              </a:rPr>
              <a:t> Māori perspective been </a:t>
            </a:r>
            <a:r>
              <a:rPr lang="en-NZ" sz="1200" dirty="0">
                <a:solidFill>
                  <a:schemeClr val="tx1"/>
                </a:solidFill>
                <a:latin typeface="Source Sans Pro" panose="020B0503030403020204" pitchFamily="34" charset="0"/>
              </a:rPr>
              <a:t>included?</a:t>
            </a:r>
          </a:p>
          <a:p>
            <a:pPr>
              <a:spcBef>
                <a:spcPts val="600"/>
              </a:spcBef>
              <a:spcAft>
                <a:spcPts val="600"/>
              </a:spcAft>
              <a:defRPr/>
            </a:pPr>
            <a:r>
              <a:rPr lang="en-NZ" sz="1200" dirty="0">
                <a:solidFill>
                  <a:schemeClr val="tx1"/>
                </a:solidFill>
                <a:latin typeface="Source Sans Pro" panose="020B0503030403020204" pitchFamily="34" charset="0"/>
              </a:rPr>
              <a:t>Have service users, whānau or communities been involved in planning what to use and how to use it?</a:t>
            </a:r>
          </a:p>
          <a:p>
            <a:pPr>
              <a:spcBef>
                <a:spcPts val="600"/>
              </a:spcBef>
              <a:spcAft>
                <a:spcPts val="600"/>
              </a:spcAft>
              <a:defRPr/>
            </a:pPr>
            <a:r>
              <a:rPr lang="en-NZ" sz="1200" dirty="0">
                <a:solidFill>
                  <a:schemeClr val="tx1"/>
                </a:solidFill>
                <a:latin typeface="Source Sans Pro" panose="020B0503030403020204" pitchFamily="34" charset="0"/>
              </a:rPr>
              <a:t>Have they been involved in using and making sense of the data and information?</a:t>
            </a:r>
          </a:p>
          <a:p>
            <a:pPr>
              <a:spcBef>
                <a:spcPts val="600"/>
              </a:spcBef>
              <a:spcAft>
                <a:spcPts val="600"/>
              </a:spcAft>
              <a:defRPr/>
            </a:pPr>
            <a:r>
              <a:rPr lang="en-NZ" sz="1200" dirty="0">
                <a:solidFill>
                  <a:schemeClr val="tx1"/>
                </a:solidFill>
                <a:latin typeface="Source Sans Pro" panose="020B0503030403020204" pitchFamily="34" charset="0"/>
              </a:rPr>
              <a:t>Has the context — the circumstances, needs and experiences of those the data or information is about — been taken into account?</a:t>
            </a:r>
          </a:p>
          <a:p>
            <a:pPr>
              <a:spcBef>
                <a:spcPts val="600"/>
              </a:spcBef>
              <a:spcAft>
                <a:spcPts val="600"/>
              </a:spcAft>
              <a:defRPr/>
            </a:pPr>
            <a:r>
              <a:rPr lang="en-NZ" sz="1200" dirty="0">
                <a:solidFill>
                  <a:schemeClr val="tx1"/>
                </a:solidFill>
                <a:latin typeface="Source Sans Pro" panose="020B0503030403020204" pitchFamily="34" charset="0"/>
              </a:rPr>
              <a:t>Have steps been put in place to guard against data and information being misinterpreted or used in a way that might reinforce prejudice or bias?</a:t>
            </a:r>
          </a:p>
          <a:p>
            <a:pPr>
              <a:spcBef>
                <a:spcPts val="600"/>
              </a:spcBef>
              <a:spcAft>
                <a:spcPts val="600"/>
              </a:spcAft>
              <a:defRPr/>
            </a:pPr>
            <a:r>
              <a:rPr lang="en-NZ" sz="1200" dirty="0">
                <a:solidFill>
                  <a:schemeClr val="tx1"/>
                </a:solidFill>
                <a:latin typeface="Source Sans Pro" panose="020B0503030403020204" pitchFamily="34" charset="0"/>
              </a:rPr>
              <a:t>Have the perspectives of important groups like Pacific communities, disabled people</a:t>
            </a:r>
            <a:r>
              <a:rPr lang="en-NZ" sz="1200" dirty="0">
                <a:solidFill>
                  <a:schemeClr val="tx1"/>
                </a:solidFill>
                <a:latin typeface="Source Sans Pro" panose="020B0503030403020204" pitchFamily="34" charset="0"/>
                <a:ea typeface="Source Sans Pro" panose="020B0503030403020204" pitchFamily="34" charset="0"/>
              </a:rPr>
              <a:t>, children and young people, or refugees and migrants been taken into account?</a:t>
            </a:r>
            <a:endParaRPr lang="en-NZ" sz="1200" b="1" dirty="0">
              <a:solidFill>
                <a:srgbClr val="E97A27"/>
              </a:solidFill>
              <a:latin typeface="Source Sans Pro" panose="020B0503030403020204" pitchFamily="34" charset="0"/>
              <a:ea typeface="Source Sans Pro" panose="020B0503030403020204" pitchFamily="34" charset="0"/>
            </a:endParaRPr>
          </a:p>
          <a:p>
            <a:pPr lvl="0" defTabSz="1280160">
              <a:defRPr/>
            </a:pPr>
            <a:endParaRPr lang="en-NZ" sz="1200" b="1" dirty="0">
              <a:solidFill>
                <a:srgbClr val="E97A27"/>
              </a:solidFill>
              <a:latin typeface="Source Sans Pro" panose="020B0503030403020204" pitchFamily="34" charset="0"/>
              <a:ea typeface="Source Sans Pro" panose="020B0503030403020204" pitchFamily="34" charset="0"/>
            </a:endParaRPr>
          </a:p>
        </p:txBody>
      </p:sp>
      <p:sp>
        <p:nvSpPr>
          <p:cNvPr id="28" name="Rectangle 27">
            <a:extLst>
              <a:ext uri="{FF2B5EF4-FFF2-40B4-BE49-F238E27FC236}">
                <a16:creationId xmlns:a16="http://schemas.microsoft.com/office/drawing/2014/main" id="{E1DF7011-2AAC-4335-BAE6-CE70F725521D}"/>
              </a:ext>
            </a:extLst>
          </p:cNvPr>
          <p:cNvSpPr/>
          <p:nvPr/>
        </p:nvSpPr>
        <p:spPr>
          <a:xfrm>
            <a:off x="2580510" y="1513821"/>
            <a:ext cx="2590918" cy="1098292"/>
          </a:xfrm>
          <a:prstGeom prst="rect">
            <a:avLst/>
          </a:prstGeom>
          <a:solidFill>
            <a:srgbClr val="8C965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defRPr/>
            </a:pPr>
            <a:r>
              <a:rPr lang="en-NZ" sz="1200" b="1" dirty="0">
                <a:solidFill>
                  <a:schemeClr val="tx1"/>
                </a:solidFill>
                <a:latin typeface="Source Sans Pro" panose="020B0503030403020204" pitchFamily="34" charset="0"/>
              </a:rPr>
              <a:t>Respect and uphold the mana and dignity of the people, whānau, communities or groups who share their data and information.</a:t>
            </a:r>
            <a:endParaRPr lang="en-US" sz="1200" b="1" dirty="0">
              <a:solidFill>
                <a:schemeClr val="tx1"/>
              </a:solidFill>
              <a:latin typeface="Source Sans Pro" panose="020B0503030403020204" pitchFamily="34" charset="0"/>
            </a:endParaRPr>
          </a:p>
        </p:txBody>
      </p:sp>
      <p:sp>
        <p:nvSpPr>
          <p:cNvPr id="29" name="Rectangle 28">
            <a:extLst>
              <a:ext uri="{FF2B5EF4-FFF2-40B4-BE49-F238E27FC236}">
                <a16:creationId xmlns:a16="http://schemas.microsoft.com/office/drawing/2014/main" id="{09E43915-68C5-4639-8D60-245F9DE83ACA}"/>
              </a:ext>
            </a:extLst>
          </p:cNvPr>
          <p:cNvSpPr/>
          <p:nvPr/>
        </p:nvSpPr>
        <p:spPr>
          <a:xfrm>
            <a:off x="5163862" y="2603682"/>
            <a:ext cx="2590918" cy="6740004"/>
          </a:xfrm>
          <a:prstGeom prst="rect">
            <a:avLst/>
          </a:prstGeom>
          <a:solidFill>
            <a:srgbClr val="96466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Are explanations available for service </a:t>
            </a:r>
            <a:r>
              <a:rPr lang="en-NZ" sz="1200" dirty="0">
                <a:solidFill>
                  <a:schemeClr val="tx1"/>
                </a:solidFill>
                <a:latin typeface="Source Sans Pro" panose="020B0503030403020204" pitchFamily="34" charset="0"/>
              </a:rPr>
              <a:t>users (and anyone who collects the information and data) about what information is needed, why it’s needed and how it will be used?</a:t>
            </a:r>
          </a:p>
          <a:p>
            <a:pPr>
              <a:spcBef>
                <a:spcPts val="600"/>
              </a:spcBef>
              <a:spcAft>
                <a:spcPts val="600"/>
              </a:spcAft>
            </a:pPr>
            <a:r>
              <a:rPr lang="en-NZ" sz="1200" dirty="0">
                <a:solidFill>
                  <a:schemeClr val="tx1"/>
                </a:solidFill>
                <a:latin typeface="Source Sans Pro" panose="020B0503030403020204" pitchFamily="34" charset="0"/>
              </a:rPr>
              <a:t>Do the explanations cover what will be used in a way that does or can identify people, and what will be used that cannot or will not identify people?</a:t>
            </a:r>
          </a:p>
          <a:p>
            <a:pPr>
              <a:spcBef>
                <a:spcPts val="600"/>
              </a:spcBef>
              <a:spcAft>
                <a:spcPts val="600"/>
              </a:spcAft>
            </a:pPr>
            <a:r>
              <a:rPr lang="en-NZ" sz="1200" dirty="0">
                <a:solidFill>
                  <a:schemeClr val="tx1"/>
                </a:solidFill>
                <a:latin typeface="Source Sans Pro" panose="020B0503030403020204" pitchFamily="34" charset="0"/>
              </a:rPr>
              <a:t>Have service users been provided with as many choices as possible around what data or information is collected about them and how it’s used, even if it does not or cannot identify them?</a:t>
            </a:r>
          </a:p>
          <a:p>
            <a:pPr>
              <a:spcBef>
                <a:spcPts val="600"/>
              </a:spcBef>
              <a:spcAft>
                <a:spcPts val="600"/>
              </a:spcAft>
            </a:pPr>
            <a:r>
              <a:rPr lang="en-NZ" sz="1200" dirty="0">
                <a:solidFill>
                  <a:schemeClr val="tx1"/>
                </a:solidFill>
                <a:latin typeface="Source Sans Pro" panose="020B0503030403020204" pitchFamily="34" charset="0"/>
              </a:rPr>
              <a:t>Are there easy-to-use ways for service users to access their personal information and ask for corrections to be made?</a:t>
            </a:r>
          </a:p>
          <a:p>
            <a:pPr>
              <a:spcBef>
                <a:spcPts val="600"/>
              </a:spcBef>
              <a:spcAft>
                <a:spcPts val="600"/>
              </a:spcAft>
            </a:pPr>
            <a:r>
              <a:rPr lang="en-NZ" sz="1200" dirty="0">
                <a:solidFill>
                  <a:schemeClr val="tx1"/>
                </a:solidFill>
                <a:latin typeface="Source Sans Pro" panose="020B0503030403020204" pitchFamily="34" charset="0"/>
              </a:rPr>
              <a:t>Are there explanations for service users about how the collection or use of their data or information will help them or people in similar situations?</a:t>
            </a:r>
          </a:p>
          <a:p>
            <a:pPr>
              <a:spcBef>
                <a:spcPts val="600"/>
              </a:spcBef>
              <a:spcAft>
                <a:spcPts val="600"/>
              </a:spcAft>
            </a:pPr>
            <a:r>
              <a:rPr lang="en-NZ" sz="1200" dirty="0">
                <a:solidFill>
                  <a:schemeClr val="tx1"/>
                </a:solidFill>
                <a:latin typeface="Source Sans Pro" panose="020B0503030403020204" pitchFamily="34" charset="0"/>
              </a:rPr>
              <a:t>Are responsibilities clear and agreed between partners for telling service users what they need to know about how to access </a:t>
            </a:r>
            <a:r>
              <a:rPr lang="en-NZ" sz="1200" dirty="0">
                <a:solidFill>
                  <a:schemeClr val="tx1"/>
                </a:solidFill>
                <a:latin typeface="Source Sans Pro" panose="020B0503030403020204" pitchFamily="34" charset="0"/>
                <a:ea typeface="Source Sans Pro" panose="020B0503030403020204" pitchFamily="34" charset="0"/>
              </a:rPr>
              <a:t>their information and how requests for corrections are managed?</a:t>
            </a:r>
            <a:endParaRPr lang="en-NZ" sz="1200" dirty="0"/>
          </a:p>
          <a:p>
            <a:endParaRPr lang="en-NZ" sz="1200" dirty="0"/>
          </a:p>
        </p:txBody>
      </p:sp>
      <p:sp>
        <p:nvSpPr>
          <p:cNvPr id="30" name="Rectangle 29">
            <a:extLst>
              <a:ext uri="{FF2B5EF4-FFF2-40B4-BE49-F238E27FC236}">
                <a16:creationId xmlns:a16="http://schemas.microsoft.com/office/drawing/2014/main" id="{65873F80-7365-4E9A-9E6F-712C21DE8420}"/>
              </a:ext>
            </a:extLst>
          </p:cNvPr>
          <p:cNvSpPr/>
          <p:nvPr/>
        </p:nvSpPr>
        <p:spPr>
          <a:xfrm>
            <a:off x="5163552" y="1513821"/>
            <a:ext cx="2590918" cy="1092958"/>
          </a:xfrm>
          <a:prstGeom prst="rect">
            <a:avLst/>
          </a:prstGeom>
          <a:solidFill>
            <a:srgbClr val="96466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pPr>
            <a:r>
              <a:rPr lang="en-NZ" sz="1200" b="1" dirty="0">
                <a:solidFill>
                  <a:schemeClr val="tx1"/>
                </a:solidFill>
                <a:latin typeface="Source Sans Pro" panose="020B0503030403020204" pitchFamily="34" charset="0"/>
                <a:ea typeface="Source Sans Pro" panose="020B0503030403020204" pitchFamily="34" charset="0"/>
              </a:rPr>
              <a:t>Empower people by giving them choice and enabling their access to and use of their data and information.</a:t>
            </a:r>
            <a:endParaRPr lang="en-US" sz="1200" b="1" dirty="0">
              <a:solidFill>
                <a:schemeClr val="tx1"/>
              </a:solidFill>
              <a:latin typeface="Source Sans Pro" panose="020B0503030403020204" pitchFamily="34" charset="0"/>
              <a:ea typeface="Source Sans Pro" panose="020B0503030403020204" pitchFamily="34" charset="0"/>
            </a:endParaRPr>
          </a:p>
          <a:p>
            <a:pPr>
              <a:spcBef>
                <a:spcPts val="300"/>
              </a:spcBef>
            </a:pPr>
            <a:endParaRPr lang="en-US" sz="1200" b="1" dirty="0">
              <a:solidFill>
                <a:schemeClr val="tx1"/>
              </a:solidFill>
              <a:latin typeface="Source Sans Pro" panose="020B0503030403020204" pitchFamily="34" charset="0"/>
              <a:ea typeface="Source Sans Pro" panose="020B0503030403020204" pitchFamily="34" charset="0"/>
            </a:endParaRPr>
          </a:p>
        </p:txBody>
      </p:sp>
      <p:sp>
        <p:nvSpPr>
          <p:cNvPr id="31" name="Rectangle 30">
            <a:extLst>
              <a:ext uri="{FF2B5EF4-FFF2-40B4-BE49-F238E27FC236}">
                <a16:creationId xmlns:a16="http://schemas.microsoft.com/office/drawing/2014/main" id="{F897C9E6-BFA7-4504-B115-A50D8F72391A}"/>
              </a:ext>
            </a:extLst>
          </p:cNvPr>
          <p:cNvSpPr/>
          <p:nvPr/>
        </p:nvSpPr>
        <p:spPr>
          <a:xfrm>
            <a:off x="7747059" y="2603682"/>
            <a:ext cx="2590918" cy="6740004"/>
          </a:xfrm>
          <a:prstGeom prst="rect">
            <a:avLst/>
          </a:prstGeom>
          <a:solidFill>
            <a:srgbClr val="979A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Have obligations been met to uphold people’s mana and act as a kaitiaki, even where there is no direct contact with the service users, </a:t>
            </a:r>
            <a:r>
              <a:rPr lang="en-NZ" sz="1200" dirty="0">
                <a:solidFill>
                  <a:schemeClr val="tx1"/>
                </a:solidFill>
                <a:latin typeface="Source Sans Pro" panose="020B0503030403020204" pitchFamily="34" charset="0"/>
              </a:rPr>
              <a:t>whānau or communities who the information is about?</a:t>
            </a:r>
          </a:p>
          <a:p>
            <a:pPr>
              <a:spcBef>
                <a:spcPts val="600"/>
              </a:spcBef>
              <a:spcAft>
                <a:spcPts val="600"/>
              </a:spcAft>
            </a:pPr>
            <a:r>
              <a:rPr lang="en-NZ" sz="1200" dirty="0">
                <a:solidFill>
                  <a:schemeClr val="tx1"/>
                </a:solidFill>
                <a:latin typeface="Source Sans Pro" panose="020B0503030403020204" pitchFamily="34" charset="0"/>
              </a:rPr>
              <a:t>Is the way data or information is collected or used building trust between New Zealanders and your organisation or profession?</a:t>
            </a:r>
          </a:p>
          <a:p>
            <a:pPr>
              <a:spcBef>
                <a:spcPts val="600"/>
              </a:spcBef>
              <a:spcAft>
                <a:spcPts val="600"/>
              </a:spcAft>
            </a:pPr>
            <a:r>
              <a:rPr lang="en-NZ" sz="1200" dirty="0">
                <a:solidFill>
                  <a:schemeClr val="tx1"/>
                </a:solidFill>
                <a:latin typeface="Source Sans Pro" panose="020B0503030403020204" pitchFamily="34" charset="0"/>
              </a:rPr>
              <a:t>Is there a ‘no surprises’ approach to collecting or using data or information for service users, whānau, communities or other agencies?</a:t>
            </a:r>
          </a:p>
          <a:p>
            <a:pPr>
              <a:spcBef>
                <a:spcPts val="600"/>
              </a:spcBef>
              <a:spcAft>
                <a:spcPts val="600"/>
              </a:spcAft>
            </a:pPr>
            <a:r>
              <a:rPr lang="en-NZ" sz="1200" dirty="0">
                <a:solidFill>
                  <a:schemeClr val="tx1"/>
                </a:solidFill>
                <a:latin typeface="Source Sans Pro" panose="020B0503030403020204" pitchFamily="34" charset="0"/>
              </a:rPr>
              <a:t>Has the impact on trust, mana and respect been fully considered in any decision not to explain to people how their personal or non-personal data and information will be used?</a:t>
            </a:r>
          </a:p>
          <a:p>
            <a:pPr>
              <a:spcBef>
                <a:spcPts val="600"/>
              </a:spcBef>
              <a:spcAft>
                <a:spcPts val="600"/>
              </a:spcAft>
            </a:pPr>
            <a:r>
              <a:rPr lang="en-NZ" sz="1200" dirty="0">
                <a:solidFill>
                  <a:schemeClr val="tx1"/>
                </a:solidFill>
                <a:latin typeface="Source Sans Pro" panose="020B0503030403020204" pitchFamily="34" charset="0"/>
              </a:rPr>
              <a:t>Are people’s data and information kept safe and protected?</a:t>
            </a:r>
          </a:p>
          <a:p>
            <a:pPr>
              <a:spcBef>
                <a:spcPts val="600"/>
              </a:spcBef>
              <a:spcAft>
                <a:spcPts val="600"/>
              </a:spcAft>
            </a:pPr>
            <a:r>
              <a:rPr lang="en-NZ" sz="1200" dirty="0">
                <a:solidFill>
                  <a:schemeClr val="tx1"/>
                </a:solidFill>
                <a:latin typeface="Source Sans Pro" panose="020B0503030403020204" pitchFamily="34" charset="0"/>
              </a:rPr>
              <a:t>Are there plans to safely share information about </a:t>
            </a:r>
            <a:r>
              <a:rPr lang="en-NZ" sz="1200" dirty="0">
                <a:solidFill>
                  <a:schemeClr val="tx1"/>
                </a:solidFill>
                <a:latin typeface="Source Sans Pro" panose="020B0503030403020204" pitchFamily="34" charset="0"/>
                <a:ea typeface="Source Sans Pro" panose="020B0503030403020204" pitchFamily="34" charset="0"/>
              </a:rPr>
              <a:t>different communities or the insights created using their information?</a:t>
            </a:r>
          </a:p>
        </p:txBody>
      </p:sp>
      <p:sp>
        <p:nvSpPr>
          <p:cNvPr id="32" name="Rectangle 31">
            <a:extLst>
              <a:ext uri="{FF2B5EF4-FFF2-40B4-BE49-F238E27FC236}">
                <a16:creationId xmlns:a16="http://schemas.microsoft.com/office/drawing/2014/main" id="{818ED437-6576-48EF-B8C5-53AC4573918E}"/>
              </a:ext>
            </a:extLst>
          </p:cNvPr>
          <p:cNvSpPr/>
          <p:nvPr/>
        </p:nvSpPr>
        <p:spPr>
          <a:xfrm>
            <a:off x="7746594" y="1513822"/>
            <a:ext cx="2590918" cy="1089860"/>
          </a:xfrm>
          <a:prstGeom prst="rect">
            <a:avLst/>
          </a:prstGeom>
          <a:solidFill>
            <a:srgbClr val="979A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pPr>
            <a:r>
              <a:rPr lang="en-NZ" sz="1200" b="1" dirty="0">
                <a:solidFill>
                  <a:schemeClr val="tx1"/>
                </a:solidFill>
                <a:latin typeface="Source Sans Pro" panose="020B0503030403020204" pitchFamily="34" charset="0"/>
              </a:rPr>
              <a:t>Act as a steward in a way that people understand and trust.</a:t>
            </a:r>
            <a:endParaRPr lang="en-US" sz="1200" b="1" dirty="0">
              <a:solidFill>
                <a:schemeClr val="tx1"/>
              </a:solidFill>
              <a:latin typeface="Source Sans Pro" panose="020B0503030403020204" pitchFamily="34" charset="0"/>
            </a:endParaRPr>
          </a:p>
          <a:p>
            <a:pPr>
              <a:spcBef>
                <a:spcPts val="300"/>
              </a:spcBef>
            </a:pPr>
            <a:endParaRPr lang="en-US" sz="800" b="1" dirty="0">
              <a:solidFill>
                <a:schemeClr val="tx1"/>
              </a:solidFill>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E016D4F7-06A3-493F-84BB-7689DDAD17F2}"/>
              </a:ext>
            </a:extLst>
          </p:cNvPr>
          <p:cNvSpPr/>
          <p:nvPr/>
        </p:nvSpPr>
        <p:spPr>
          <a:xfrm>
            <a:off x="10329637" y="1513821"/>
            <a:ext cx="2469299" cy="1089861"/>
          </a:xfrm>
          <a:prstGeom prst="rect">
            <a:avLst/>
          </a:prstGeom>
          <a:solidFill>
            <a:srgbClr val="4B919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pPr>
            <a:r>
              <a:rPr lang="en-NZ" sz="1200" b="1" dirty="0">
                <a:solidFill>
                  <a:schemeClr val="tx1"/>
                </a:solidFill>
                <a:latin typeface="Source Sans Pro" panose="020B0503030403020204" pitchFamily="34" charset="0"/>
                <a:ea typeface="Source Sans Pro" panose="020B0503030403020204" pitchFamily="34" charset="0"/>
              </a:rPr>
              <a:t>Work as equals to create and share valuable knowledge.</a:t>
            </a:r>
            <a:endParaRPr lang="en-US" sz="1200" dirty="0">
              <a:solidFill>
                <a:schemeClr val="tx1"/>
              </a:solidFill>
              <a:latin typeface="Source Sans Pro" panose="020B0503030403020204" pitchFamily="34" charset="0"/>
              <a:ea typeface="Source Sans Pro" panose="020B0503030403020204" pitchFamily="34" charset="0"/>
            </a:endParaRPr>
          </a:p>
          <a:p>
            <a:pPr>
              <a:spcBef>
                <a:spcPts val="300"/>
              </a:spcBef>
            </a:pPr>
            <a:endParaRPr lang="en-US" sz="1200" dirty="0">
              <a:solidFill>
                <a:schemeClr val="tx1"/>
              </a:solidFill>
              <a:latin typeface="Source Sans Pro" panose="020B0503030403020204" pitchFamily="34" charset="0"/>
              <a:ea typeface="Source Sans Pro" panose="020B0503030403020204" pitchFamily="34" charset="0"/>
            </a:endParaRPr>
          </a:p>
          <a:p>
            <a:pPr>
              <a:spcBef>
                <a:spcPts val="300"/>
              </a:spcBef>
            </a:pPr>
            <a:endParaRPr lang="en-US" sz="1200" dirty="0">
              <a:solidFill>
                <a:schemeClr val="tx1"/>
              </a:solidFill>
              <a:latin typeface="Source Sans Pro" panose="020B0503030403020204" pitchFamily="34" charset="0"/>
              <a:ea typeface="Source Sans Pro" panose="020B0503030403020204" pitchFamily="34" charset="0"/>
            </a:endParaRPr>
          </a:p>
          <a:p>
            <a:pPr>
              <a:spcBef>
                <a:spcPts val="300"/>
              </a:spcBef>
            </a:pPr>
            <a:endParaRPr lang="en-US" sz="1200" dirty="0">
              <a:solidFill>
                <a:schemeClr val="tx1"/>
              </a:solidFill>
              <a:latin typeface="Source Sans Pro" panose="020B0503030403020204" pitchFamily="34" charset="0"/>
              <a:ea typeface="Source Sans Pro" panose="020B0503030403020204" pitchFamily="34" charset="0"/>
            </a:endParaRPr>
          </a:p>
          <a:p>
            <a:endParaRPr lang="en-NZ" sz="1400" dirty="0"/>
          </a:p>
        </p:txBody>
      </p:sp>
      <p:sp>
        <p:nvSpPr>
          <p:cNvPr id="34" name="Rectangle 33">
            <a:extLst>
              <a:ext uri="{FF2B5EF4-FFF2-40B4-BE49-F238E27FC236}">
                <a16:creationId xmlns:a16="http://schemas.microsoft.com/office/drawing/2014/main" id="{E3C8318E-6EC3-48B4-A857-2A5C799BCE92}"/>
              </a:ext>
            </a:extLst>
          </p:cNvPr>
          <p:cNvSpPr/>
          <p:nvPr/>
        </p:nvSpPr>
        <p:spPr>
          <a:xfrm>
            <a:off x="10330256" y="2603682"/>
            <a:ext cx="2469299" cy="6740004"/>
          </a:xfrm>
          <a:prstGeom prst="rect">
            <a:avLst/>
          </a:prstGeom>
          <a:solidFill>
            <a:srgbClr val="4B919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r>
              <a:rPr lang="en-NZ" sz="1200" dirty="0">
                <a:solidFill>
                  <a:schemeClr val="tx1"/>
                </a:solidFill>
                <a:latin typeface="Source Sans Pro" panose="020B0503030403020204" pitchFamily="34" charset="0"/>
                <a:ea typeface="Source Sans Pro" panose="020B0503030403020204" pitchFamily="34" charset="0"/>
              </a:rPr>
              <a:t>Have others with expertise, such as community representatives, service </a:t>
            </a:r>
            <a:r>
              <a:rPr lang="en-NZ" sz="1200" dirty="0">
                <a:solidFill>
                  <a:schemeClr val="tx1"/>
                </a:solidFill>
                <a:latin typeface="Source Sans Pro" panose="020B0503030403020204" pitchFamily="34" charset="0"/>
              </a:rPr>
              <a:t>providers, frontline personnel, cultural experts or funding and contracting providers been involved in deciding what to collect or how to use it?</a:t>
            </a:r>
          </a:p>
          <a:p>
            <a:pPr>
              <a:spcBef>
                <a:spcPts val="600"/>
              </a:spcBef>
              <a:spcAft>
                <a:spcPts val="600"/>
              </a:spcAft>
            </a:pPr>
            <a:r>
              <a:rPr lang="en-NZ" sz="1200" dirty="0">
                <a:solidFill>
                  <a:schemeClr val="tx1"/>
                </a:solidFill>
                <a:latin typeface="Source Sans Pro" panose="020B0503030403020204" pitchFamily="34" charset="0"/>
              </a:rPr>
              <a:t>If other teams, agencies, professionals or groups collect or share the information you use, have they got explanations about what’s been done with the information and why?</a:t>
            </a:r>
          </a:p>
          <a:p>
            <a:pPr>
              <a:spcBef>
                <a:spcPts val="600"/>
              </a:spcBef>
              <a:spcAft>
                <a:spcPts val="600"/>
              </a:spcAft>
            </a:pPr>
            <a:r>
              <a:rPr lang="en-NZ" sz="1200" dirty="0">
                <a:solidFill>
                  <a:schemeClr val="tx1"/>
                </a:solidFill>
                <a:latin typeface="Source Sans Pro" panose="020B0503030403020204" pitchFamily="34" charset="0"/>
              </a:rPr>
              <a:t>Have partners agreed what will be shared with each other and with those who provide information or data, such as insights or de-identified data, explanations of how it was used or access to analysis?</a:t>
            </a:r>
          </a:p>
          <a:p>
            <a:pPr>
              <a:spcBef>
                <a:spcPts val="600"/>
              </a:spcBef>
              <a:spcAft>
                <a:spcPts val="600"/>
              </a:spcAft>
            </a:pPr>
            <a:r>
              <a:rPr lang="en-NZ" sz="1200" dirty="0">
                <a:solidFill>
                  <a:schemeClr val="tx1"/>
                </a:solidFill>
                <a:latin typeface="Source Sans Pro" panose="020B0503030403020204" pitchFamily="34" charset="0"/>
              </a:rPr>
              <a:t>Have others such as community representatives, service providers, frontline personnel, cultural experts or funding and contracting providers been involved in 'doing the doing' and using data or information?</a:t>
            </a:r>
          </a:p>
          <a:p>
            <a:pPr>
              <a:spcBef>
                <a:spcPts val="600"/>
              </a:spcBef>
              <a:spcAft>
                <a:spcPts val="600"/>
              </a:spcAft>
            </a:pPr>
            <a:r>
              <a:rPr lang="en-NZ" sz="1200" dirty="0">
                <a:solidFill>
                  <a:schemeClr val="tx1"/>
                </a:solidFill>
                <a:latin typeface="Source Sans Pro" panose="020B0503030403020204" pitchFamily="34" charset="0"/>
              </a:rPr>
              <a:t>Has there been a </a:t>
            </a:r>
            <a:r>
              <a:rPr lang="en-NZ" sz="1200" dirty="0">
                <a:solidFill>
                  <a:schemeClr val="tx1"/>
                </a:solidFill>
                <a:latin typeface="Source Sans Pro" panose="020B0503030403020204" pitchFamily="34" charset="0"/>
                <a:ea typeface="Source Sans Pro" panose="020B0503030403020204" pitchFamily="34" charset="0"/>
              </a:rPr>
              <a:t>focus on building skills for collecting or using data and information?</a:t>
            </a:r>
            <a:endParaRPr lang="en-NZ" sz="1400" dirty="0"/>
          </a:p>
          <a:p>
            <a:endParaRPr lang="en-NZ" sz="1400" dirty="0"/>
          </a:p>
        </p:txBody>
      </p:sp>
      <p:pic>
        <p:nvPicPr>
          <p:cNvPr id="35" name="Picture 34" descr="A picture containing text&#10;&#10;Description automatically generated">
            <a:extLst>
              <a:ext uri="{FF2B5EF4-FFF2-40B4-BE49-F238E27FC236}">
                <a16:creationId xmlns:a16="http://schemas.microsoft.com/office/drawing/2014/main" id="{2785BFDF-04FE-4BDF-AB4A-D60A2A344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9267" y="122387"/>
            <a:ext cx="1667421" cy="720000"/>
          </a:xfrm>
          <a:prstGeom prst="rect">
            <a:avLst/>
          </a:prstGeom>
        </p:spPr>
      </p:pic>
      <p:pic>
        <p:nvPicPr>
          <p:cNvPr id="36" name="Picture 35">
            <a:extLst>
              <a:ext uri="{FF2B5EF4-FFF2-40B4-BE49-F238E27FC236}">
                <a16:creationId xmlns:a16="http://schemas.microsoft.com/office/drawing/2014/main" id="{9C805A2B-736B-48D5-80A9-A6A825727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9679" y="85618"/>
            <a:ext cx="1988522" cy="720000"/>
          </a:xfrm>
          <a:prstGeom prst="rect">
            <a:avLst/>
          </a:prstGeom>
        </p:spPr>
      </p:pic>
      <p:pic>
        <p:nvPicPr>
          <p:cNvPr id="38" name="Picture 37">
            <a:extLst>
              <a:ext uri="{FF2B5EF4-FFF2-40B4-BE49-F238E27FC236}">
                <a16:creationId xmlns:a16="http://schemas.microsoft.com/office/drawing/2014/main" id="{8FF06A0B-B801-46CF-B490-1EA82F096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267" y="9236561"/>
            <a:ext cx="1483064" cy="270000"/>
          </a:xfrm>
          <a:prstGeom prst="rect">
            <a:avLst/>
          </a:prstGeom>
        </p:spPr>
      </p:pic>
      <p:sp>
        <p:nvSpPr>
          <p:cNvPr id="39" name="TextBox 38">
            <a:extLst>
              <a:ext uri="{FF2B5EF4-FFF2-40B4-BE49-F238E27FC236}">
                <a16:creationId xmlns:a16="http://schemas.microsoft.com/office/drawing/2014/main" id="{77770B0E-19BE-42F5-8147-E32000DDEC22}"/>
              </a:ext>
              <a:ext uri="{C183D7F6-B498-43B3-948B-1728B52AA6E4}">
                <adec:decorative xmlns:adec="http://schemas.microsoft.com/office/drawing/2017/decorative" val="0"/>
              </a:ext>
            </a:extLst>
          </p:cNvPr>
          <p:cNvSpPr txBox="1"/>
          <p:nvPr/>
        </p:nvSpPr>
        <p:spPr>
          <a:xfrm>
            <a:off x="31797" y="9287741"/>
            <a:ext cx="1574470"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181078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209D2C9-467B-466F-B0A7-F226BD8E2B5E}"/>
              </a:ext>
            </a:extLst>
          </p:cNvPr>
          <p:cNvSpPr txBox="1">
            <a:spLocks/>
          </p:cNvSpPr>
          <p:nvPr/>
        </p:nvSpPr>
        <p:spPr>
          <a:xfrm>
            <a:off x="14523513" y="10178060"/>
            <a:ext cx="501184" cy="394806"/>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5476B9-F852-294A-A03D-C78501D21738}" type="slidenum">
              <a:rPr lang="en-US" smtClean="0"/>
              <a:pPr/>
              <a:t>2</a:t>
            </a:fld>
            <a:endParaRPr lang="en-US" dirty="0"/>
          </a:p>
        </p:txBody>
      </p:sp>
      <p:graphicFrame>
        <p:nvGraphicFramePr>
          <p:cNvPr id="6" name="Table 5">
            <a:extLst>
              <a:ext uri="{FF2B5EF4-FFF2-40B4-BE49-F238E27FC236}">
                <a16:creationId xmlns:a16="http://schemas.microsoft.com/office/drawing/2014/main" id="{4421E5A6-582C-4641-8212-BBCE40AAD6B6}"/>
              </a:ext>
            </a:extLst>
          </p:cNvPr>
          <p:cNvGraphicFramePr>
            <a:graphicFrameLocks noGrp="1"/>
          </p:cNvGraphicFramePr>
          <p:nvPr>
            <p:extLst>
              <p:ext uri="{D42A27DB-BD31-4B8C-83A1-F6EECF244321}">
                <p14:modId xmlns:p14="http://schemas.microsoft.com/office/powerpoint/2010/main" val="4225789641"/>
              </p:ext>
            </p:extLst>
          </p:nvPr>
        </p:nvGraphicFramePr>
        <p:xfrm>
          <a:off x="188260" y="766483"/>
          <a:ext cx="12418268" cy="8434932"/>
        </p:xfrm>
        <a:graphic>
          <a:graphicData uri="http://schemas.openxmlformats.org/drawingml/2006/table">
            <a:tbl>
              <a:tblPr firstRow="1" firstCol="1" bandRow="1">
                <a:tableStyleId>{F2DE63D5-997A-4646-A377-4702673A728D}</a:tableStyleId>
              </a:tblPr>
              <a:tblGrid>
                <a:gridCol w="2483654">
                  <a:extLst>
                    <a:ext uri="{9D8B030D-6E8A-4147-A177-3AD203B41FA5}">
                      <a16:colId xmlns:a16="http://schemas.microsoft.com/office/drawing/2014/main" val="1321599212"/>
                    </a:ext>
                  </a:extLst>
                </a:gridCol>
                <a:gridCol w="9934614">
                  <a:extLst>
                    <a:ext uri="{9D8B030D-6E8A-4147-A177-3AD203B41FA5}">
                      <a16:colId xmlns:a16="http://schemas.microsoft.com/office/drawing/2014/main" val="2139908350"/>
                    </a:ext>
                  </a:extLst>
                </a:gridCol>
              </a:tblGrid>
              <a:tr h="350601">
                <a:tc>
                  <a:txBody>
                    <a:bodyPr/>
                    <a:lstStyle/>
                    <a:p>
                      <a:pPr marL="0" algn="l" defTabSz="827369" rtl="0" eaLnBrk="1" latinLnBrk="0" hangingPunct="1">
                        <a:lnSpc>
                          <a:spcPct val="100000"/>
                        </a:lnSpc>
                        <a:spcBef>
                          <a:spcPts val="0"/>
                        </a:spcBef>
                        <a:spcAft>
                          <a:spcPts val="0"/>
                        </a:spcAft>
                      </a:pPr>
                      <a:r>
                        <a:rPr lang="en-US" sz="1400" kern="1200" dirty="0"/>
                        <a:t>He Tāngata</a:t>
                      </a:r>
                      <a:endParaRPr lang="en-NZ" sz="1400" b="1" kern="1200" dirty="0">
                        <a:solidFill>
                          <a:schemeClr val="bg1"/>
                        </a:solidFill>
                        <a:latin typeface="+mn-lt"/>
                        <a:ea typeface="+mn-ea"/>
                        <a:cs typeface="+mn-cs"/>
                      </a:endParaRPr>
                    </a:p>
                  </a:txBody>
                  <a:tcPr marL="67979" marR="67979" marT="0" marB="0" anchor="ctr">
                    <a:solidFill>
                      <a:srgbClr val="E8731B"/>
                    </a:solidFill>
                  </a:tcPr>
                </a:tc>
                <a:tc>
                  <a:txBody>
                    <a:bodyPr/>
                    <a:lstStyle/>
                    <a:p>
                      <a:pPr marL="0" algn="l" defTabSz="827369" rtl="0" eaLnBrk="1" latinLnBrk="0" hangingPunct="1">
                        <a:lnSpc>
                          <a:spcPct val="100000"/>
                        </a:lnSpc>
                        <a:spcBef>
                          <a:spcPts val="0"/>
                        </a:spcBef>
                        <a:spcAft>
                          <a:spcPts val="0"/>
                        </a:spcAft>
                        <a:tabLst>
                          <a:tab pos="6454775" algn="l"/>
                          <a:tab pos="9332913" algn="l"/>
                        </a:tabLst>
                      </a:pPr>
                      <a:r>
                        <a:rPr lang="en-NZ" sz="1400" b="1" kern="1200" dirty="0">
                          <a:solidFill>
                            <a:schemeClr val="bg1"/>
                          </a:solidFill>
                          <a:latin typeface="+mn-lt"/>
                          <a:ea typeface="+mn-ea"/>
                          <a:cs typeface="+mn-cs"/>
                        </a:rPr>
                        <a:t>Author:	Date:       /     /</a:t>
                      </a:r>
                    </a:p>
                  </a:txBody>
                  <a:tcPr marL="67979" marR="67979" marT="0" marB="0" anchor="ctr">
                    <a:solidFill>
                      <a:srgbClr val="E8731B"/>
                    </a:solidFill>
                  </a:tcPr>
                </a:tc>
                <a:extLst>
                  <a:ext uri="{0D108BD9-81ED-4DB2-BD59-A6C34878D82A}">
                    <a16:rowId xmlns:a16="http://schemas.microsoft.com/office/drawing/2014/main" val="2319161761"/>
                  </a:ext>
                </a:extLst>
              </a:tr>
              <a:tr h="840394">
                <a:tc>
                  <a:txBody>
                    <a:bodyPr/>
                    <a:lstStyle/>
                    <a:p>
                      <a:pPr>
                        <a:lnSpc>
                          <a:spcPct val="100000"/>
                        </a:lnSpc>
                        <a:spcBef>
                          <a:spcPts val="0"/>
                        </a:spcBef>
                        <a:spcAft>
                          <a:spcPts val="0"/>
                        </a:spcAft>
                      </a:pPr>
                      <a:endParaRPr lang="en-US" sz="400" dirty="0">
                        <a:effectLst/>
                        <a:latin typeface="Source Sans Pro" panose="020B0503030403020204" pitchFamily="34" charset="0"/>
                        <a:ea typeface="Source Sans Pro" panose="020B0503030403020204" pitchFamily="34" charset="0"/>
                      </a:endParaRPr>
                    </a:p>
                    <a:p>
                      <a:pPr>
                        <a:lnSpc>
                          <a:spcPct val="100000"/>
                        </a:lnSpc>
                        <a:spcBef>
                          <a:spcPts val="300"/>
                        </a:spcBef>
                      </a:pPr>
                      <a:r>
                        <a:rPr lang="en-NZ" sz="1200" b="1" dirty="0">
                          <a:solidFill>
                            <a:schemeClr val="tx1"/>
                          </a:solidFill>
                          <a:latin typeface="Source Sans Pro" panose="020B0503030403020204" pitchFamily="34" charset="0"/>
                        </a:rPr>
                        <a:t>Focus </a:t>
                      </a:r>
                      <a:r>
                        <a:rPr lang="en-NZ" sz="1200" b="1" dirty="0">
                          <a:solidFill>
                            <a:schemeClr val="tx1"/>
                          </a:solidFill>
                          <a:latin typeface="Source Sans Pro" panose="020B0503030403020204" pitchFamily="34" charset="0"/>
                          <a:ea typeface="Source Sans Pro" panose="020B0503030403020204" pitchFamily="34" charset="0"/>
                        </a:rPr>
                        <a:t>on improving people's lives — individuals, children and young people, whānau, iwi and communities.</a:t>
                      </a:r>
                      <a:endParaRPr lang="en-NZ" sz="1200" b="1" dirty="0">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tc>
                <a:tc rowSpan="2">
                  <a:txBody>
                    <a:bodyPr/>
                    <a:lstStyle/>
                    <a:p>
                      <a:pPr>
                        <a:lnSpc>
                          <a:spcPct val="100000"/>
                        </a:lnSpc>
                        <a:spcBef>
                          <a:spcPts val="0"/>
                        </a:spcBef>
                        <a:spcAft>
                          <a:spcPts val="0"/>
                        </a:spcAft>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a:lnSpc>
                          <a:spcPct val="100000"/>
                        </a:lnSpc>
                        <a:spcBef>
                          <a:spcPts val="0"/>
                        </a:spcBef>
                        <a:spcAft>
                          <a:spcPts val="600"/>
                        </a:spcAft>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Review notes:</a:t>
                      </a:r>
                    </a:p>
                  </a:txBody>
                  <a:tcPr marL="67979" marR="67979" marT="0" marB="0">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548530"/>
                  </a:ext>
                </a:extLst>
              </a:tr>
              <a:tr h="3201771">
                <a:tc rowSpan="2">
                  <a:txBody>
                    <a:bodyPr/>
                    <a:lstStyle/>
                    <a:p>
                      <a:pPr>
                        <a:spcBef>
                          <a:spcPts val="300"/>
                        </a:spcBef>
                      </a:pPr>
                      <a:endParaRPr lang="en-US" sz="1200" b="0" dirty="0">
                        <a:solidFill>
                          <a:schemeClr val="tx1"/>
                        </a:solidFill>
                        <a:latin typeface="Source Sans Pro" panose="020B0503030403020204" pitchFamily="34" charset="0"/>
                        <a:ea typeface="Source Sans Pro" panose="020B0503030403020204" pitchFamily="34" charset="0"/>
                      </a:endParaRPr>
                    </a:p>
                    <a:p>
                      <a:pPr>
                        <a:spcBef>
                          <a:spcPts val="300"/>
                        </a:spcBef>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Is the purpose for collecting or using data or information clearly focused on improving people’s wellbeing?</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Is all this data or information necessary, or is there another approach that would use less or only use things that can’t identify people?</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Is the purpose written in a way that others, including service users, can understand and explain?</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Have checks and balances been used when deciding how fair, reasonable and respectful it is to use this data or information in this way and for this purpose? Were stakeholders, including service users, involved?</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Is it clear what laws or agreements and so on allow the collection or use for this purpose?</a:t>
                      </a:r>
                      <a:endParaRPr lang="en-NZ" sz="1200" b="0" dirty="0">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tc>
                <a:tc vMerge="1">
                  <a:txBody>
                    <a:bodyPr/>
                    <a:lstStyle/>
                    <a:p>
                      <a:pPr marL="0" marR="0" lvl="0" indent="0" algn="l" defTabSz="827369" rtl="0" eaLnBrk="1" fontAlgn="auto" latinLnBrk="0" hangingPunct="1">
                        <a:lnSpc>
                          <a:spcPts val="1950"/>
                        </a:lnSpc>
                        <a:spcBef>
                          <a:spcPts val="1800"/>
                        </a:spcBef>
                        <a:spcAft>
                          <a:spcPts val="600"/>
                        </a:spcAft>
                        <a:buClrTx/>
                        <a:buSzTx/>
                        <a:buFont typeface="Arial" panose="020B0604020202020204" pitchFamily="34" charset="0"/>
                        <a:buNone/>
                        <a:tabLst/>
                        <a:defRPr/>
                      </a:pPr>
                      <a:endParaRPr lang="en-US" sz="1200" kern="1200" dirty="0">
                        <a:solidFill>
                          <a:schemeClr val="tx1"/>
                        </a:solidFill>
                        <a:effectLst/>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solidFill>
                      <a:schemeClr val="bg2">
                        <a:lumMod val="20000"/>
                        <a:lumOff val="80000"/>
                      </a:schemeClr>
                    </a:solidFill>
                  </a:tcPr>
                </a:tc>
                <a:extLst>
                  <a:ext uri="{0D108BD9-81ED-4DB2-BD59-A6C34878D82A}">
                    <a16:rowId xmlns:a16="http://schemas.microsoft.com/office/drawing/2014/main" val="1895097012"/>
                  </a:ext>
                </a:extLst>
              </a:tr>
              <a:tr h="4042166">
                <a:tc vMerge="1">
                  <a:txBody>
                    <a:bodyPr/>
                    <a:lstStyle/>
                    <a:p>
                      <a:endParaRPr lang="en-NZ" dirty="0"/>
                    </a:p>
                  </a:txBody>
                  <a:tcPr/>
                </a:tc>
                <a:tc>
                  <a:txBody>
                    <a:bodyPr/>
                    <a:lstStyle/>
                    <a:p>
                      <a:pPr marL="0" marR="0" lvl="0" indent="0" algn="l" defTabSz="827369" rtl="0" eaLnBrk="1" fontAlgn="auto" latinLnBrk="0" hangingPunct="1">
                        <a:lnSpc>
                          <a:spcPct val="100000"/>
                        </a:lnSpc>
                        <a:spcBef>
                          <a:spcPts val="0"/>
                        </a:spcBef>
                        <a:spcAft>
                          <a:spcPts val="0"/>
                        </a:spcAft>
                        <a:buClrTx/>
                        <a:buSzTx/>
                        <a:buFontTx/>
                        <a:buNone/>
                        <a:tabLst/>
                        <a:defRPr/>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827369"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Actions required:</a:t>
                      </a:r>
                    </a:p>
                    <a:p>
                      <a:pPr>
                        <a:lnSpc>
                          <a:spcPct val="100000"/>
                        </a:lnSpc>
                        <a:spcBef>
                          <a:spcPts val="0"/>
                        </a:spcBef>
                        <a:spcAft>
                          <a:spcPts val="600"/>
                        </a:spcAft>
                      </a:pPr>
                      <a:endParaRPr lang="en-US" sz="1200" b="1" kern="1200" dirty="0">
                        <a:solidFill>
                          <a:schemeClr val="tx1"/>
                        </a:solidFill>
                        <a:effectLst/>
                        <a:latin typeface="Source Sans Pro" panose="020B0503030403020204" pitchFamily="34" charset="0"/>
                        <a:ea typeface="Source Sans Pro" panose="020B0503030403020204" pitchFamily="34" charset="0"/>
                        <a:cs typeface="+mn-cs"/>
                      </a:endParaRPr>
                    </a:p>
                  </a:txBody>
                  <a:tcPr marL="67979" marR="67979"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074548048"/>
                  </a:ext>
                </a:extLst>
              </a:tr>
            </a:tbl>
          </a:graphicData>
        </a:graphic>
      </p:graphicFrame>
      <p:sp>
        <p:nvSpPr>
          <p:cNvPr id="16" name="Rectangle 15">
            <a:extLst>
              <a:ext uri="{FF2B5EF4-FFF2-40B4-BE49-F238E27FC236}">
                <a16:creationId xmlns:a16="http://schemas.microsoft.com/office/drawing/2014/main" id="{E4882827-05C5-469F-9D1B-A643DC3ACD49}"/>
              </a:ext>
            </a:extLst>
          </p:cNvPr>
          <p:cNvSpPr/>
          <p:nvPr/>
        </p:nvSpPr>
        <p:spPr>
          <a:xfrm>
            <a:off x="118925" y="180318"/>
            <a:ext cx="8045023" cy="461665"/>
          </a:xfrm>
          <a:prstGeom prst="rect">
            <a:avLst/>
          </a:prstGeom>
        </p:spPr>
        <p:txBody>
          <a:bodyPr wrap="none">
            <a:spAutoFit/>
          </a:bodyPr>
          <a:lstStyle/>
          <a:p>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DPUP Principles in practice — existing service review</a:t>
            </a:r>
          </a:p>
        </p:txBody>
      </p:sp>
      <p:sp>
        <p:nvSpPr>
          <p:cNvPr id="17" name="TextBox 16">
            <a:extLst>
              <a:ext uri="{FF2B5EF4-FFF2-40B4-BE49-F238E27FC236}">
                <a16:creationId xmlns:a16="http://schemas.microsoft.com/office/drawing/2014/main" id="{B77AB77E-BC2A-4F6A-8E22-FB0776E1BFCB}"/>
              </a:ext>
              <a:ext uri="{C183D7F6-B498-43B3-948B-1728B52AA6E4}">
                <adec:decorative xmlns:adec="http://schemas.microsoft.com/office/drawing/2017/decorative" val="1"/>
              </a:ext>
            </a:extLst>
          </p:cNvPr>
          <p:cNvSpPr txBox="1"/>
          <p:nvPr/>
        </p:nvSpPr>
        <p:spPr>
          <a:xfrm>
            <a:off x="11944696" y="9309062"/>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2 of  6</a:t>
            </a:r>
          </a:p>
        </p:txBody>
      </p:sp>
      <p:pic>
        <p:nvPicPr>
          <p:cNvPr id="24" name="Picture 23" descr="A picture containing text&#10;&#10;Description automatically generated">
            <a:extLst>
              <a:ext uri="{FF2B5EF4-FFF2-40B4-BE49-F238E27FC236}">
                <a16:creationId xmlns:a16="http://schemas.microsoft.com/office/drawing/2014/main" id="{2577571E-46B9-45B0-8FDE-E76BD06E5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715" y="102096"/>
            <a:ext cx="1378813" cy="595377"/>
          </a:xfrm>
          <a:prstGeom prst="rect">
            <a:avLst/>
          </a:prstGeom>
        </p:spPr>
      </p:pic>
      <p:sp>
        <p:nvSpPr>
          <p:cNvPr id="19" name="TextBox 18">
            <a:extLst>
              <a:ext uri="{FF2B5EF4-FFF2-40B4-BE49-F238E27FC236}">
                <a16:creationId xmlns:a16="http://schemas.microsoft.com/office/drawing/2014/main" id="{AB87E2D4-876A-42C8-8EDF-CDD829A075F4}"/>
              </a:ext>
              <a:ext uri="{C183D7F6-B498-43B3-948B-1728B52AA6E4}">
                <adec:decorative xmlns:adec="http://schemas.microsoft.com/office/drawing/2017/decorative" val="0"/>
              </a:ext>
            </a:extLst>
          </p:cNvPr>
          <p:cNvSpPr txBox="1"/>
          <p:nvPr/>
        </p:nvSpPr>
        <p:spPr>
          <a:xfrm>
            <a:off x="31797" y="9325841"/>
            <a:ext cx="1574470"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82471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209D2C9-467B-466F-B0A7-F226BD8E2B5E}"/>
              </a:ext>
            </a:extLst>
          </p:cNvPr>
          <p:cNvSpPr txBox="1">
            <a:spLocks/>
          </p:cNvSpPr>
          <p:nvPr/>
        </p:nvSpPr>
        <p:spPr>
          <a:xfrm>
            <a:off x="14523513" y="10178060"/>
            <a:ext cx="501184" cy="394806"/>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5476B9-F852-294A-A03D-C78501D21738}" type="slidenum">
              <a:rPr lang="en-US" smtClean="0"/>
              <a:pPr/>
              <a:t>3</a:t>
            </a:fld>
            <a:endParaRPr lang="en-US" dirty="0"/>
          </a:p>
        </p:txBody>
      </p:sp>
      <p:graphicFrame>
        <p:nvGraphicFramePr>
          <p:cNvPr id="6" name="Table 5">
            <a:extLst>
              <a:ext uri="{FF2B5EF4-FFF2-40B4-BE49-F238E27FC236}">
                <a16:creationId xmlns:a16="http://schemas.microsoft.com/office/drawing/2014/main" id="{4421E5A6-582C-4641-8212-BBCE40AAD6B6}"/>
              </a:ext>
            </a:extLst>
          </p:cNvPr>
          <p:cNvGraphicFramePr>
            <a:graphicFrameLocks noGrp="1"/>
          </p:cNvGraphicFramePr>
          <p:nvPr>
            <p:extLst>
              <p:ext uri="{D42A27DB-BD31-4B8C-83A1-F6EECF244321}">
                <p14:modId xmlns:p14="http://schemas.microsoft.com/office/powerpoint/2010/main" val="2718849250"/>
              </p:ext>
            </p:extLst>
          </p:nvPr>
        </p:nvGraphicFramePr>
        <p:xfrm>
          <a:off x="188260" y="766483"/>
          <a:ext cx="12418268" cy="8607998"/>
        </p:xfrm>
        <a:graphic>
          <a:graphicData uri="http://schemas.openxmlformats.org/drawingml/2006/table">
            <a:tbl>
              <a:tblPr firstRow="1" firstCol="1" bandRow="1">
                <a:tableStyleId>{F2DE63D5-997A-4646-A377-4702673A728D}</a:tableStyleId>
              </a:tblPr>
              <a:tblGrid>
                <a:gridCol w="2483654">
                  <a:extLst>
                    <a:ext uri="{9D8B030D-6E8A-4147-A177-3AD203B41FA5}">
                      <a16:colId xmlns:a16="http://schemas.microsoft.com/office/drawing/2014/main" val="1321599212"/>
                    </a:ext>
                  </a:extLst>
                </a:gridCol>
                <a:gridCol w="9934614">
                  <a:extLst>
                    <a:ext uri="{9D8B030D-6E8A-4147-A177-3AD203B41FA5}">
                      <a16:colId xmlns:a16="http://schemas.microsoft.com/office/drawing/2014/main" val="2139908350"/>
                    </a:ext>
                  </a:extLst>
                </a:gridCol>
              </a:tblGrid>
              <a:tr h="350601">
                <a:tc>
                  <a:txBody>
                    <a:bodyPr/>
                    <a:lstStyle/>
                    <a:p>
                      <a:pPr marL="0" algn="l" defTabSz="827369" rtl="0" eaLnBrk="1" latinLnBrk="0" hangingPunct="1">
                        <a:lnSpc>
                          <a:spcPct val="100000"/>
                        </a:lnSpc>
                        <a:spcBef>
                          <a:spcPts val="0"/>
                        </a:spcBef>
                        <a:spcAft>
                          <a:spcPts val="0"/>
                        </a:spcAft>
                      </a:pPr>
                      <a:r>
                        <a:rPr lang="en-US" sz="1400" kern="1200" dirty="0" err="1"/>
                        <a:t>Manaakitanga</a:t>
                      </a:r>
                      <a:endParaRPr lang="en-NZ" sz="1400" b="1" kern="1200" dirty="0">
                        <a:solidFill>
                          <a:schemeClr val="bg1"/>
                        </a:solidFill>
                        <a:latin typeface="+mn-lt"/>
                        <a:ea typeface="+mn-ea"/>
                        <a:cs typeface="+mn-cs"/>
                      </a:endParaRPr>
                    </a:p>
                  </a:txBody>
                  <a:tcPr marL="67979" marR="67979" marT="0" marB="0" anchor="ctr">
                    <a:solidFill>
                      <a:srgbClr val="E8731B"/>
                    </a:solidFill>
                  </a:tcPr>
                </a:tc>
                <a:tc>
                  <a:txBody>
                    <a:bodyPr/>
                    <a:lstStyle/>
                    <a:p>
                      <a:pPr marL="0" algn="l" defTabSz="827369" rtl="0" eaLnBrk="1" latinLnBrk="0" hangingPunct="1">
                        <a:lnSpc>
                          <a:spcPct val="100000"/>
                        </a:lnSpc>
                        <a:spcBef>
                          <a:spcPts val="0"/>
                        </a:spcBef>
                        <a:spcAft>
                          <a:spcPts val="0"/>
                        </a:spcAft>
                        <a:tabLst>
                          <a:tab pos="6454775" algn="l"/>
                          <a:tab pos="9332913" algn="l"/>
                        </a:tabLst>
                      </a:pPr>
                      <a:r>
                        <a:rPr lang="en-NZ" sz="1400" b="1" kern="1200" dirty="0">
                          <a:solidFill>
                            <a:schemeClr val="bg1"/>
                          </a:solidFill>
                          <a:latin typeface="+mn-lt"/>
                          <a:ea typeface="+mn-ea"/>
                          <a:cs typeface="+mn-cs"/>
                        </a:rPr>
                        <a:t>Author:	Date:       /     /</a:t>
                      </a:r>
                    </a:p>
                  </a:txBody>
                  <a:tcPr marL="67979" marR="67979" marT="0" marB="0" anchor="ctr">
                    <a:solidFill>
                      <a:srgbClr val="E8731B"/>
                    </a:solidFill>
                  </a:tcPr>
                </a:tc>
                <a:extLst>
                  <a:ext uri="{0D108BD9-81ED-4DB2-BD59-A6C34878D82A}">
                    <a16:rowId xmlns:a16="http://schemas.microsoft.com/office/drawing/2014/main" val="2319161761"/>
                  </a:ext>
                </a:extLst>
              </a:tr>
              <a:tr h="840394">
                <a:tc>
                  <a:txBody>
                    <a:bodyPr/>
                    <a:lstStyle/>
                    <a:p>
                      <a:pPr>
                        <a:lnSpc>
                          <a:spcPct val="100000"/>
                        </a:lnSpc>
                        <a:spcBef>
                          <a:spcPts val="0"/>
                        </a:spcBef>
                        <a:spcAft>
                          <a:spcPts val="0"/>
                        </a:spcAft>
                      </a:pPr>
                      <a:endParaRPr lang="en-US" sz="400" dirty="0">
                        <a:effectLst/>
                        <a:latin typeface="Source Sans Pro" panose="020B0503030403020204" pitchFamily="34" charset="0"/>
                        <a:ea typeface="Source Sans Pro" panose="020B0503030403020204" pitchFamily="34" charset="0"/>
                      </a:endParaRPr>
                    </a:p>
                    <a:p>
                      <a:pPr>
                        <a:spcBef>
                          <a:spcPts val="300"/>
                        </a:spcBef>
                        <a:defRPr/>
                      </a:pPr>
                      <a:r>
                        <a:rPr lang="en-NZ" sz="1200" b="1" dirty="0">
                          <a:solidFill>
                            <a:schemeClr val="tx1"/>
                          </a:solidFill>
                          <a:latin typeface="Source Sans Pro" panose="020B0503030403020204" pitchFamily="34" charset="0"/>
                        </a:rPr>
                        <a:t>Respect and uphold the mana and dignity of the people, whānau, communities or groups who share their data and information.</a:t>
                      </a:r>
                      <a:endParaRPr lang="en-US" sz="1200" b="1" dirty="0">
                        <a:solidFill>
                          <a:schemeClr val="tx1"/>
                        </a:solidFill>
                        <a:latin typeface="Source Sans Pro" panose="020B0503030403020204" pitchFamily="34" charset="0"/>
                      </a:endParaRPr>
                    </a:p>
                  </a:txBody>
                  <a:tcPr marL="67979" marR="67979" marT="0" marB="0"/>
                </a:tc>
                <a:tc rowSpan="2">
                  <a:txBody>
                    <a:bodyPr/>
                    <a:lstStyle/>
                    <a:p>
                      <a:pPr>
                        <a:lnSpc>
                          <a:spcPct val="100000"/>
                        </a:lnSpc>
                        <a:spcBef>
                          <a:spcPts val="0"/>
                        </a:spcBef>
                        <a:spcAft>
                          <a:spcPts val="0"/>
                        </a:spcAft>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a:lnSpc>
                          <a:spcPct val="100000"/>
                        </a:lnSpc>
                        <a:spcBef>
                          <a:spcPts val="0"/>
                        </a:spcBef>
                        <a:spcAft>
                          <a:spcPts val="600"/>
                        </a:spcAft>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Review notes:</a:t>
                      </a:r>
                    </a:p>
                  </a:txBody>
                  <a:tcPr marL="67979" marR="67979" marT="0" marB="0">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548530"/>
                  </a:ext>
                </a:extLst>
              </a:tr>
              <a:tr h="3201771">
                <a:tc rowSpan="2">
                  <a:txBody>
                    <a:bodyPr/>
                    <a:lstStyle/>
                    <a:p>
                      <a:pPr>
                        <a:spcBef>
                          <a:spcPts val="300"/>
                        </a:spcBef>
                      </a:pPr>
                      <a:endParaRPr lang="en-US" sz="1200" b="0" dirty="0">
                        <a:solidFill>
                          <a:schemeClr val="tx1"/>
                        </a:solidFill>
                        <a:latin typeface="Source Sans Pro" panose="020B0503030403020204" pitchFamily="34" charset="0"/>
                        <a:ea typeface="Source Sans Pro" panose="020B0503030403020204" pitchFamily="34" charset="0"/>
                      </a:endParaRPr>
                    </a:p>
                    <a:p>
                      <a:pPr>
                        <a:spcBef>
                          <a:spcPts val="300"/>
                        </a:spcBef>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600"/>
                        </a:spcBef>
                        <a:spcAft>
                          <a:spcPts val="600"/>
                        </a:spcAft>
                        <a:buFont typeface="+mj-lt"/>
                        <a:buAutoNum type="arabicPeriod"/>
                        <a:defRPr/>
                      </a:pPr>
                      <a:r>
                        <a:rPr lang="en-NZ" sz="1200" b="0" dirty="0">
                          <a:solidFill>
                            <a:schemeClr val="tx1"/>
                          </a:solidFill>
                          <a:latin typeface="Source Sans Pro" panose="020B0503030403020204" pitchFamily="34" charset="0"/>
                          <a:ea typeface="Source Sans Pro" panose="020B0503030403020204" pitchFamily="34" charset="0"/>
                        </a:rPr>
                        <a:t>Has a </a:t>
                      </a:r>
                      <a:r>
                        <a:rPr lang="en-NZ" sz="1200" b="0" dirty="0" err="1">
                          <a:solidFill>
                            <a:schemeClr val="tx1"/>
                          </a:solidFill>
                          <a:latin typeface="Source Sans Pro" panose="020B0503030403020204" pitchFamily="34" charset="0"/>
                          <a:ea typeface="Source Sans Pro" panose="020B0503030403020204" pitchFamily="34" charset="0"/>
                        </a:rPr>
                        <a:t>te</a:t>
                      </a:r>
                      <a:r>
                        <a:rPr lang="en-NZ" sz="1200" b="0" dirty="0">
                          <a:solidFill>
                            <a:schemeClr val="tx1"/>
                          </a:solidFill>
                          <a:latin typeface="Source Sans Pro" panose="020B0503030403020204" pitchFamily="34" charset="0"/>
                          <a:ea typeface="Source Sans Pro" panose="020B0503030403020204" pitchFamily="34" charset="0"/>
                        </a:rPr>
                        <a:t> </a:t>
                      </a:r>
                      <a:r>
                        <a:rPr lang="en-NZ" sz="1200" b="0" dirty="0" err="1">
                          <a:solidFill>
                            <a:schemeClr val="tx1"/>
                          </a:solidFill>
                          <a:latin typeface="Source Sans Pro" panose="020B0503030403020204" pitchFamily="34" charset="0"/>
                          <a:ea typeface="Source Sans Pro" panose="020B0503030403020204" pitchFamily="34" charset="0"/>
                        </a:rPr>
                        <a:t>ao</a:t>
                      </a:r>
                      <a:r>
                        <a:rPr lang="en-NZ" sz="1200" b="0" dirty="0">
                          <a:solidFill>
                            <a:schemeClr val="tx1"/>
                          </a:solidFill>
                          <a:latin typeface="Source Sans Pro" panose="020B0503030403020204" pitchFamily="34" charset="0"/>
                          <a:ea typeface="Source Sans Pro" panose="020B0503030403020204" pitchFamily="34" charset="0"/>
                        </a:rPr>
                        <a:t> Māori perspective been </a:t>
                      </a:r>
                      <a:r>
                        <a:rPr lang="en-NZ" sz="1200" b="0" dirty="0">
                          <a:solidFill>
                            <a:schemeClr val="tx1"/>
                          </a:solidFill>
                          <a:latin typeface="Source Sans Pro" panose="020B0503030403020204" pitchFamily="34" charset="0"/>
                        </a:rPr>
                        <a:t>included?</a:t>
                      </a:r>
                    </a:p>
                    <a:p>
                      <a:pPr marL="228600" indent="-228600">
                        <a:spcBef>
                          <a:spcPts val="600"/>
                        </a:spcBef>
                        <a:spcAft>
                          <a:spcPts val="600"/>
                        </a:spcAft>
                        <a:buFont typeface="+mj-lt"/>
                        <a:buAutoNum type="arabicPeriod"/>
                        <a:defRPr/>
                      </a:pPr>
                      <a:r>
                        <a:rPr lang="en-NZ" sz="1200" b="0" dirty="0">
                          <a:solidFill>
                            <a:schemeClr val="tx1"/>
                          </a:solidFill>
                          <a:latin typeface="Source Sans Pro" panose="020B0503030403020204" pitchFamily="34" charset="0"/>
                        </a:rPr>
                        <a:t>Have service users, whānau or communities been involved in planning what to use and how to use it?</a:t>
                      </a:r>
                    </a:p>
                    <a:p>
                      <a:pPr marL="228600" indent="-228600">
                        <a:spcBef>
                          <a:spcPts val="600"/>
                        </a:spcBef>
                        <a:spcAft>
                          <a:spcPts val="600"/>
                        </a:spcAft>
                        <a:buFont typeface="+mj-lt"/>
                        <a:buAutoNum type="arabicPeriod"/>
                        <a:defRPr/>
                      </a:pPr>
                      <a:r>
                        <a:rPr lang="en-NZ" sz="1200" b="0" dirty="0">
                          <a:solidFill>
                            <a:schemeClr val="tx1"/>
                          </a:solidFill>
                          <a:latin typeface="Source Sans Pro" panose="020B0503030403020204" pitchFamily="34" charset="0"/>
                        </a:rPr>
                        <a:t>Have they been involved in using and making sense of the data and information?</a:t>
                      </a:r>
                    </a:p>
                    <a:p>
                      <a:pPr marL="228600" indent="-228600">
                        <a:spcBef>
                          <a:spcPts val="600"/>
                        </a:spcBef>
                        <a:spcAft>
                          <a:spcPts val="600"/>
                        </a:spcAft>
                        <a:buFont typeface="+mj-lt"/>
                        <a:buAutoNum type="arabicPeriod"/>
                        <a:defRPr/>
                      </a:pPr>
                      <a:r>
                        <a:rPr lang="en-NZ" sz="1200" b="0" dirty="0">
                          <a:solidFill>
                            <a:schemeClr val="tx1"/>
                          </a:solidFill>
                          <a:latin typeface="Source Sans Pro" panose="020B0503030403020204" pitchFamily="34" charset="0"/>
                        </a:rPr>
                        <a:t>Has the context — the circumstances, needs and experiences of those the data or information is about — been taken into account?</a:t>
                      </a:r>
                    </a:p>
                    <a:p>
                      <a:pPr marL="228600" indent="-228600">
                        <a:spcBef>
                          <a:spcPts val="600"/>
                        </a:spcBef>
                        <a:spcAft>
                          <a:spcPts val="600"/>
                        </a:spcAft>
                        <a:buFont typeface="+mj-lt"/>
                        <a:buAutoNum type="arabicPeriod"/>
                        <a:defRPr/>
                      </a:pPr>
                      <a:r>
                        <a:rPr lang="en-NZ" sz="1200" b="0" dirty="0">
                          <a:solidFill>
                            <a:schemeClr val="tx1"/>
                          </a:solidFill>
                          <a:latin typeface="Source Sans Pro" panose="020B0503030403020204" pitchFamily="34" charset="0"/>
                        </a:rPr>
                        <a:t>Have steps been put in place to guard against data and information being misinterpreted or used in a way that might reinforce prejudice or bias?</a:t>
                      </a:r>
                    </a:p>
                    <a:p>
                      <a:pPr marL="228600" indent="-228600">
                        <a:spcBef>
                          <a:spcPts val="600"/>
                        </a:spcBef>
                        <a:spcAft>
                          <a:spcPts val="600"/>
                        </a:spcAft>
                        <a:buFont typeface="+mj-lt"/>
                        <a:buAutoNum type="arabicPeriod"/>
                        <a:defRPr/>
                      </a:pPr>
                      <a:r>
                        <a:rPr lang="en-NZ" sz="1200" b="0" dirty="0">
                          <a:solidFill>
                            <a:schemeClr val="tx1"/>
                          </a:solidFill>
                          <a:latin typeface="Source Sans Pro" panose="020B0503030403020204" pitchFamily="34" charset="0"/>
                        </a:rPr>
                        <a:t>Have the perspectives of important groups like Pacific communities, disabled people</a:t>
                      </a:r>
                      <a:r>
                        <a:rPr lang="en-NZ" sz="1200" b="0" dirty="0">
                          <a:solidFill>
                            <a:schemeClr val="tx1"/>
                          </a:solidFill>
                          <a:latin typeface="Source Sans Pro" panose="020B0503030403020204" pitchFamily="34" charset="0"/>
                          <a:ea typeface="Source Sans Pro" panose="020B0503030403020204" pitchFamily="34" charset="0"/>
                        </a:rPr>
                        <a:t>, children and young people, or refugees and migrants been taken into account?</a:t>
                      </a:r>
                      <a:endParaRPr lang="en-NZ" sz="1200" b="0" dirty="0">
                        <a:solidFill>
                          <a:srgbClr val="E97A27"/>
                        </a:solidFill>
                        <a:latin typeface="Source Sans Pro" panose="020B0503030403020204" pitchFamily="34" charset="0"/>
                        <a:ea typeface="Source Sans Pro" panose="020B0503030403020204" pitchFamily="34" charset="0"/>
                      </a:endParaRPr>
                    </a:p>
                  </a:txBody>
                  <a:tcPr marL="67979" marR="67979" marT="0" marB="0"/>
                </a:tc>
                <a:tc vMerge="1">
                  <a:txBody>
                    <a:bodyPr/>
                    <a:lstStyle/>
                    <a:p>
                      <a:pPr marL="0" marR="0" lvl="0" indent="0" algn="l" defTabSz="827369" rtl="0" eaLnBrk="1" fontAlgn="auto" latinLnBrk="0" hangingPunct="1">
                        <a:lnSpc>
                          <a:spcPts val="1950"/>
                        </a:lnSpc>
                        <a:spcBef>
                          <a:spcPts val="1800"/>
                        </a:spcBef>
                        <a:spcAft>
                          <a:spcPts val="600"/>
                        </a:spcAft>
                        <a:buClrTx/>
                        <a:buSzTx/>
                        <a:buFont typeface="Arial" panose="020B0604020202020204" pitchFamily="34" charset="0"/>
                        <a:buNone/>
                        <a:tabLst/>
                        <a:defRPr/>
                      </a:pPr>
                      <a:endParaRPr lang="en-US" sz="1200" kern="1200" dirty="0">
                        <a:solidFill>
                          <a:schemeClr val="tx1"/>
                        </a:solidFill>
                        <a:effectLst/>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solidFill>
                      <a:schemeClr val="bg2">
                        <a:lumMod val="20000"/>
                        <a:lumOff val="80000"/>
                      </a:schemeClr>
                    </a:solidFill>
                  </a:tcPr>
                </a:tc>
                <a:extLst>
                  <a:ext uri="{0D108BD9-81ED-4DB2-BD59-A6C34878D82A}">
                    <a16:rowId xmlns:a16="http://schemas.microsoft.com/office/drawing/2014/main" val="1895097012"/>
                  </a:ext>
                </a:extLst>
              </a:tr>
              <a:tr h="4042166">
                <a:tc vMerge="1">
                  <a:txBody>
                    <a:bodyPr/>
                    <a:lstStyle/>
                    <a:p>
                      <a:endParaRPr lang="en-NZ" dirty="0"/>
                    </a:p>
                  </a:txBody>
                  <a:tcPr/>
                </a:tc>
                <a:tc>
                  <a:txBody>
                    <a:bodyPr/>
                    <a:lstStyle/>
                    <a:p>
                      <a:pPr marL="0" marR="0" lvl="0" indent="0" algn="l" defTabSz="827369" rtl="0" eaLnBrk="1" fontAlgn="auto" latinLnBrk="0" hangingPunct="1">
                        <a:lnSpc>
                          <a:spcPct val="100000"/>
                        </a:lnSpc>
                        <a:spcBef>
                          <a:spcPts val="0"/>
                        </a:spcBef>
                        <a:spcAft>
                          <a:spcPts val="0"/>
                        </a:spcAft>
                        <a:buClrTx/>
                        <a:buSzTx/>
                        <a:buFontTx/>
                        <a:buNone/>
                        <a:tabLst/>
                        <a:defRPr/>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827369"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Actions required:</a:t>
                      </a:r>
                    </a:p>
                    <a:p>
                      <a:pPr>
                        <a:lnSpc>
                          <a:spcPct val="100000"/>
                        </a:lnSpc>
                        <a:spcBef>
                          <a:spcPts val="0"/>
                        </a:spcBef>
                        <a:spcAft>
                          <a:spcPts val="600"/>
                        </a:spcAft>
                      </a:pPr>
                      <a:endParaRPr lang="en-US" sz="1200" b="1" kern="1200" dirty="0">
                        <a:solidFill>
                          <a:schemeClr val="tx1"/>
                        </a:solidFill>
                        <a:effectLst/>
                        <a:latin typeface="Source Sans Pro" panose="020B0503030403020204" pitchFamily="34" charset="0"/>
                        <a:ea typeface="Source Sans Pro" panose="020B0503030403020204" pitchFamily="34" charset="0"/>
                        <a:cs typeface="+mn-cs"/>
                      </a:endParaRPr>
                    </a:p>
                  </a:txBody>
                  <a:tcPr marL="67979" marR="67979"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074548048"/>
                  </a:ext>
                </a:extLst>
              </a:tr>
            </a:tbl>
          </a:graphicData>
        </a:graphic>
      </p:graphicFrame>
      <p:sp>
        <p:nvSpPr>
          <p:cNvPr id="16" name="Rectangle 15">
            <a:extLst>
              <a:ext uri="{FF2B5EF4-FFF2-40B4-BE49-F238E27FC236}">
                <a16:creationId xmlns:a16="http://schemas.microsoft.com/office/drawing/2014/main" id="{E4882827-05C5-469F-9D1B-A643DC3ACD49}"/>
              </a:ext>
            </a:extLst>
          </p:cNvPr>
          <p:cNvSpPr/>
          <p:nvPr/>
        </p:nvSpPr>
        <p:spPr>
          <a:xfrm>
            <a:off x="118925" y="180318"/>
            <a:ext cx="8045023" cy="461665"/>
          </a:xfrm>
          <a:prstGeom prst="rect">
            <a:avLst/>
          </a:prstGeom>
        </p:spPr>
        <p:txBody>
          <a:bodyPr wrap="none">
            <a:spAutoFit/>
          </a:bodyPr>
          <a:lstStyle/>
          <a:p>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DPUP Principles in practice — existing service review</a:t>
            </a:r>
          </a:p>
        </p:txBody>
      </p:sp>
      <p:sp>
        <p:nvSpPr>
          <p:cNvPr id="17" name="TextBox 16">
            <a:extLst>
              <a:ext uri="{FF2B5EF4-FFF2-40B4-BE49-F238E27FC236}">
                <a16:creationId xmlns:a16="http://schemas.microsoft.com/office/drawing/2014/main" id="{B77AB77E-BC2A-4F6A-8E22-FB0776E1BFCB}"/>
              </a:ext>
              <a:ext uri="{C183D7F6-B498-43B3-948B-1728B52AA6E4}">
                <adec:decorative xmlns:adec="http://schemas.microsoft.com/office/drawing/2017/decorative" val="1"/>
              </a:ext>
            </a:extLst>
          </p:cNvPr>
          <p:cNvSpPr txBox="1"/>
          <p:nvPr/>
        </p:nvSpPr>
        <p:spPr>
          <a:xfrm>
            <a:off x="11944696" y="9301442"/>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3 of  6</a:t>
            </a:r>
          </a:p>
        </p:txBody>
      </p:sp>
      <p:pic>
        <p:nvPicPr>
          <p:cNvPr id="24" name="Picture 23" descr="A picture containing text&#10;&#10;Description automatically generated">
            <a:extLst>
              <a:ext uri="{FF2B5EF4-FFF2-40B4-BE49-F238E27FC236}">
                <a16:creationId xmlns:a16="http://schemas.microsoft.com/office/drawing/2014/main" id="{2577571E-46B9-45B0-8FDE-E76BD06E5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715" y="102096"/>
            <a:ext cx="1378813" cy="595377"/>
          </a:xfrm>
          <a:prstGeom prst="rect">
            <a:avLst/>
          </a:prstGeom>
        </p:spPr>
      </p:pic>
      <p:sp>
        <p:nvSpPr>
          <p:cNvPr id="19" name="TextBox 18">
            <a:extLst>
              <a:ext uri="{FF2B5EF4-FFF2-40B4-BE49-F238E27FC236}">
                <a16:creationId xmlns:a16="http://schemas.microsoft.com/office/drawing/2014/main" id="{C28752F9-F748-4E8B-8E3C-5F2650A5167A}"/>
              </a:ext>
              <a:ext uri="{C183D7F6-B498-43B3-948B-1728B52AA6E4}">
                <adec:decorative xmlns:adec="http://schemas.microsoft.com/office/drawing/2017/decorative" val="0"/>
              </a:ext>
            </a:extLst>
          </p:cNvPr>
          <p:cNvSpPr txBox="1"/>
          <p:nvPr/>
        </p:nvSpPr>
        <p:spPr>
          <a:xfrm>
            <a:off x="31797" y="9318221"/>
            <a:ext cx="1574470"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98036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209D2C9-467B-466F-B0A7-F226BD8E2B5E}"/>
              </a:ext>
            </a:extLst>
          </p:cNvPr>
          <p:cNvSpPr txBox="1">
            <a:spLocks/>
          </p:cNvSpPr>
          <p:nvPr/>
        </p:nvSpPr>
        <p:spPr>
          <a:xfrm>
            <a:off x="14523513" y="10178060"/>
            <a:ext cx="501184" cy="394806"/>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5476B9-F852-294A-A03D-C78501D21738}" type="slidenum">
              <a:rPr lang="en-US" smtClean="0"/>
              <a:pPr/>
              <a:t>4</a:t>
            </a:fld>
            <a:endParaRPr lang="en-US" dirty="0"/>
          </a:p>
        </p:txBody>
      </p:sp>
      <p:graphicFrame>
        <p:nvGraphicFramePr>
          <p:cNvPr id="6" name="Table 5">
            <a:extLst>
              <a:ext uri="{FF2B5EF4-FFF2-40B4-BE49-F238E27FC236}">
                <a16:creationId xmlns:a16="http://schemas.microsoft.com/office/drawing/2014/main" id="{4421E5A6-582C-4641-8212-BBCE40AAD6B6}"/>
              </a:ext>
            </a:extLst>
          </p:cNvPr>
          <p:cNvGraphicFramePr>
            <a:graphicFrameLocks noGrp="1"/>
          </p:cNvGraphicFramePr>
          <p:nvPr>
            <p:extLst>
              <p:ext uri="{D42A27DB-BD31-4B8C-83A1-F6EECF244321}">
                <p14:modId xmlns:p14="http://schemas.microsoft.com/office/powerpoint/2010/main" val="800466746"/>
              </p:ext>
            </p:extLst>
          </p:nvPr>
        </p:nvGraphicFramePr>
        <p:xfrm>
          <a:off x="188260" y="705523"/>
          <a:ext cx="12418268" cy="8617859"/>
        </p:xfrm>
        <a:graphic>
          <a:graphicData uri="http://schemas.openxmlformats.org/drawingml/2006/table">
            <a:tbl>
              <a:tblPr firstRow="1" firstCol="1" bandRow="1">
                <a:tableStyleId>{F2DE63D5-997A-4646-A377-4702673A728D}</a:tableStyleId>
              </a:tblPr>
              <a:tblGrid>
                <a:gridCol w="2483654">
                  <a:extLst>
                    <a:ext uri="{9D8B030D-6E8A-4147-A177-3AD203B41FA5}">
                      <a16:colId xmlns:a16="http://schemas.microsoft.com/office/drawing/2014/main" val="1321599212"/>
                    </a:ext>
                  </a:extLst>
                </a:gridCol>
                <a:gridCol w="9934614">
                  <a:extLst>
                    <a:ext uri="{9D8B030D-6E8A-4147-A177-3AD203B41FA5}">
                      <a16:colId xmlns:a16="http://schemas.microsoft.com/office/drawing/2014/main" val="2139908350"/>
                    </a:ext>
                  </a:extLst>
                </a:gridCol>
              </a:tblGrid>
              <a:tr h="352068">
                <a:tc>
                  <a:txBody>
                    <a:bodyPr/>
                    <a:lstStyle/>
                    <a:p>
                      <a:pPr marL="0" algn="l" defTabSz="827369" rtl="0" eaLnBrk="1" latinLnBrk="0" hangingPunct="1">
                        <a:lnSpc>
                          <a:spcPct val="100000"/>
                        </a:lnSpc>
                        <a:spcBef>
                          <a:spcPts val="0"/>
                        </a:spcBef>
                        <a:spcAft>
                          <a:spcPts val="0"/>
                        </a:spcAft>
                      </a:pPr>
                      <a:r>
                        <a:rPr lang="en-US" sz="1400" kern="1200" dirty="0"/>
                        <a:t>Mana </a:t>
                      </a:r>
                      <a:r>
                        <a:rPr lang="en-US" sz="1400" kern="1200" dirty="0" err="1"/>
                        <a:t>Whakahaere</a:t>
                      </a:r>
                      <a:endParaRPr lang="en-NZ" sz="1400" b="1" kern="1200" dirty="0">
                        <a:solidFill>
                          <a:schemeClr val="bg1"/>
                        </a:solidFill>
                        <a:latin typeface="+mn-lt"/>
                        <a:ea typeface="+mn-ea"/>
                        <a:cs typeface="+mn-cs"/>
                      </a:endParaRPr>
                    </a:p>
                  </a:txBody>
                  <a:tcPr marL="67979" marR="67979" marT="0" marB="0" anchor="ctr">
                    <a:solidFill>
                      <a:srgbClr val="E8731B"/>
                    </a:solidFill>
                  </a:tcPr>
                </a:tc>
                <a:tc>
                  <a:txBody>
                    <a:bodyPr/>
                    <a:lstStyle/>
                    <a:p>
                      <a:pPr marL="0" algn="l" defTabSz="827369" rtl="0" eaLnBrk="1" latinLnBrk="0" hangingPunct="1">
                        <a:lnSpc>
                          <a:spcPct val="100000"/>
                        </a:lnSpc>
                        <a:spcBef>
                          <a:spcPts val="0"/>
                        </a:spcBef>
                        <a:spcAft>
                          <a:spcPts val="0"/>
                        </a:spcAft>
                        <a:tabLst>
                          <a:tab pos="6454775" algn="l"/>
                          <a:tab pos="9332913" algn="l"/>
                        </a:tabLst>
                      </a:pPr>
                      <a:r>
                        <a:rPr lang="en-NZ" sz="1400" b="1" kern="1200" dirty="0">
                          <a:solidFill>
                            <a:schemeClr val="bg1"/>
                          </a:solidFill>
                          <a:latin typeface="+mn-lt"/>
                          <a:ea typeface="+mn-ea"/>
                          <a:cs typeface="+mn-cs"/>
                        </a:rPr>
                        <a:t>Author:	Date:       /     /</a:t>
                      </a:r>
                    </a:p>
                  </a:txBody>
                  <a:tcPr marL="67979" marR="67979" marT="0" marB="0" anchor="ctr">
                    <a:solidFill>
                      <a:srgbClr val="E8731B"/>
                    </a:solidFill>
                  </a:tcPr>
                </a:tc>
                <a:extLst>
                  <a:ext uri="{0D108BD9-81ED-4DB2-BD59-A6C34878D82A}">
                    <a16:rowId xmlns:a16="http://schemas.microsoft.com/office/drawing/2014/main" val="2319161761"/>
                  </a:ext>
                </a:extLst>
              </a:tr>
              <a:tr h="843911">
                <a:tc>
                  <a:txBody>
                    <a:bodyPr/>
                    <a:lstStyle/>
                    <a:p>
                      <a:pPr>
                        <a:lnSpc>
                          <a:spcPct val="100000"/>
                        </a:lnSpc>
                        <a:spcBef>
                          <a:spcPts val="0"/>
                        </a:spcBef>
                        <a:spcAft>
                          <a:spcPts val="0"/>
                        </a:spcAft>
                      </a:pPr>
                      <a:endParaRPr lang="en-US" sz="400" dirty="0">
                        <a:effectLst/>
                        <a:latin typeface="Source Sans Pro" panose="020B0503030403020204" pitchFamily="34" charset="0"/>
                        <a:ea typeface="Source Sans Pro" panose="020B0503030403020204" pitchFamily="34" charset="0"/>
                      </a:endParaRPr>
                    </a:p>
                    <a:p>
                      <a:pPr>
                        <a:spcBef>
                          <a:spcPts val="300"/>
                        </a:spcBef>
                      </a:pPr>
                      <a:r>
                        <a:rPr lang="en-NZ" sz="1200" b="1" dirty="0">
                          <a:solidFill>
                            <a:schemeClr val="tx1"/>
                          </a:solidFill>
                          <a:latin typeface="Source Sans Pro" panose="020B0503030403020204" pitchFamily="34" charset="0"/>
                          <a:ea typeface="Source Sans Pro" panose="020B0503030403020204" pitchFamily="34" charset="0"/>
                        </a:rPr>
                        <a:t>Empower people by giving them choice and enabling their access to and use of their data and information.</a:t>
                      </a:r>
                      <a:endParaRPr lang="en-US" sz="1200" b="1" dirty="0">
                        <a:solidFill>
                          <a:schemeClr val="tx1"/>
                        </a:solidFill>
                        <a:latin typeface="Source Sans Pro" panose="020B0503030403020204" pitchFamily="34" charset="0"/>
                        <a:ea typeface="Source Sans Pro" panose="020B0503030403020204" pitchFamily="34" charset="0"/>
                      </a:endParaRPr>
                    </a:p>
                  </a:txBody>
                  <a:tcPr marL="67979" marR="67979" marT="0" marB="0"/>
                </a:tc>
                <a:tc rowSpan="2">
                  <a:txBody>
                    <a:bodyPr/>
                    <a:lstStyle/>
                    <a:p>
                      <a:pPr>
                        <a:lnSpc>
                          <a:spcPct val="100000"/>
                        </a:lnSpc>
                        <a:spcBef>
                          <a:spcPts val="0"/>
                        </a:spcBef>
                        <a:spcAft>
                          <a:spcPts val="0"/>
                        </a:spcAft>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a:lnSpc>
                          <a:spcPct val="100000"/>
                        </a:lnSpc>
                        <a:spcBef>
                          <a:spcPts val="0"/>
                        </a:spcBef>
                        <a:spcAft>
                          <a:spcPts val="600"/>
                        </a:spcAft>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Review notes:</a:t>
                      </a:r>
                    </a:p>
                  </a:txBody>
                  <a:tcPr marL="67979" marR="67979" marT="0" marB="0">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548530"/>
                  </a:ext>
                </a:extLst>
              </a:tr>
              <a:tr h="3215170">
                <a:tc rowSpan="2">
                  <a:txBody>
                    <a:bodyPr/>
                    <a:lstStyle/>
                    <a:p>
                      <a:pPr>
                        <a:spcBef>
                          <a:spcPts val="300"/>
                        </a:spcBef>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Are explanations available for service </a:t>
                      </a:r>
                      <a:r>
                        <a:rPr lang="en-NZ" sz="1200" b="0" dirty="0">
                          <a:solidFill>
                            <a:schemeClr val="tx1"/>
                          </a:solidFill>
                          <a:latin typeface="Source Sans Pro" panose="020B0503030403020204" pitchFamily="34" charset="0"/>
                        </a:rPr>
                        <a:t>users (and anyone who collects the information and data) about what information is needed, why it’s needed and how it will be used?</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Do the explanations cover what will be used in a way that does or can identify people, and what will be used that cannot or will not identify people?</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Have service users been provided with as many choices as possible around what data or information is collected about them and how it’s used, even if it does not or cannot identify them?</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Are there easy-to-use ways for service users to access their personal information and ask for corrections to be made?</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Are there explanations for service users about how the collection or use of their data or information will help them or people in similar situations?</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Are responsibilities clear and agreed between partners for telling service users what they need to know about how to access </a:t>
                      </a:r>
                      <a:r>
                        <a:rPr lang="en-NZ" sz="1200" b="0" dirty="0">
                          <a:solidFill>
                            <a:schemeClr val="tx1"/>
                          </a:solidFill>
                          <a:latin typeface="Source Sans Pro" panose="020B0503030403020204" pitchFamily="34" charset="0"/>
                          <a:ea typeface="Source Sans Pro" panose="020B0503030403020204" pitchFamily="34" charset="0"/>
                        </a:rPr>
                        <a:t>their information and how requests for corrections are managed?</a:t>
                      </a:r>
                      <a:endParaRPr lang="en-NZ" sz="1200" b="0" dirty="0"/>
                    </a:p>
                  </a:txBody>
                  <a:tcPr marL="67979" marR="67979" marT="0" marB="0"/>
                </a:tc>
                <a:tc vMerge="1">
                  <a:txBody>
                    <a:bodyPr/>
                    <a:lstStyle/>
                    <a:p>
                      <a:pPr marL="0" marR="0" lvl="0" indent="0" algn="l" defTabSz="827369" rtl="0" eaLnBrk="1" fontAlgn="auto" latinLnBrk="0" hangingPunct="1">
                        <a:lnSpc>
                          <a:spcPts val="1950"/>
                        </a:lnSpc>
                        <a:spcBef>
                          <a:spcPts val="1800"/>
                        </a:spcBef>
                        <a:spcAft>
                          <a:spcPts val="600"/>
                        </a:spcAft>
                        <a:buClrTx/>
                        <a:buSzTx/>
                        <a:buFont typeface="Arial" panose="020B0604020202020204" pitchFamily="34" charset="0"/>
                        <a:buNone/>
                        <a:tabLst/>
                        <a:defRPr/>
                      </a:pPr>
                      <a:endParaRPr lang="en-US" sz="1200" kern="1200" dirty="0">
                        <a:solidFill>
                          <a:schemeClr val="tx1"/>
                        </a:solidFill>
                        <a:effectLst/>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solidFill>
                      <a:schemeClr val="bg2">
                        <a:lumMod val="20000"/>
                        <a:lumOff val="80000"/>
                      </a:schemeClr>
                    </a:solidFill>
                  </a:tcPr>
                </a:tc>
                <a:extLst>
                  <a:ext uri="{0D108BD9-81ED-4DB2-BD59-A6C34878D82A}">
                    <a16:rowId xmlns:a16="http://schemas.microsoft.com/office/drawing/2014/main" val="1895097012"/>
                  </a:ext>
                </a:extLst>
              </a:tr>
              <a:tr h="4069428">
                <a:tc vMerge="1">
                  <a:txBody>
                    <a:bodyPr/>
                    <a:lstStyle/>
                    <a:p>
                      <a:endParaRPr lang="en-NZ" dirty="0"/>
                    </a:p>
                  </a:txBody>
                  <a:tcPr/>
                </a:tc>
                <a:tc>
                  <a:txBody>
                    <a:bodyPr/>
                    <a:lstStyle/>
                    <a:p>
                      <a:pPr marL="0" marR="0" lvl="0" indent="0" algn="l" defTabSz="827369" rtl="0" eaLnBrk="1" fontAlgn="auto" latinLnBrk="0" hangingPunct="1">
                        <a:lnSpc>
                          <a:spcPct val="100000"/>
                        </a:lnSpc>
                        <a:spcBef>
                          <a:spcPts val="0"/>
                        </a:spcBef>
                        <a:spcAft>
                          <a:spcPts val="0"/>
                        </a:spcAft>
                        <a:buClrTx/>
                        <a:buSzTx/>
                        <a:buFontTx/>
                        <a:buNone/>
                        <a:tabLst/>
                        <a:defRPr/>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827369"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Actions required:</a:t>
                      </a:r>
                    </a:p>
                    <a:p>
                      <a:pPr>
                        <a:lnSpc>
                          <a:spcPct val="100000"/>
                        </a:lnSpc>
                        <a:spcBef>
                          <a:spcPts val="0"/>
                        </a:spcBef>
                        <a:spcAft>
                          <a:spcPts val="600"/>
                        </a:spcAft>
                      </a:pPr>
                      <a:endParaRPr lang="en-US" sz="1200" b="1" kern="1200" dirty="0">
                        <a:solidFill>
                          <a:schemeClr val="tx1"/>
                        </a:solidFill>
                        <a:effectLst/>
                        <a:latin typeface="Source Sans Pro" panose="020B0503030403020204" pitchFamily="34" charset="0"/>
                        <a:ea typeface="Source Sans Pro" panose="020B0503030403020204" pitchFamily="34" charset="0"/>
                        <a:cs typeface="+mn-cs"/>
                      </a:endParaRPr>
                    </a:p>
                  </a:txBody>
                  <a:tcPr marL="67979" marR="67979"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074548048"/>
                  </a:ext>
                </a:extLst>
              </a:tr>
            </a:tbl>
          </a:graphicData>
        </a:graphic>
      </p:graphicFrame>
      <p:sp>
        <p:nvSpPr>
          <p:cNvPr id="16" name="Rectangle 15">
            <a:extLst>
              <a:ext uri="{FF2B5EF4-FFF2-40B4-BE49-F238E27FC236}">
                <a16:creationId xmlns:a16="http://schemas.microsoft.com/office/drawing/2014/main" id="{E4882827-05C5-469F-9D1B-A643DC3ACD49}"/>
              </a:ext>
            </a:extLst>
          </p:cNvPr>
          <p:cNvSpPr/>
          <p:nvPr/>
        </p:nvSpPr>
        <p:spPr>
          <a:xfrm>
            <a:off x="118925" y="180318"/>
            <a:ext cx="8045023" cy="461665"/>
          </a:xfrm>
          <a:prstGeom prst="rect">
            <a:avLst/>
          </a:prstGeom>
        </p:spPr>
        <p:txBody>
          <a:bodyPr wrap="none">
            <a:spAutoFit/>
          </a:bodyPr>
          <a:lstStyle/>
          <a:p>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DPUP Principles in practice — existing service review</a:t>
            </a:r>
          </a:p>
        </p:txBody>
      </p:sp>
      <p:sp>
        <p:nvSpPr>
          <p:cNvPr id="17" name="TextBox 16">
            <a:extLst>
              <a:ext uri="{FF2B5EF4-FFF2-40B4-BE49-F238E27FC236}">
                <a16:creationId xmlns:a16="http://schemas.microsoft.com/office/drawing/2014/main" id="{B77AB77E-BC2A-4F6A-8E22-FB0776E1BFCB}"/>
              </a:ext>
              <a:ext uri="{C183D7F6-B498-43B3-948B-1728B52AA6E4}">
                <adec:decorative xmlns:adec="http://schemas.microsoft.com/office/drawing/2017/decorative" val="1"/>
              </a:ext>
            </a:extLst>
          </p:cNvPr>
          <p:cNvSpPr txBox="1"/>
          <p:nvPr/>
        </p:nvSpPr>
        <p:spPr>
          <a:xfrm>
            <a:off x="11944696" y="9301442"/>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4 of  6</a:t>
            </a:r>
          </a:p>
        </p:txBody>
      </p:sp>
      <p:pic>
        <p:nvPicPr>
          <p:cNvPr id="24" name="Picture 23" descr="A picture containing text&#10;&#10;Description automatically generated">
            <a:extLst>
              <a:ext uri="{FF2B5EF4-FFF2-40B4-BE49-F238E27FC236}">
                <a16:creationId xmlns:a16="http://schemas.microsoft.com/office/drawing/2014/main" id="{2577571E-46B9-45B0-8FDE-E76BD06E5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715" y="102096"/>
            <a:ext cx="1378813" cy="595377"/>
          </a:xfrm>
          <a:prstGeom prst="rect">
            <a:avLst/>
          </a:prstGeom>
        </p:spPr>
      </p:pic>
      <p:sp>
        <p:nvSpPr>
          <p:cNvPr id="19" name="TextBox 18">
            <a:extLst>
              <a:ext uri="{FF2B5EF4-FFF2-40B4-BE49-F238E27FC236}">
                <a16:creationId xmlns:a16="http://schemas.microsoft.com/office/drawing/2014/main" id="{E303BB68-02CF-407D-B952-BB6CB3C038A4}"/>
              </a:ext>
              <a:ext uri="{C183D7F6-B498-43B3-948B-1728B52AA6E4}">
                <adec:decorative xmlns:adec="http://schemas.microsoft.com/office/drawing/2017/decorative" val="0"/>
              </a:ext>
            </a:extLst>
          </p:cNvPr>
          <p:cNvSpPr txBox="1"/>
          <p:nvPr/>
        </p:nvSpPr>
        <p:spPr>
          <a:xfrm>
            <a:off x="31797" y="9318221"/>
            <a:ext cx="1574470"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34506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209D2C9-467B-466F-B0A7-F226BD8E2B5E}"/>
              </a:ext>
            </a:extLst>
          </p:cNvPr>
          <p:cNvSpPr txBox="1">
            <a:spLocks/>
          </p:cNvSpPr>
          <p:nvPr/>
        </p:nvSpPr>
        <p:spPr>
          <a:xfrm>
            <a:off x="14523513" y="10178060"/>
            <a:ext cx="501184" cy="394806"/>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5476B9-F852-294A-A03D-C78501D21738}" type="slidenum">
              <a:rPr lang="en-US" smtClean="0"/>
              <a:pPr/>
              <a:t>5</a:t>
            </a:fld>
            <a:endParaRPr lang="en-US" dirty="0"/>
          </a:p>
        </p:txBody>
      </p:sp>
      <p:graphicFrame>
        <p:nvGraphicFramePr>
          <p:cNvPr id="6" name="Table 5">
            <a:extLst>
              <a:ext uri="{FF2B5EF4-FFF2-40B4-BE49-F238E27FC236}">
                <a16:creationId xmlns:a16="http://schemas.microsoft.com/office/drawing/2014/main" id="{4421E5A6-582C-4641-8212-BBCE40AAD6B6}"/>
              </a:ext>
            </a:extLst>
          </p:cNvPr>
          <p:cNvGraphicFramePr>
            <a:graphicFrameLocks noGrp="1"/>
          </p:cNvGraphicFramePr>
          <p:nvPr>
            <p:extLst>
              <p:ext uri="{D42A27DB-BD31-4B8C-83A1-F6EECF244321}">
                <p14:modId xmlns:p14="http://schemas.microsoft.com/office/powerpoint/2010/main" val="2053959148"/>
              </p:ext>
            </p:extLst>
          </p:nvPr>
        </p:nvGraphicFramePr>
        <p:xfrm>
          <a:off x="188260" y="766483"/>
          <a:ext cx="12418268" cy="8434932"/>
        </p:xfrm>
        <a:graphic>
          <a:graphicData uri="http://schemas.openxmlformats.org/drawingml/2006/table">
            <a:tbl>
              <a:tblPr firstRow="1" firstCol="1" bandRow="1">
                <a:tableStyleId>{F2DE63D5-997A-4646-A377-4702673A728D}</a:tableStyleId>
              </a:tblPr>
              <a:tblGrid>
                <a:gridCol w="2483654">
                  <a:extLst>
                    <a:ext uri="{9D8B030D-6E8A-4147-A177-3AD203B41FA5}">
                      <a16:colId xmlns:a16="http://schemas.microsoft.com/office/drawing/2014/main" val="1321599212"/>
                    </a:ext>
                  </a:extLst>
                </a:gridCol>
                <a:gridCol w="9934614">
                  <a:extLst>
                    <a:ext uri="{9D8B030D-6E8A-4147-A177-3AD203B41FA5}">
                      <a16:colId xmlns:a16="http://schemas.microsoft.com/office/drawing/2014/main" val="2139908350"/>
                    </a:ext>
                  </a:extLst>
                </a:gridCol>
              </a:tblGrid>
              <a:tr h="350601">
                <a:tc>
                  <a:txBody>
                    <a:bodyPr/>
                    <a:lstStyle/>
                    <a:p>
                      <a:pPr marL="0" algn="l" defTabSz="827369" rtl="0" eaLnBrk="1" latinLnBrk="0" hangingPunct="1">
                        <a:lnSpc>
                          <a:spcPct val="100000"/>
                        </a:lnSpc>
                        <a:spcBef>
                          <a:spcPts val="0"/>
                        </a:spcBef>
                        <a:spcAft>
                          <a:spcPts val="0"/>
                        </a:spcAft>
                      </a:pPr>
                      <a:r>
                        <a:rPr lang="en-US" sz="1400" kern="1200" dirty="0" err="1"/>
                        <a:t>Kaitiakitanga</a:t>
                      </a:r>
                      <a:endParaRPr lang="en-NZ" sz="1400" b="1" kern="1200" dirty="0">
                        <a:solidFill>
                          <a:schemeClr val="bg1"/>
                        </a:solidFill>
                        <a:latin typeface="+mn-lt"/>
                        <a:ea typeface="+mn-ea"/>
                        <a:cs typeface="+mn-cs"/>
                      </a:endParaRPr>
                    </a:p>
                  </a:txBody>
                  <a:tcPr marL="67979" marR="67979" marT="0" marB="0" anchor="ctr">
                    <a:solidFill>
                      <a:srgbClr val="E8731B"/>
                    </a:solidFill>
                  </a:tcPr>
                </a:tc>
                <a:tc>
                  <a:txBody>
                    <a:bodyPr/>
                    <a:lstStyle/>
                    <a:p>
                      <a:pPr marL="0" algn="l" defTabSz="827369" rtl="0" eaLnBrk="1" latinLnBrk="0" hangingPunct="1">
                        <a:lnSpc>
                          <a:spcPct val="100000"/>
                        </a:lnSpc>
                        <a:spcBef>
                          <a:spcPts val="0"/>
                        </a:spcBef>
                        <a:spcAft>
                          <a:spcPts val="0"/>
                        </a:spcAft>
                        <a:tabLst>
                          <a:tab pos="6454775" algn="l"/>
                          <a:tab pos="9332913" algn="l"/>
                        </a:tabLst>
                      </a:pPr>
                      <a:r>
                        <a:rPr lang="en-NZ" sz="1400" b="1" kern="1200" dirty="0">
                          <a:solidFill>
                            <a:schemeClr val="bg1"/>
                          </a:solidFill>
                          <a:latin typeface="+mn-lt"/>
                          <a:ea typeface="+mn-ea"/>
                          <a:cs typeface="+mn-cs"/>
                        </a:rPr>
                        <a:t>Author:	Date:       /     /</a:t>
                      </a:r>
                    </a:p>
                  </a:txBody>
                  <a:tcPr marL="67979" marR="67979" marT="0" marB="0" anchor="ctr">
                    <a:solidFill>
                      <a:srgbClr val="E8731B"/>
                    </a:solidFill>
                  </a:tcPr>
                </a:tc>
                <a:extLst>
                  <a:ext uri="{0D108BD9-81ED-4DB2-BD59-A6C34878D82A}">
                    <a16:rowId xmlns:a16="http://schemas.microsoft.com/office/drawing/2014/main" val="2319161761"/>
                  </a:ext>
                </a:extLst>
              </a:tr>
              <a:tr h="840394">
                <a:tc>
                  <a:txBody>
                    <a:bodyPr/>
                    <a:lstStyle/>
                    <a:p>
                      <a:pPr>
                        <a:lnSpc>
                          <a:spcPct val="100000"/>
                        </a:lnSpc>
                        <a:spcBef>
                          <a:spcPts val="0"/>
                        </a:spcBef>
                        <a:spcAft>
                          <a:spcPts val="0"/>
                        </a:spcAft>
                      </a:pPr>
                      <a:endParaRPr lang="en-US" sz="400" dirty="0">
                        <a:effectLst/>
                        <a:latin typeface="Source Sans Pro" panose="020B0503030403020204" pitchFamily="34" charset="0"/>
                        <a:ea typeface="Source Sans Pro" panose="020B0503030403020204" pitchFamily="34" charset="0"/>
                      </a:endParaRPr>
                    </a:p>
                    <a:p>
                      <a:pPr>
                        <a:spcBef>
                          <a:spcPts val="300"/>
                        </a:spcBef>
                      </a:pPr>
                      <a:r>
                        <a:rPr lang="en-NZ" sz="1200" b="1" dirty="0">
                          <a:solidFill>
                            <a:schemeClr val="tx1"/>
                          </a:solidFill>
                          <a:latin typeface="Source Sans Pro" panose="020B0503030403020204" pitchFamily="34" charset="0"/>
                        </a:rPr>
                        <a:t>Act as a steward in a way that people understand and trust.</a:t>
                      </a:r>
                      <a:endParaRPr lang="en-US" sz="1200" b="1" dirty="0">
                        <a:solidFill>
                          <a:schemeClr val="tx1"/>
                        </a:solidFill>
                        <a:latin typeface="Source Sans Pro" panose="020B0503030403020204" pitchFamily="34" charset="0"/>
                      </a:endParaRPr>
                    </a:p>
                  </a:txBody>
                  <a:tcPr marL="67979" marR="67979" marT="0" marB="0"/>
                </a:tc>
                <a:tc rowSpan="2">
                  <a:txBody>
                    <a:bodyPr/>
                    <a:lstStyle/>
                    <a:p>
                      <a:pPr>
                        <a:lnSpc>
                          <a:spcPct val="100000"/>
                        </a:lnSpc>
                        <a:spcBef>
                          <a:spcPts val="0"/>
                        </a:spcBef>
                        <a:spcAft>
                          <a:spcPts val="0"/>
                        </a:spcAft>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a:lnSpc>
                          <a:spcPct val="100000"/>
                        </a:lnSpc>
                        <a:spcBef>
                          <a:spcPts val="0"/>
                        </a:spcBef>
                        <a:spcAft>
                          <a:spcPts val="600"/>
                        </a:spcAft>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Review notes:</a:t>
                      </a:r>
                    </a:p>
                  </a:txBody>
                  <a:tcPr marL="67979" marR="67979" marT="0" marB="0">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548530"/>
                  </a:ext>
                </a:extLst>
              </a:tr>
              <a:tr h="3201771">
                <a:tc rowSpan="2">
                  <a:txBody>
                    <a:bodyPr/>
                    <a:lstStyle/>
                    <a:p>
                      <a:pPr marL="228600" indent="-228600">
                        <a:spcBef>
                          <a:spcPts val="300"/>
                        </a:spcBef>
                        <a:buFont typeface="+mj-lt"/>
                        <a:buAutoNum type="arabicPeriod"/>
                      </a:pPr>
                      <a:r>
                        <a:rPr lang="en-US" sz="1200" b="0" dirty="0">
                          <a:solidFill>
                            <a:schemeClr val="tx1"/>
                          </a:solidFill>
                          <a:latin typeface="Source Sans Pro" panose="020B0503030403020204" pitchFamily="34" charset="0"/>
                          <a:ea typeface="Source Sans Pro" panose="020B0503030403020204" pitchFamily="34" charset="0"/>
                        </a:rPr>
                        <a:t>Have obligations been met to uphold people’s mana and act as a Kaitiaki, even where there is no direct contact with the service users, whānau or communities who the information is about?</a:t>
                      </a:r>
                    </a:p>
                    <a:p>
                      <a:pPr marL="228600" indent="-228600">
                        <a:spcBef>
                          <a:spcPts val="300"/>
                        </a:spcBef>
                        <a:buFont typeface="+mj-lt"/>
                        <a:buAutoNum type="arabicPeriod"/>
                      </a:pPr>
                      <a:endParaRPr lang="en-NZ" sz="1200" b="0" dirty="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pPr marL="228600" indent="-228600">
                        <a:spcBef>
                          <a:spcPts val="300"/>
                        </a:spcBef>
                        <a:buFont typeface="+mj-lt"/>
                        <a:buAutoNum type="arabicPeriod"/>
                      </a:pPr>
                      <a:r>
                        <a:rPr lang="en-US" sz="1200" b="0" dirty="0">
                          <a:solidFill>
                            <a:schemeClr val="tx1"/>
                          </a:solidFill>
                          <a:latin typeface="Source Sans Pro" panose="020B0503030403020204" pitchFamily="34" charset="0"/>
                          <a:ea typeface="Source Sans Pro" panose="020B0503030403020204" pitchFamily="34" charset="0"/>
                        </a:rPr>
                        <a:t>Is the way data or information is collected or used building trust between New Zealanders and your </a:t>
                      </a:r>
                      <a:r>
                        <a:rPr lang="en-US" sz="1200" b="0" dirty="0" err="1">
                          <a:solidFill>
                            <a:schemeClr val="tx1"/>
                          </a:solidFill>
                          <a:latin typeface="Source Sans Pro" panose="020B0503030403020204" pitchFamily="34" charset="0"/>
                          <a:ea typeface="Source Sans Pro" panose="020B0503030403020204" pitchFamily="34" charset="0"/>
                        </a:rPr>
                        <a:t>organisation</a:t>
                      </a:r>
                      <a:r>
                        <a:rPr lang="en-US" sz="1200" b="0" dirty="0">
                          <a:solidFill>
                            <a:schemeClr val="tx1"/>
                          </a:solidFill>
                          <a:latin typeface="Source Sans Pro" panose="020B0503030403020204" pitchFamily="34" charset="0"/>
                          <a:ea typeface="Source Sans Pro" panose="020B0503030403020204" pitchFamily="34" charset="0"/>
                        </a:rPr>
                        <a:t> or profession? </a:t>
                      </a:r>
                    </a:p>
                    <a:p>
                      <a:pPr marL="228600" indent="-228600">
                        <a:spcBef>
                          <a:spcPts val="300"/>
                        </a:spcBef>
                        <a:buFont typeface="+mj-lt"/>
                        <a:buAutoNum type="arabicPeriod"/>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300"/>
                        </a:spcBef>
                        <a:buFont typeface="+mj-lt"/>
                        <a:buAutoNum type="arabicPeriod"/>
                      </a:pPr>
                      <a:r>
                        <a:rPr lang="en-US" sz="1200" b="0" dirty="0">
                          <a:solidFill>
                            <a:schemeClr val="tx1"/>
                          </a:solidFill>
                          <a:latin typeface="Source Sans Pro" panose="020B0503030403020204" pitchFamily="34" charset="0"/>
                          <a:ea typeface="Source Sans Pro" panose="020B0503030403020204" pitchFamily="34" charset="0"/>
                        </a:rPr>
                        <a:t>Is there a “no surprises” approach to collecting or using data or information, for services users, </a:t>
                      </a:r>
                      <a:r>
                        <a:rPr lang="en-US" sz="1200" b="0" dirty="0" err="1">
                          <a:solidFill>
                            <a:schemeClr val="tx1"/>
                          </a:solidFill>
                          <a:latin typeface="Source Sans Pro" panose="020B0503030403020204" pitchFamily="34" charset="0"/>
                          <a:ea typeface="Source Sans Pro" panose="020B0503030403020204" pitchFamily="34" charset="0"/>
                        </a:rPr>
                        <a:t>whānau</a:t>
                      </a:r>
                      <a:r>
                        <a:rPr lang="en-US" sz="1200" b="0" dirty="0">
                          <a:solidFill>
                            <a:schemeClr val="tx1"/>
                          </a:solidFill>
                          <a:latin typeface="Source Sans Pro" panose="020B0503030403020204" pitchFamily="34" charset="0"/>
                          <a:ea typeface="Source Sans Pro" panose="020B0503030403020204" pitchFamily="34" charset="0"/>
                        </a:rPr>
                        <a:t>, communities or other agencies? </a:t>
                      </a:r>
                    </a:p>
                    <a:p>
                      <a:pPr marL="228600" indent="-228600">
                        <a:spcBef>
                          <a:spcPts val="300"/>
                        </a:spcBef>
                        <a:buFont typeface="+mj-lt"/>
                        <a:buAutoNum type="arabicPeriod"/>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300"/>
                        </a:spcBef>
                        <a:buFont typeface="+mj-lt"/>
                        <a:buAutoNum type="arabicPeriod"/>
                      </a:pPr>
                      <a:r>
                        <a:rPr lang="en-US" sz="1200" b="0" dirty="0">
                          <a:solidFill>
                            <a:schemeClr val="tx1"/>
                          </a:solidFill>
                          <a:latin typeface="Source Sans Pro" panose="020B0503030403020204" pitchFamily="34" charset="0"/>
                          <a:ea typeface="Source Sans Pro" panose="020B0503030403020204" pitchFamily="34" charset="0"/>
                        </a:rPr>
                        <a:t>Has the impact on trust, mana and respect been fully considered in any decision not to explain to people how their personal or non-personal data and information will be used? </a:t>
                      </a:r>
                    </a:p>
                    <a:p>
                      <a:pPr marL="228600" indent="-228600">
                        <a:spcBef>
                          <a:spcPts val="300"/>
                        </a:spcBef>
                        <a:buFont typeface="+mj-lt"/>
                        <a:buAutoNum type="arabicPeriod"/>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300"/>
                        </a:spcBef>
                        <a:buFont typeface="+mj-lt"/>
                        <a:buAutoNum type="arabicPeriod"/>
                      </a:pPr>
                      <a:r>
                        <a:rPr lang="en-US" sz="1200" b="0" dirty="0">
                          <a:solidFill>
                            <a:schemeClr val="tx1"/>
                          </a:solidFill>
                          <a:latin typeface="Source Sans Pro" panose="020B0503030403020204" pitchFamily="34" charset="0"/>
                          <a:ea typeface="Source Sans Pro" panose="020B0503030403020204" pitchFamily="34" charset="0"/>
                        </a:rPr>
                        <a:t>Is data and information kept safe and protected? </a:t>
                      </a:r>
                    </a:p>
                    <a:p>
                      <a:pPr marL="228600" indent="-228600">
                        <a:spcBef>
                          <a:spcPts val="300"/>
                        </a:spcBef>
                        <a:buFont typeface="+mj-lt"/>
                        <a:buAutoNum type="arabicPeriod"/>
                      </a:pPr>
                      <a:endParaRPr lang="en-US" sz="1200" b="0" dirty="0">
                        <a:solidFill>
                          <a:schemeClr val="tx1"/>
                        </a:solidFill>
                        <a:latin typeface="Source Sans Pro" panose="020B0503030403020204" pitchFamily="34" charset="0"/>
                        <a:ea typeface="Source Sans Pro" panose="020B0503030403020204" pitchFamily="34" charset="0"/>
                      </a:endParaRPr>
                    </a:p>
                    <a:p>
                      <a:pPr marL="228600" indent="-228600">
                        <a:spcBef>
                          <a:spcPts val="300"/>
                        </a:spcBef>
                        <a:buFont typeface="+mj-lt"/>
                        <a:buAutoNum type="arabicPeriod"/>
                      </a:pPr>
                      <a:r>
                        <a:rPr lang="en-US" sz="1200" b="0" dirty="0">
                          <a:solidFill>
                            <a:schemeClr val="tx1"/>
                          </a:solidFill>
                          <a:latin typeface="Source Sans Pro" panose="020B0503030403020204" pitchFamily="34" charset="0"/>
                          <a:ea typeface="Source Sans Pro" panose="020B0503030403020204" pitchFamily="34" charset="0"/>
                        </a:rPr>
                        <a:t>Are there plans to safely share information about different communities back with them, or the insights created using their information?</a:t>
                      </a:r>
                      <a:endParaRPr lang="en-NZ" sz="1200" b="0" dirty="0">
                        <a:solidFill>
                          <a:schemeClr val="tx1"/>
                        </a:solidFill>
                        <a:latin typeface="Source Sans Pro" panose="020B0503030403020204" pitchFamily="34" charset="0"/>
                        <a:ea typeface="Source Sans Pro" panose="020B0503030403020204" pitchFamily="34" charset="0"/>
                      </a:endParaRPr>
                    </a:p>
                  </a:txBody>
                  <a:tcPr marL="67979" marR="67979" marT="0" marB="0"/>
                </a:tc>
                <a:tc vMerge="1">
                  <a:txBody>
                    <a:bodyPr/>
                    <a:lstStyle/>
                    <a:p>
                      <a:pPr marL="0" marR="0" lvl="0" indent="0" algn="l" defTabSz="827369" rtl="0" eaLnBrk="1" fontAlgn="auto" latinLnBrk="0" hangingPunct="1">
                        <a:lnSpc>
                          <a:spcPts val="1950"/>
                        </a:lnSpc>
                        <a:spcBef>
                          <a:spcPts val="1800"/>
                        </a:spcBef>
                        <a:spcAft>
                          <a:spcPts val="600"/>
                        </a:spcAft>
                        <a:buClrTx/>
                        <a:buSzTx/>
                        <a:buFont typeface="Arial" panose="020B0604020202020204" pitchFamily="34" charset="0"/>
                        <a:buNone/>
                        <a:tabLst/>
                        <a:defRPr/>
                      </a:pPr>
                      <a:endParaRPr lang="en-US" sz="1200" kern="1200" dirty="0">
                        <a:solidFill>
                          <a:schemeClr val="tx1"/>
                        </a:solidFill>
                        <a:effectLst/>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solidFill>
                      <a:schemeClr val="bg2">
                        <a:lumMod val="20000"/>
                        <a:lumOff val="80000"/>
                      </a:schemeClr>
                    </a:solidFill>
                  </a:tcPr>
                </a:tc>
                <a:extLst>
                  <a:ext uri="{0D108BD9-81ED-4DB2-BD59-A6C34878D82A}">
                    <a16:rowId xmlns:a16="http://schemas.microsoft.com/office/drawing/2014/main" val="1895097012"/>
                  </a:ext>
                </a:extLst>
              </a:tr>
              <a:tr h="4042166">
                <a:tc vMerge="1">
                  <a:txBody>
                    <a:bodyPr/>
                    <a:lstStyle/>
                    <a:p>
                      <a:endParaRPr lang="en-NZ" dirty="0"/>
                    </a:p>
                  </a:txBody>
                  <a:tcPr/>
                </a:tc>
                <a:tc>
                  <a:txBody>
                    <a:bodyPr/>
                    <a:lstStyle/>
                    <a:p>
                      <a:pPr marL="0" marR="0" lvl="0" indent="0" algn="l" defTabSz="827369" rtl="0" eaLnBrk="1" fontAlgn="auto" latinLnBrk="0" hangingPunct="1">
                        <a:lnSpc>
                          <a:spcPct val="100000"/>
                        </a:lnSpc>
                        <a:spcBef>
                          <a:spcPts val="0"/>
                        </a:spcBef>
                        <a:spcAft>
                          <a:spcPts val="0"/>
                        </a:spcAft>
                        <a:buClrTx/>
                        <a:buSzTx/>
                        <a:buFontTx/>
                        <a:buNone/>
                        <a:tabLst/>
                        <a:defRPr/>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827369"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Actions required:</a:t>
                      </a:r>
                    </a:p>
                    <a:p>
                      <a:pPr>
                        <a:lnSpc>
                          <a:spcPct val="100000"/>
                        </a:lnSpc>
                        <a:spcBef>
                          <a:spcPts val="0"/>
                        </a:spcBef>
                        <a:spcAft>
                          <a:spcPts val="600"/>
                        </a:spcAft>
                      </a:pPr>
                      <a:endParaRPr lang="en-US" sz="1200" b="1" kern="1200" dirty="0">
                        <a:solidFill>
                          <a:schemeClr val="tx1"/>
                        </a:solidFill>
                        <a:effectLst/>
                        <a:latin typeface="Source Sans Pro" panose="020B0503030403020204" pitchFamily="34" charset="0"/>
                        <a:ea typeface="Source Sans Pro" panose="020B0503030403020204" pitchFamily="34" charset="0"/>
                        <a:cs typeface="+mn-cs"/>
                      </a:endParaRPr>
                    </a:p>
                  </a:txBody>
                  <a:tcPr marL="67979" marR="67979"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074548048"/>
                  </a:ext>
                </a:extLst>
              </a:tr>
            </a:tbl>
          </a:graphicData>
        </a:graphic>
      </p:graphicFrame>
      <p:sp>
        <p:nvSpPr>
          <p:cNvPr id="16" name="Rectangle 15">
            <a:extLst>
              <a:ext uri="{FF2B5EF4-FFF2-40B4-BE49-F238E27FC236}">
                <a16:creationId xmlns:a16="http://schemas.microsoft.com/office/drawing/2014/main" id="{E4882827-05C5-469F-9D1B-A643DC3ACD49}"/>
              </a:ext>
            </a:extLst>
          </p:cNvPr>
          <p:cNvSpPr/>
          <p:nvPr/>
        </p:nvSpPr>
        <p:spPr>
          <a:xfrm>
            <a:off x="118925" y="180318"/>
            <a:ext cx="8045023" cy="461665"/>
          </a:xfrm>
          <a:prstGeom prst="rect">
            <a:avLst/>
          </a:prstGeom>
        </p:spPr>
        <p:txBody>
          <a:bodyPr wrap="none">
            <a:spAutoFit/>
          </a:bodyPr>
          <a:lstStyle/>
          <a:p>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DPUP Principles in practice — existing service review</a:t>
            </a:r>
          </a:p>
        </p:txBody>
      </p:sp>
      <p:sp>
        <p:nvSpPr>
          <p:cNvPr id="17" name="TextBox 16">
            <a:extLst>
              <a:ext uri="{FF2B5EF4-FFF2-40B4-BE49-F238E27FC236}">
                <a16:creationId xmlns:a16="http://schemas.microsoft.com/office/drawing/2014/main" id="{B77AB77E-BC2A-4F6A-8E22-FB0776E1BFCB}"/>
              </a:ext>
              <a:ext uri="{C183D7F6-B498-43B3-948B-1728B52AA6E4}">
                <adec:decorative xmlns:adec="http://schemas.microsoft.com/office/drawing/2017/decorative" val="1"/>
              </a:ext>
            </a:extLst>
          </p:cNvPr>
          <p:cNvSpPr txBox="1"/>
          <p:nvPr/>
        </p:nvSpPr>
        <p:spPr>
          <a:xfrm>
            <a:off x="11944696" y="9301442"/>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5 of  6</a:t>
            </a:r>
          </a:p>
        </p:txBody>
      </p:sp>
      <p:pic>
        <p:nvPicPr>
          <p:cNvPr id="24" name="Picture 23" descr="A picture containing text&#10;&#10;Description automatically generated">
            <a:extLst>
              <a:ext uri="{FF2B5EF4-FFF2-40B4-BE49-F238E27FC236}">
                <a16:creationId xmlns:a16="http://schemas.microsoft.com/office/drawing/2014/main" id="{2577571E-46B9-45B0-8FDE-E76BD06E5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715" y="102096"/>
            <a:ext cx="1378813" cy="595377"/>
          </a:xfrm>
          <a:prstGeom prst="rect">
            <a:avLst/>
          </a:prstGeom>
        </p:spPr>
      </p:pic>
      <p:sp>
        <p:nvSpPr>
          <p:cNvPr id="19" name="TextBox 18">
            <a:extLst>
              <a:ext uri="{FF2B5EF4-FFF2-40B4-BE49-F238E27FC236}">
                <a16:creationId xmlns:a16="http://schemas.microsoft.com/office/drawing/2014/main" id="{FE5BBFE8-B5A2-4304-8E53-0876B9FB893C}"/>
              </a:ext>
              <a:ext uri="{C183D7F6-B498-43B3-948B-1728B52AA6E4}">
                <adec:decorative xmlns:adec="http://schemas.microsoft.com/office/drawing/2017/decorative" val="0"/>
              </a:ext>
            </a:extLst>
          </p:cNvPr>
          <p:cNvSpPr txBox="1"/>
          <p:nvPr/>
        </p:nvSpPr>
        <p:spPr>
          <a:xfrm>
            <a:off x="31797" y="9318221"/>
            <a:ext cx="1574470"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71950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209D2C9-467B-466F-B0A7-F226BD8E2B5E}"/>
              </a:ext>
            </a:extLst>
          </p:cNvPr>
          <p:cNvSpPr txBox="1">
            <a:spLocks/>
          </p:cNvSpPr>
          <p:nvPr/>
        </p:nvSpPr>
        <p:spPr>
          <a:xfrm>
            <a:off x="14523513" y="10178060"/>
            <a:ext cx="501184" cy="394806"/>
          </a:xfrm>
          <a:prstGeom prst="rect">
            <a:avLst/>
          </a:prstGeom>
        </p:spPr>
        <p:txBody>
          <a:bodyPr vert="horz" lIns="91440" tIns="45720" rIns="91440" bIns="45720" rtlCol="0" anchor="ctr"/>
          <a:lstStyle>
            <a:defPPr>
              <a:defRPr lang="en-US"/>
            </a:defPPr>
            <a:lvl1pPr marL="0" algn="l"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5476B9-F852-294A-A03D-C78501D21738}" type="slidenum">
              <a:rPr lang="en-US" smtClean="0"/>
              <a:pPr/>
              <a:t>6</a:t>
            </a:fld>
            <a:endParaRPr lang="en-US" dirty="0"/>
          </a:p>
        </p:txBody>
      </p:sp>
      <p:graphicFrame>
        <p:nvGraphicFramePr>
          <p:cNvPr id="6" name="Table 5">
            <a:extLst>
              <a:ext uri="{FF2B5EF4-FFF2-40B4-BE49-F238E27FC236}">
                <a16:creationId xmlns:a16="http://schemas.microsoft.com/office/drawing/2014/main" id="{4421E5A6-582C-4641-8212-BBCE40AAD6B6}"/>
              </a:ext>
            </a:extLst>
          </p:cNvPr>
          <p:cNvGraphicFramePr>
            <a:graphicFrameLocks noGrp="1"/>
          </p:cNvGraphicFramePr>
          <p:nvPr>
            <p:extLst>
              <p:ext uri="{D42A27DB-BD31-4B8C-83A1-F6EECF244321}">
                <p14:modId xmlns:p14="http://schemas.microsoft.com/office/powerpoint/2010/main" val="2245581319"/>
              </p:ext>
            </p:extLst>
          </p:nvPr>
        </p:nvGraphicFramePr>
        <p:xfrm>
          <a:off x="188260" y="766483"/>
          <a:ext cx="12418268" cy="8434932"/>
        </p:xfrm>
        <a:graphic>
          <a:graphicData uri="http://schemas.openxmlformats.org/drawingml/2006/table">
            <a:tbl>
              <a:tblPr firstRow="1" firstCol="1" bandRow="1">
                <a:tableStyleId>{F2DE63D5-997A-4646-A377-4702673A728D}</a:tableStyleId>
              </a:tblPr>
              <a:tblGrid>
                <a:gridCol w="2483654">
                  <a:extLst>
                    <a:ext uri="{9D8B030D-6E8A-4147-A177-3AD203B41FA5}">
                      <a16:colId xmlns:a16="http://schemas.microsoft.com/office/drawing/2014/main" val="1321599212"/>
                    </a:ext>
                  </a:extLst>
                </a:gridCol>
                <a:gridCol w="9934614">
                  <a:extLst>
                    <a:ext uri="{9D8B030D-6E8A-4147-A177-3AD203B41FA5}">
                      <a16:colId xmlns:a16="http://schemas.microsoft.com/office/drawing/2014/main" val="2139908350"/>
                    </a:ext>
                  </a:extLst>
                </a:gridCol>
              </a:tblGrid>
              <a:tr h="350601">
                <a:tc>
                  <a:txBody>
                    <a:bodyPr/>
                    <a:lstStyle/>
                    <a:p>
                      <a:pPr marL="0" algn="l" defTabSz="827369" rtl="0" eaLnBrk="1" latinLnBrk="0" hangingPunct="1">
                        <a:lnSpc>
                          <a:spcPct val="100000"/>
                        </a:lnSpc>
                        <a:spcBef>
                          <a:spcPts val="0"/>
                        </a:spcBef>
                        <a:spcAft>
                          <a:spcPts val="0"/>
                        </a:spcAft>
                      </a:pPr>
                      <a:r>
                        <a:rPr lang="en-US" sz="1400" kern="1200" dirty="0" err="1"/>
                        <a:t>Mahitahitanga</a:t>
                      </a:r>
                      <a:endParaRPr lang="en-NZ" sz="1400" b="1" kern="1200" dirty="0">
                        <a:solidFill>
                          <a:schemeClr val="bg1"/>
                        </a:solidFill>
                        <a:latin typeface="+mn-lt"/>
                        <a:ea typeface="+mn-ea"/>
                        <a:cs typeface="+mn-cs"/>
                      </a:endParaRPr>
                    </a:p>
                  </a:txBody>
                  <a:tcPr marL="67979" marR="67979" marT="0" marB="0" anchor="ctr">
                    <a:solidFill>
                      <a:srgbClr val="E8731B"/>
                    </a:solidFill>
                  </a:tcPr>
                </a:tc>
                <a:tc>
                  <a:txBody>
                    <a:bodyPr/>
                    <a:lstStyle/>
                    <a:p>
                      <a:pPr marL="0" algn="l" defTabSz="827369" rtl="0" eaLnBrk="1" latinLnBrk="0" hangingPunct="1">
                        <a:lnSpc>
                          <a:spcPct val="100000"/>
                        </a:lnSpc>
                        <a:spcBef>
                          <a:spcPts val="0"/>
                        </a:spcBef>
                        <a:spcAft>
                          <a:spcPts val="0"/>
                        </a:spcAft>
                        <a:tabLst>
                          <a:tab pos="6454775" algn="l"/>
                          <a:tab pos="9332913" algn="l"/>
                        </a:tabLst>
                      </a:pPr>
                      <a:r>
                        <a:rPr lang="en-NZ" sz="1400" b="1" kern="1200" dirty="0">
                          <a:solidFill>
                            <a:schemeClr val="bg1"/>
                          </a:solidFill>
                          <a:latin typeface="+mn-lt"/>
                          <a:ea typeface="+mn-ea"/>
                          <a:cs typeface="+mn-cs"/>
                        </a:rPr>
                        <a:t>Author:	Date:       /     /</a:t>
                      </a:r>
                    </a:p>
                  </a:txBody>
                  <a:tcPr marL="67979" marR="67979" marT="0" marB="0" anchor="ctr">
                    <a:solidFill>
                      <a:srgbClr val="E8731B"/>
                    </a:solidFill>
                  </a:tcPr>
                </a:tc>
                <a:extLst>
                  <a:ext uri="{0D108BD9-81ED-4DB2-BD59-A6C34878D82A}">
                    <a16:rowId xmlns:a16="http://schemas.microsoft.com/office/drawing/2014/main" val="2319161761"/>
                  </a:ext>
                </a:extLst>
              </a:tr>
              <a:tr h="840394">
                <a:tc>
                  <a:txBody>
                    <a:bodyPr/>
                    <a:lstStyle/>
                    <a:p>
                      <a:pPr>
                        <a:lnSpc>
                          <a:spcPct val="100000"/>
                        </a:lnSpc>
                        <a:spcBef>
                          <a:spcPts val="0"/>
                        </a:spcBef>
                        <a:spcAft>
                          <a:spcPts val="0"/>
                        </a:spcAft>
                      </a:pPr>
                      <a:endParaRPr lang="en-US" sz="400" dirty="0">
                        <a:effectLst/>
                        <a:latin typeface="Source Sans Pro" panose="020B0503030403020204" pitchFamily="34" charset="0"/>
                        <a:ea typeface="Source Sans Pro" panose="020B0503030403020204" pitchFamily="34" charset="0"/>
                      </a:endParaRPr>
                    </a:p>
                    <a:p>
                      <a:pPr marL="0" marR="0" lvl="0" indent="0" algn="l" defTabSz="1280160" rtl="0" eaLnBrk="1" fontAlgn="auto" latinLnBrk="0" hangingPunct="1">
                        <a:lnSpc>
                          <a:spcPct val="100000"/>
                        </a:lnSpc>
                        <a:spcBef>
                          <a:spcPts val="300"/>
                        </a:spcBef>
                        <a:spcAft>
                          <a:spcPts val="0"/>
                        </a:spcAft>
                        <a:buClrTx/>
                        <a:buSzTx/>
                        <a:buFontTx/>
                        <a:buNone/>
                        <a:tabLst/>
                        <a:defRPr/>
                      </a:pPr>
                      <a:r>
                        <a:rPr lang="en-NZ" sz="1200" b="1" dirty="0">
                          <a:solidFill>
                            <a:schemeClr val="tx1"/>
                          </a:solidFill>
                          <a:latin typeface="Source Sans Pro" panose="020B0503030403020204" pitchFamily="34" charset="0"/>
                          <a:ea typeface="Source Sans Pro" panose="020B0503030403020204" pitchFamily="34" charset="0"/>
                        </a:rPr>
                        <a:t>Work as equals to create and share valuable knowledge.</a:t>
                      </a:r>
                      <a:endParaRPr lang="en-US" sz="1200" dirty="0">
                        <a:solidFill>
                          <a:schemeClr val="tx1"/>
                        </a:solidFill>
                        <a:latin typeface="Source Sans Pro" panose="020B0503030403020204" pitchFamily="34" charset="0"/>
                        <a:ea typeface="Source Sans Pro" panose="020B0503030403020204" pitchFamily="34" charset="0"/>
                      </a:endParaRPr>
                    </a:p>
                  </a:txBody>
                  <a:tcPr marL="67979" marR="67979" marT="0" marB="0"/>
                </a:tc>
                <a:tc rowSpan="2">
                  <a:txBody>
                    <a:bodyPr/>
                    <a:lstStyle/>
                    <a:p>
                      <a:pPr>
                        <a:lnSpc>
                          <a:spcPct val="100000"/>
                        </a:lnSpc>
                        <a:spcBef>
                          <a:spcPts val="0"/>
                        </a:spcBef>
                        <a:spcAft>
                          <a:spcPts val="0"/>
                        </a:spcAft>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a:lnSpc>
                          <a:spcPct val="100000"/>
                        </a:lnSpc>
                        <a:spcBef>
                          <a:spcPts val="0"/>
                        </a:spcBef>
                        <a:spcAft>
                          <a:spcPts val="600"/>
                        </a:spcAft>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Review notes:</a:t>
                      </a:r>
                    </a:p>
                  </a:txBody>
                  <a:tcPr marL="67979" marR="67979" marT="0" marB="0">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6548530"/>
                  </a:ext>
                </a:extLst>
              </a:tr>
              <a:tr h="3201771">
                <a:tc rowSpan="2">
                  <a:txBody>
                    <a:bodyPr/>
                    <a:lstStyle/>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ea typeface="Source Sans Pro" panose="020B0503030403020204" pitchFamily="34" charset="0"/>
                        </a:rPr>
                        <a:t>Have others with expertise, such as community representatives, service </a:t>
                      </a:r>
                      <a:r>
                        <a:rPr lang="en-NZ" sz="1200" b="0" dirty="0">
                          <a:solidFill>
                            <a:schemeClr val="tx1"/>
                          </a:solidFill>
                          <a:latin typeface="Source Sans Pro" panose="020B0503030403020204" pitchFamily="34" charset="0"/>
                        </a:rPr>
                        <a:t>providers, frontline personnel, cultural experts or funding and contracting providers been involved in deciding what to collect or how to use it?</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If other teams, agencies, professionals or groups collect or share the information you use, have they got explanations about what’s been done with the information and why?</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Have partners agreed what will be shared with each other and with those who provide information or data, such as insights or de-identified data, explanations of how it was used or access to analysis?</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Have others such as community representatives, service providers, frontline personnel, cultural experts or funding and contracting providers been involved in 'doing the doing' and using data or information?</a:t>
                      </a:r>
                    </a:p>
                    <a:p>
                      <a:pPr marL="228600" indent="-228600">
                        <a:spcBef>
                          <a:spcPts val="600"/>
                        </a:spcBef>
                        <a:spcAft>
                          <a:spcPts val="600"/>
                        </a:spcAft>
                        <a:buFont typeface="+mj-lt"/>
                        <a:buAutoNum type="arabicPeriod"/>
                      </a:pPr>
                      <a:r>
                        <a:rPr lang="en-NZ" sz="1200" b="0" dirty="0">
                          <a:solidFill>
                            <a:schemeClr val="tx1"/>
                          </a:solidFill>
                          <a:latin typeface="Source Sans Pro" panose="020B0503030403020204" pitchFamily="34" charset="0"/>
                        </a:rPr>
                        <a:t>Has there been a </a:t>
                      </a:r>
                      <a:r>
                        <a:rPr lang="en-NZ" sz="1200" b="0" dirty="0">
                          <a:solidFill>
                            <a:schemeClr val="tx1"/>
                          </a:solidFill>
                          <a:latin typeface="Source Sans Pro" panose="020B0503030403020204" pitchFamily="34" charset="0"/>
                          <a:ea typeface="Source Sans Pro" panose="020B0503030403020204" pitchFamily="34" charset="0"/>
                        </a:rPr>
                        <a:t>focus on building skills for collecting or using data and information?</a:t>
                      </a:r>
                      <a:endParaRPr lang="en-NZ" sz="1400" b="0" dirty="0"/>
                    </a:p>
                  </a:txBody>
                  <a:tcPr marL="67979" marR="67979" marT="0" marB="0"/>
                </a:tc>
                <a:tc vMerge="1">
                  <a:txBody>
                    <a:bodyPr/>
                    <a:lstStyle/>
                    <a:p>
                      <a:pPr marL="0" marR="0" lvl="0" indent="0" algn="l" defTabSz="827369" rtl="0" eaLnBrk="1" fontAlgn="auto" latinLnBrk="0" hangingPunct="1">
                        <a:lnSpc>
                          <a:spcPts val="1950"/>
                        </a:lnSpc>
                        <a:spcBef>
                          <a:spcPts val="1800"/>
                        </a:spcBef>
                        <a:spcAft>
                          <a:spcPts val="600"/>
                        </a:spcAft>
                        <a:buClrTx/>
                        <a:buSzTx/>
                        <a:buFont typeface="Arial" panose="020B0604020202020204" pitchFamily="34" charset="0"/>
                        <a:buNone/>
                        <a:tabLst/>
                        <a:defRPr/>
                      </a:pPr>
                      <a:endParaRPr lang="en-US" sz="1200" kern="1200" dirty="0">
                        <a:solidFill>
                          <a:schemeClr val="tx1"/>
                        </a:solidFill>
                        <a:effectLst/>
                        <a:latin typeface="Source Sans Pro" panose="020B0503030403020204" pitchFamily="34" charset="0"/>
                        <a:ea typeface="Source Sans Pro" panose="020B0503030403020204" pitchFamily="34" charset="0"/>
                        <a:cs typeface="Calibri" panose="020F0502020204030204" pitchFamily="34" charset="0"/>
                      </a:endParaRPr>
                    </a:p>
                  </a:txBody>
                  <a:tcPr marL="67979" marR="67979" marT="0" marB="0">
                    <a:solidFill>
                      <a:schemeClr val="bg2">
                        <a:lumMod val="20000"/>
                        <a:lumOff val="80000"/>
                      </a:schemeClr>
                    </a:solidFill>
                  </a:tcPr>
                </a:tc>
                <a:extLst>
                  <a:ext uri="{0D108BD9-81ED-4DB2-BD59-A6C34878D82A}">
                    <a16:rowId xmlns:a16="http://schemas.microsoft.com/office/drawing/2014/main" val="1895097012"/>
                  </a:ext>
                </a:extLst>
              </a:tr>
              <a:tr h="4042166">
                <a:tc vMerge="1">
                  <a:txBody>
                    <a:bodyPr/>
                    <a:lstStyle/>
                    <a:p>
                      <a:endParaRPr lang="en-NZ" dirty="0"/>
                    </a:p>
                  </a:txBody>
                  <a:tcPr/>
                </a:tc>
                <a:tc>
                  <a:txBody>
                    <a:bodyPr/>
                    <a:lstStyle/>
                    <a:p>
                      <a:pPr marL="0" marR="0" lvl="0" indent="0" algn="l" defTabSz="827369" rtl="0" eaLnBrk="1" fontAlgn="auto" latinLnBrk="0" hangingPunct="1">
                        <a:lnSpc>
                          <a:spcPct val="100000"/>
                        </a:lnSpc>
                        <a:spcBef>
                          <a:spcPts val="0"/>
                        </a:spcBef>
                        <a:spcAft>
                          <a:spcPts val="0"/>
                        </a:spcAft>
                        <a:buClrTx/>
                        <a:buSzTx/>
                        <a:buFontTx/>
                        <a:buNone/>
                        <a:tabLst/>
                        <a:defRPr/>
                      </a:pPr>
                      <a:endParaRPr lang="en-US" sz="400" b="1" kern="1200" dirty="0">
                        <a:solidFill>
                          <a:schemeClr val="tx1"/>
                        </a:solidFill>
                        <a:effectLst/>
                        <a:latin typeface="Source Sans Pro" panose="020B0503030403020204" pitchFamily="34" charset="0"/>
                        <a:ea typeface="Source Sans Pro" panose="020B0503030403020204" pitchFamily="34" charset="0"/>
                        <a:cs typeface="+mn-cs"/>
                      </a:endParaRPr>
                    </a:p>
                    <a:p>
                      <a:pPr marL="0" marR="0" lvl="0" indent="0" algn="l" defTabSz="827369"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effectLst/>
                          <a:latin typeface="Source Sans Pro" panose="020B0503030403020204" pitchFamily="34" charset="0"/>
                          <a:ea typeface="Source Sans Pro" panose="020B0503030403020204" pitchFamily="34" charset="0"/>
                          <a:cs typeface="+mn-cs"/>
                        </a:rPr>
                        <a:t>Actions required:</a:t>
                      </a:r>
                    </a:p>
                    <a:p>
                      <a:pPr>
                        <a:lnSpc>
                          <a:spcPct val="100000"/>
                        </a:lnSpc>
                        <a:spcBef>
                          <a:spcPts val="0"/>
                        </a:spcBef>
                        <a:spcAft>
                          <a:spcPts val="600"/>
                        </a:spcAft>
                      </a:pPr>
                      <a:endParaRPr lang="en-US" sz="1200" b="1" kern="1200" dirty="0">
                        <a:solidFill>
                          <a:schemeClr val="tx1"/>
                        </a:solidFill>
                        <a:effectLst/>
                        <a:latin typeface="Source Sans Pro" panose="020B0503030403020204" pitchFamily="34" charset="0"/>
                        <a:ea typeface="Source Sans Pro" panose="020B0503030403020204" pitchFamily="34" charset="0"/>
                        <a:cs typeface="+mn-cs"/>
                      </a:endParaRPr>
                    </a:p>
                  </a:txBody>
                  <a:tcPr marL="67979" marR="67979" marT="0" marB="0">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2074548048"/>
                  </a:ext>
                </a:extLst>
              </a:tr>
            </a:tbl>
          </a:graphicData>
        </a:graphic>
      </p:graphicFrame>
      <p:sp>
        <p:nvSpPr>
          <p:cNvPr id="16" name="Rectangle 15">
            <a:extLst>
              <a:ext uri="{FF2B5EF4-FFF2-40B4-BE49-F238E27FC236}">
                <a16:creationId xmlns:a16="http://schemas.microsoft.com/office/drawing/2014/main" id="{E4882827-05C5-469F-9D1B-A643DC3ACD49}"/>
              </a:ext>
            </a:extLst>
          </p:cNvPr>
          <p:cNvSpPr/>
          <p:nvPr/>
        </p:nvSpPr>
        <p:spPr>
          <a:xfrm>
            <a:off x="118925" y="180318"/>
            <a:ext cx="7940828" cy="461665"/>
          </a:xfrm>
          <a:prstGeom prst="rect">
            <a:avLst/>
          </a:prstGeom>
        </p:spPr>
        <p:txBody>
          <a:bodyPr wrap="none">
            <a:spAutoFit/>
          </a:bodyPr>
          <a:lstStyle/>
          <a:p>
            <a:r>
              <a:rPr lang="en-US" sz="24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DPUP Principles on a page — existing service review</a:t>
            </a:r>
            <a:endParaRPr lang="en-NZ" sz="2400" dirty="0"/>
          </a:p>
        </p:txBody>
      </p:sp>
      <p:sp>
        <p:nvSpPr>
          <p:cNvPr id="17" name="TextBox 16">
            <a:extLst>
              <a:ext uri="{FF2B5EF4-FFF2-40B4-BE49-F238E27FC236}">
                <a16:creationId xmlns:a16="http://schemas.microsoft.com/office/drawing/2014/main" id="{B77AB77E-BC2A-4F6A-8E22-FB0776E1BFCB}"/>
              </a:ext>
              <a:ext uri="{C183D7F6-B498-43B3-948B-1728B52AA6E4}">
                <adec:decorative xmlns:adec="http://schemas.microsoft.com/office/drawing/2017/decorative" val="1"/>
              </a:ext>
            </a:extLst>
          </p:cNvPr>
          <p:cNvSpPr txBox="1"/>
          <p:nvPr/>
        </p:nvSpPr>
        <p:spPr>
          <a:xfrm>
            <a:off x="11944696" y="9309062"/>
            <a:ext cx="814647"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6 of  6</a:t>
            </a:r>
          </a:p>
        </p:txBody>
      </p:sp>
      <p:pic>
        <p:nvPicPr>
          <p:cNvPr id="24" name="Picture 23" descr="A picture containing text&#10;&#10;Description automatically generated">
            <a:extLst>
              <a:ext uri="{FF2B5EF4-FFF2-40B4-BE49-F238E27FC236}">
                <a16:creationId xmlns:a16="http://schemas.microsoft.com/office/drawing/2014/main" id="{2577571E-46B9-45B0-8FDE-E76BD06E5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7715" y="102096"/>
            <a:ext cx="1378813" cy="595377"/>
          </a:xfrm>
          <a:prstGeom prst="rect">
            <a:avLst/>
          </a:prstGeom>
        </p:spPr>
      </p:pic>
      <p:sp>
        <p:nvSpPr>
          <p:cNvPr id="18" name="TextBox 17">
            <a:extLst>
              <a:ext uri="{FF2B5EF4-FFF2-40B4-BE49-F238E27FC236}">
                <a16:creationId xmlns:a16="http://schemas.microsoft.com/office/drawing/2014/main" id="{AFF953B2-9F2E-4F2C-A520-19B02977DE4F}"/>
              </a:ext>
              <a:ext uri="{C183D7F6-B498-43B3-948B-1728B52AA6E4}">
                <adec:decorative xmlns:adec="http://schemas.microsoft.com/office/drawing/2017/decorative" val="0"/>
              </a:ext>
            </a:extLst>
          </p:cNvPr>
          <p:cNvSpPr txBox="1"/>
          <p:nvPr/>
        </p:nvSpPr>
        <p:spPr>
          <a:xfrm>
            <a:off x="31797" y="9325841"/>
            <a:ext cx="1574470"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3414269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EEJU23W3HNHT-1111130400-907</_dlc_DocId>
    <_dlc_DocIdUrl xmlns="32912b76-460a-4724-b42f-6e9d0ecab840">
      <Url>https://dia.cohesion.net.nz/Sites/AOG/GCPO/_layouts/15/DocIdRedir.aspx?ID=EEJU23W3HNHT-1111130400-907</Url>
      <Description>EEJU23W3HNHT-1111130400-907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CC28B-48C5-4071-8033-0C86B9893037}">
  <ds:schemaRefs>
    <ds:schemaRef ds:uri="http://purl.org/dc/elements/1.1/"/>
    <ds:schemaRef ds:uri="http://schemas.microsoft.com/office/2006/metadata/properties"/>
    <ds:schemaRef ds:uri="http://purl.org/dc/terms/"/>
    <ds:schemaRef ds:uri="http://schemas.microsoft.com/sharepoint/v4"/>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2912b76-460a-4724-b42f-6e9d0ecab840"/>
    <ds:schemaRef ds:uri="01be4277-2979-4a68-876d-b92b25fceece"/>
    <ds:schemaRef ds:uri="http://www.w3.org/XML/1998/namespace"/>
  </ds:schemaRefs>
</ds:datastoreItem>
</file>

<file path=customXml/itemProps2.xml><?xml version="1.0" encoding="utf-8"?>
<ds:datastoreItem xmlns:ds="http://schemas.openxmlformats.org/officeDocument/2006/customXml" ds:itemID="{8C036141-85F5-4179-B188-201DD7F03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6D210B-F7AB-4085-8CCC-0E094EE6719B}">
  <ds:schemaRefs>
    <ds:schemaRef ds:uri="http://schemas.microsoft.com/sharepoint/events"/>
  </ds:schemaRefs>
</ds:datastoreItem>
</file>

<file path=customXml/itemProps4.xml><?xml version="1.0" encoding="utf-8"?>
<ds:datastoreItem xmlns:ds="http://schemas.openxmlformats.org/officeDocument/2006/customXml" ds:itemID="{E6720912-D8D7-4C71-B146-319BEFDCD4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1351</TotalTime>
  <Words>1778</Words>
  <Application>Microsoft Office PowerPoint</Application>
  <PresentationFormat>A3 Paper (297x420 mm)</PresentationFormat>
  <Paragraphs>142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Harris-Miller</dc:creator>
  <cp:keywords/>
  <cp:lastModifiedBy>Penelope Whitson</cp:lastModifiedBy>
  <cp:revision>59</cp:revision>
  <dcterms:created xsi:type="dcterms:W3CDTF">2020-08-30T02:17:43Z</dcterms:created>
  <dcterms:modified xsi:type="dcterms:W3CDTF">2021-11-23T08:09:07Z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A12767589</vt:lpwstr>
  </property>
  <property fmtid="{D5CDD505-2E9C-101B-9397-08002B2CF9AE}" pid="4" name="Objective-Title">
    <vt:lpwstr>013_Principles in Reflection_Final Content</vt:lpwstr>
  </property>
  <property fmtid="{D5CDD505-2E9C-101B-9397-08002B2CF9AE}" pid="5" name="Objective-Comment">
    <vt:lpwstr/>
  </property>
  <property fmtid="{D5CDD505-2E9C-101B-9397-08002B2CF9AE}" pid="6" name="Objective-CreationStamp">
    <vt:filetime>2020-09-09T08:37:30Z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2020-09-14T02:24:29Z</vt:filetime>
  </property>
  <property fmtid="{D5CDD505-2E9C-101B-9397-08002B2CF9AE}" pid="11" name="Objective-Owner">
    <vt:lpwstr>Charlie Harris-Miller</vt:lpwstr>
  </property>
  <property fmtid="{D5CDD505-2E9C-101B-9397-08002B2CF9AE}" pid="12" name="Objective-Path">
    <vt:lpwstr>Global Folder:SIA INFORMATION REPOSITORY:Delivery:Programmes:Data Protection and Use Policy (DPUP):1. DPUP Policy Implementation:Workstreams:3. Content and products:Toolkit:4. Final ready to publish:Release 1:</vt:lpwstr>
  </property>
  <property fmtid="{D5CDD505-2E9C-101B-9397-08002B2CF9AE}" pid="13" name="Objective-Parent">
    <vt:lpwstr>Release 1</vt:lpwstr>
  </property>
  <property fmtid="{D5CDD505-2E9C-101B-9397-08002B2CF9AE}" pid="14" name="Objective-State">
    <vt:lpwstr>Being Edited</vt:lpwstr>
  </property>
  <property fmtid="{D5CDD505-2E9C-101B-9397-08002B2CF9AE}" pid="15" name="Objective-Version">
    <vt:lpwstr>0.2</vt:lpwstr>
  </property>
  <property fmtid="{D5CDD505-2E9C-101B-9397-08002B2CF9AE}" pid="16" name="Objective-VersionNumber">
    <vt:r8>2</vt:r8>
  </property>
  <property fmtid="{D5CDD505-2E9C-101B-9397-08002B2CF9AE}" pid="17" name="Objective-VersionComment">
    <vt:lpwstr/>
  </property>
  <property fmtid="{D5CDD505-2E9C-101B-9397-08002B2CF9AE}" pid="18" name="Objective-FileNumber">
    <vt:lpwstr>qA664152</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ContentTypeId">
    <vt:lpwstr>0x0101005496552013C0BA46BE88192D5C6EB20B0015FC31BDD77A41B1B3FE00733A6FDA21001338B5900EF33840817C722C14E0099F</vt:lpwstr>
  </property>
  <property fmtid="{D5CDD505-2E9C-101B-9397-08002B2CF9AE}" pid="24" name="DIAEmailContentType">
    <vt:lpwstr>3;#Correspondence|dcd6b05f-dc80-4336-b228-09aebf3d212c</vt:lpwstr>
  </property>
  <property fmtid="{D5CDD505-2E9C-101B-9397-08002B2CF9AE}" pid="25" name="af512b3f0b7e4f0ab4dd0734b49f16fa">
    <vt:lpwstr>Correspondence|dcd6b05f-dc80-4336-b228-09aebf3d212c</vt:lpwstr>
  </property>
  <property fmtid="{D5CDD505-2E9C-101B-9397-08002B2CF9AE}" pid="26" name="DIASecurityClassification">
    <vt:lpwstr>4;#UNCLASSIFIED|875d92a8-67e2-4a32-9472-8fe99549e1eb</vt:lpwstr>
  </property>
  <property fmtid="{D5CDD505-2E9C-101B-9397-08002B2CF9AE}" pid="27" name="g132a64adae245189b5b2be2b4f1220f">
    <vt:lpwstr>2021|edce4435-5b8f-48f5-926b-405f4a065c17</vt:lpwstr>
  </property>
  <property fmtid="{D5CDD505-2E9C-101B-9397-08002B2CF9AE}" pid="28" name="DIAYear">
    <vt:lpwstr>2765;#2021|edce4435-5b8f-48f5-926b-405f4a065c17</vt:lpwstr>
  </property>
  <property fmtid="{D5CDD505-2E9C-101B-9397-08002B2CF9AE}" pid="29" name="_dlc_DocIdItemGuid">
    <vt:lpwstr>5f4dafd6-39b5-4b3c-a4c1-f9b910f0b256</vt:lpwstr>
  </property>
  <property fmtid="{D5CDD505-2E9C-101B-9397-08002B2CF9AE}" pid="30" name="TaxKeyword">
    <vt:lpwstr/>
  </property>
  <property fmtid="{D5CDD505-2E9C-101B-9397-08002B2CF9AE}" pid="31" name="C3Topic">
    <vt:lpwstr/>
  </property>
  <property fmtid="{D5CDD505-2E9C-101B-9397-08002B2CF9AE}" pid="32" name="DIAPlanningDocumentType">
    <vt:lpwstr/>
  </property>
  <property fmtid="{D5CDD505-2E9C-101B-9397-08002B2CF9AE}" pid="33" name="DIAAdministrationDocumentType">
    <vt:lpwstr/>
  </property>
  <property fmtid="{D5CDD505-2E9C-101B-9397-08002B2CF9AE}" pid="34" name="h288be6dc87141bbb85aea15bb46feec">
    <vt:lpwstr/>
  </property>
  <property fmtid="{D5CDD505-2E9C-101B-9397-08002B2CF9AE}" pid="35" name="DIAReportDocumentType">
    <vt:lpwstr/>
  </property>
  <property fmtid="{D5CDD505-2E9C-101B-9397-08002B2CF9AE}" pid="36" name="DIAMeetingDocumentType">
    <vt:lpwstr/>
  </property>
  <property fmtid="{D5CDD505-2E9C-101B-9397-08002B2CF9AE}" pid="37" name="f2ff4695490c4bf79a895c9f81dcf06d">
    <vt:lpwstr/>
  </property>
  <property fmtid="{D5CDD505-2E9C-101B-9397-08002B2CF9AE}" pid="38" name="c794c62a77ac4a12986871855a87615d">
    <vt:lpwstr/>
  </property>
</Properties>
</file>