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sldIdLst>
    <p:sldId id="257" r:id="rId6"/>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dy Strydom" initials="JS" lastIdx="1" clrIdx="0">
    <p:extLst>
      <p:ext uri="{19B8F6BF-5375-455C-9EA6-DF929625EA0E}">
        <p15:presenceInfo xmlns:p15="http://schemas.microsoft.com/office/powerpoint/2012/main" userId="S::Judy.Strydom@swa.govt.nz::d8d45ca6-0789-4e55-9a8f-5b13883f5d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919F"/>
    <a:srgbClr val="979AA0"/>
    <a:srgbClr val="96466E"/>
    <a:srgbClr val="8C965A"/>
    <a:srgbClr val="26567F"/>
    <a:srgbClr val="E97A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14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76FB31-0E14-473E-A7C9-D00FC999238F}" type="datetimeFigureOut">
              <a:rPr lang="en-NZ" smtClean="0"/>
              <a:t>23/11/2021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200647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76FB31-0E14-473E-A7C9-D00FC999238F}" type="datetimeFigureOut">
              <a:rPr lang="en-NZ" smtClean="0"/>
              <a:t>23/11/2021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277748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76FB31-0E14-473E-A7C9-D00FC999238F}" type="datetimeFigureOut">
              <a:rPr lang="en-NZ" smtClean="0"/>
              <a:t>23/11/2021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32047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76FB31-0E14-473E-A7C9-D00FC999238F}" type="datetimeFigureOut">
              <a:rPr lang="en-NZ" smtClean="0"/>
              <a:t>23/11/2021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3329735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76FB31-0E14-473E-A7C9-D00FC999238F}" type="datetimeFigureOut">
              <a:rPr lang="en-NZ" smtClean="0"/>
              <a:t>23/11/2021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749001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76FB31-0E14-473E-A7C9-D00FC999238F}" type="datetimeFigureOut">
              <a:rPr lang="en-NZ" smtClean="0"/>
              <a:t>23/11/2021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383013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76FB31-0E14-473E-A7C9-D00FC999238F}" type="datetimeFigureOut">
              <a:rPr lang="en-NZ" smtClean="0"/>
              <a:t>23/11/2021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1170004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76FB31-0E14-473E-A7C9-D00FC999238F}" type="datetimeFigureOut">
              <a:rPr lang="en-NZ" smtClean="0"/>
              <a:t>23/11/2021</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40733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6FB31-0E14-473E-A7C9-D00FC999238F}" type="datetimeFigureOut">
              <a:rPr lang="en-NZ" smtClean="0"/>
              <a:t>23/11/2021</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1028309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3F76FB31-0E14-473E-A7C9-D00FC999238F}" type="datetimeFigureOut">
              <a:rPr lang="en-NZ" smtClean="0"/>
              <a:t>23/11/2021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3017181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3F76FB31-0E14-473E-A7C9-D00FC999238F}" type="datetimeFigureOut">
              <a:rPr lang="en-NZ" smtClean="0"/>
              <a:t>23/11/2021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6948F25-32B3-4524-A9ED-66DC8F51867B}" type="slidenum">
              <a:rPr lang="en-NZ" smtClean="0"/>
              <a:t>‹#›</a:t>
            </a:fld>
            <a:endParaRPr lang="en-NZ"/>
          </a:p>
        </p:txBody>
      </p:sp>
    </p:spTree>
    <p:extLst>
      <p:ext uri="{BB962C8B-B14F-4D97-AF65-F5344CB8AC3E}">
        <p14:creationId xmlns:p14="http://schemas.microsoft.com/office/powerpoint/2010/main" val="2874523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F76FB31-0E14-473E-A7C9-D00FC999238F}" type="datetimeFigureOut">
              <a:rPr lang="en-NZ" smtClean="0"/>
              <a:t>23/11/2021</a:t>
            </a:fld>
            <a:endParaRPr lang="en-NZ"/>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6948F25-32B3-4524-A9ED-66DC8F51867B}" type="slidenum">
              <a:rPr lang="en-NZ" smtClean="0"/>
              <a:t>‹#›</a:t>
            </a:fld>
            <a:endParaRPr lang="en-NZ"/>
          </a:p>
        </p:txBody>
      </p:sp>
    </p:spTree>
    <p:extLst>
      <p:ext uri="{BB962C8B-B14F-4D97-AF65-F5344CB8AC3E}">
        <p14:creationId xmlns:p14="http://schemas.microsoft.com/office/powerpoint/2010/main" val="38999299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F3EF796-D5DA-44A9-8155-F9974572A7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9" y="4933"/>
            <a:ext cx="1350382" cy="982998"/>
          </a:xfrm>
          <a:prstGeom prst="rect">
            <a:avLst/>
          </a:prstGeom>
        </p:spPr>
      </p:pic>
      <p:sp>
        <p:nvSpPr>
          <p:cNvPr id="4" name="Title 1">
            <a:extLst>
              <a:ext uri="{FF2B5EF4-FFF2-40B4-BE49-F238E27FC236}">
                <a16:creationId xmlns:a16="http://schemas.microsoft.com/office/drawing/2014/main" id="{D00DE55D-1A81-48EB-87D5-C21CFE7BB61F}"/>
              </a:ext>
            </a:extLst>
          </p:cNvPr>
          <p:cNvSpPr txBox="1">
            <a:spLocks/>
          </p:cNvSpPr>
          <p:nvPr/>
        </p:nvSpPr>
        <p:spPr>
          <a:xfrm>
            <a:off x="1305018" y="308356"/>
            <a:ext cx="6447666" cy="516313"/>
          </a:xfrm>
          <a:prstGeom prst="rect">
            <a:avLst/>
          </a:prstGeom>
        </p:spPr>
        <p:txBody>
          <a:bodyPr vert="horz" lIns="118169" tIns="59084" rIns="118169" bIns="59084" rtlCol="0" anchor="b">
            <a:noAutofit/>
          </a:bodyPr>
          <a:lstStyle>
            <a:lvl1pPr algn="ctr" defTabSz="1280160" rtl="0" eaLnBrk="1" latinLnBrk="0" hangingPunct="1">
              <a:lnSpc>
                <a:spcPct val="90000"/>
              </a:lnSpc>
              <a:spcBef>
                <a:spcPct val="0"/>
              </a:spcBef>
              <a:buNone/>
              <a:defRPr sz="8400" kern="1200">
                <a:solidFill>
                  <a:schemeClr val="tx1"/>
                </a:solidFill>
                <a:latin typeface="+mj-lt"/>
                <a:ea typeface="+mj-ea"/>
                <a:cs typeface="+mj-cs"/>
              </a:defRPr>
            </a:lvl1pPr>
          </a:lstStyle>
          <a:p>
            <a:pPr algn="l"/>
            <a:r>
              <a:rPr lang="en-US" sz="24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Data Protection and use Policy</a:t>
            </a:r>
          </a:p>
          <a:p>
            <a:pPr algn="l"/>
            <a:r>
              <a:rPr lang="en-US" sz="24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Principles in practice</a:t>
            </a:r>
          </a:p>
        </p:txBody>
      </p:sp>
      <p:cxnSp>
        <p:nvCxnSpPr>
          <p:cNvPr id="7" name="Straight Connector 6">
            <a:extLst>
              <a:ext uri="{FF2B5EF4-FFF2-40B4-BE49-F238E27FC236}">
                <a16:creationId xmlns:a16="http://schemas.microsoft.com/office/drawing/2014/main" id="{D3EB668B-C4B9-485E-8F3B-705CD46D3AEE}"/>
              </a:ext>
            </a:extLst>
          </p:cNvPr>
          <p:cNvCxnSpPr>
            <a:cxnSpLocks/>
          </p:cNvCxnSpPr>
          <p:nvPr/>
        </p:nvCxnSpPr>
        <p:spPr>
          <a:xfrm flipH="1" flipV="1">
            <a:off x="1305018" y="812232"/>
            <a:ext cx="11496582" cy="3099"/>
          </a:xfrm>
          <a:prstGeom prst="line">
            <a:avLst/>
          </a:prstGeom>
          <a:ln w="25400">
            <a:solidFill>
              <a:srgbClr val="E8731B">
                <a:alpha val="30000"/>
              </a:srgbClr>
            </a:solidFill>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DFF69512-453F-44D2-B93F-B28DA4F716A2}"/>
              </a:ext>
              <a:ext uri="{C183D7F6-B498-43B3-948B-1728B52AA6E4}">
                <adec:decorative xmlns:adec="http://schemas.microsoft.com/office/drawing/2017/decorative" val="1"/>
              </a:ext>
            </a:extLst>
          </p:cNvPr>
          <p:cNvSpPr txBox="1"/>
          <p:nvPr/>
        </p:nvSpPr>
        <p:spPr>
          <a:xfrm>
            <a:off x="11894594" y="9309259"/>
            <a:ext cx="907006" cy="246221"/>
          </a:xfrm>
          <a:prstGeom prst="rect">
            <a:avLst/>
          </a:prstGeom>
          <a:noFill/>
        </p:spPr>
        <p:txBody>
          <a:bodyPr wrap="square" rtlCol="0">
            <a:spAutoFit/>
          </a:bodyPr>
          <a:lstStyle/>
          <a:p>
            <a:r>
              <a:rPr lang="en-NZ" sz="1000" b="1" dirty="0">
                <a:latin typeface="Source Sans Pro" panose="020B0503030403020204" pitchFamily="34" charset="0"/>
                <a:ea typeface="Source Sans Pro" panose="020B0503030403020204" pitchFamily="34" charset="0"/>
              </a:rPr>
              <a:t>Page 1 of  1</a:t>
            </a:r>
          </a:p>
        </p:txBody>
      </p:sp>
      <p:sp>
        <p:nvSpPr>
          <p:cNvPr id="23" name="Rectangle 22">
            <a:extLst>
              <a:ext uri="{FF2B5EF4-FFF2-40B4-BE49-F238E27FC236}">
                <a16:creationId xmlns:a16="http://schemas.microsoft.com/office/drawing/2014/main" id="{E526B92F-276D-4D20-8414-ACCC6C491DDE}"/>
              </a:ext>
            </a:extLst>
          </p:cNvPr>
          <p:cNvSpPr/>
          <p:nvPr/>
        </p:nvSpPr>
        <p:spPr>
          <a:xfrm>
            <a:off x="7743915" y="985305"/>
            <a:ext cx="2590918" cy="376388"/>
          </a:xfrm>
          <a:prstGeom prst="rect">
            <a:avLst/>
          </a:prstGeom>
          <a:solidFill>
            <a:srgbClr val="E873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400" b="1">
                <a:solidFill>
                  <a:schemeClr val="bg1"/>
                </a:solidFill>
                <a:latin typeface="Source Sans Pro" panose="020B0503030403020204" pitchFamily="34" charset="0"/>
                <a:ea typeface="Source Sans Pro" panose="020B0503030403020204" pitchFamily="34" charset="0"/>
              </a:rPr>
              <a:t>Kaitiakitanga</a:t>
            </a:r>
            <a:endParaRPr lang="en-US" sz="1400" b="1" dirty="0">
              <a:solidFill>
                <a:schemeClr val="bg1"/>
              </a:solidFill>
              <a:latin typeface="Source Sans Pro" panose="020B0503030403020204" pitchFamily="34" charset="0"/>
              <a:ea typeface="Source Sans Pro" panose="020B0503030403020204" pitchFamily="34" charset="0"/>
            </a:endParaRPr>
          </a:p>
          <a:p>
            <a:pPr>
              <a:spcBef>
                <a:spcPts val="600"/>
              </a:spcBef>
            </a:pPr>
            <a:endParaRPr lang="en-US" sz="1400" b="1" dirty="0">
              <a:solidFill>
                <a:schemeClr val="bg1"/>
              </a:solidFill>
              <a:latin typeface="Source Sans Pro" panose="020B0503030403020204" pitchFamily="34" charset="0"/>
              <a:ea typeface="Source Sans Pro" panose="020B0503030403020204" pitchFamily="34" charset="0"/>
            </a:endParaRPr>
          </a:p>
        </p:txBody>
      </p:sp>
      <p:sp>
        <p:nvSpPr>
          <p:cNvPr id="24" name="Rectangle 23">
            <a:extLst>
              <a:ext uri="{FF2B5EF4-FFF2-40B4-BE49-F238E27FC236}">
                <a16:creationId xmlns:a16="http://schemas.microsoft.com/office/drawing/2014/main" id="{3FDDB3C8-7E1B-4BF3-8394-F709CA0F8226}"/>
              </a:ext>
            </a:extLst>
          </p:cNvPr>
          <p:cNvSpPr/>
          <p:nvPr/>
        </p:nvSpPr>
        <p:spPr>
          <a:xfrm>
            <a:off x="2579617" y="985305"/>
            <a:ext cx="2590918" cy="376386"/>
          </a:xfrm>
          <a:prstGeom prst="rect">
            <a:avLst/>
          </a:prstGeom>
          <a:solidFill>
            <a:srgbClr val="E873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400" b="1">
                <a:solidFill>
                  <a:schemeClr val="bg1"/>
                </a:solidFill>
                <a:latin typeface="Source Sans Pro" panose="020B0503030403020204" pitchFamily="34" charset="0"/>
                <a:ea typeface="Source Sans Pro" panose="020B0503030403020204" pitchFamily="34" charset="0"/>
              </a:rPr>
              <a:t>Manaakitanga</a:t>
            </a:r>
            <a:endParaRPr lang="en-US" sz="1400" b="1" dirty="0">
              <a:solidFill>
                <a:schemeClr val="bg1"/>
              </a:solidFill>
              <a:latin typeface="Source Sans Pro" panose="020B0503030403020204" pitchFamily="34" charset="0"/>
              <a:ea typeface="Source Sans Pro" panose="020B0503030403020204" pitchFamily="34" charset="0"/>
            </a:endParaRPr>
          </a:p>
          <a:p>
            <a:pPr>
              <a:spcBef>
                <a:spcPts val="600"/>
              </a:spcBef>
            </a:pPr>
            <a:endParaRPr lang="en-NZ" sz="1400" b="1" dirty="0">
              <a:solidFill>
                <a:schemeClr val="bg1"/>
              </a:solidFill>
              <a:latin typeface="Source Sans Pro" panose="020B0503030403020204" pitchFamily="34" charset="0"/>
              <a:ea typeface="Source Sans Pro" panose="020B0503030403020204" pitchFamily="34" charset="0"/>
            </a:endParaRPr>
          </a:p>
        </p:txBody>
      </p:sp>
      <p:sp>
        <p:nvSpPr>
          <p:cNvPr id="25" name="Rectangle 24">
            <a:extLst>
              <a:ext uri="{FF2B5EF4-FFF2-40B4-BE49-F238E27FC236}">
                <a16:creationId xmlns:a16="http://schemas.microsoft.com/office/drawing/2014/main" id="{A685641E-DA85-47F7-9C9A-57F06D0024DB}"/>
              </a:ext>
            </a:extLst>
          </p:cNvPr>
          <p:cNvSpPr/>
          <p:nvPr/>
        </p:nvSpPr>
        <p:spPr>
          <a:xfrm>
            <a:off x="-2532" y="2458902"/>
            <a:ext cx="2590918" cy="6740004"/>
          </a:xfrm>
          <a:prstGeom prst="rect">
            <a:avLst/>
          </a:prstGeom>
          <a:solidFill>
            <a:srgbClr val="26567F">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spcAft>
                <a:spcPts val="600"/>
              </a:spcAft>
            </a:pPr>
            <a:r>
              <a:rPr lang="en-NZ" sz="1200" dirty="0">
                <a:solidFill>
                  <a:schemeClr val="tx1"/>
                </a:solidFill>
                <a:latin typeface="Source Sans Pro" panose="020B0503030403020204" pitchFamily="34" charset="0"/>
                <a:ea typeface="Source Sans Pro" panose="020B0503030403020204" pitchFamily="34" charset="0"/>
              </a:rPr>
              <a:t>Is the purpose for collecting or using data or information clearly focused on improving people’s wellbeing?</a:t>
            </a:r>
          </a:p>
          <a:p>
            <a:pPr>
              <a:spcBef>
                <a:spcPts val="600"/>
              </a:spcBef>
              <a:spcAft>
                <a:spcPts val="600"/>
              </a:spcAft>
            </a:pPr>
            <a:r>
              <a:rPr lang="en-NZ" sz="1200" dirty="0">
                <a:solidFill>
                  <a:schemeClr val="tx1"/>
                </a:solidFill>
                <a:latin typeface="Source Sans Pro" panose="020B0503030403020204" pitchFamily="34" charset="0"/>
                <a:ea typeface="Source Sans Pro" panose="020B0503030403020204" pitchFamily="34" charset="0"/>
              </a:rPr>
              <a:t>Is all this data or information necessary, or is there another approach that would use less or only use things that can’t identify people?</a:t>
            </a:r>
          </a:p>
          <a:p>
            <a:pPr>
              <a:spcBef>
                <a:spcPts val="600"/>
              </a:spcBef>
              <a:spcAft>
                <a:spcPts val="600"/>
              </a:spcAft>
            </a:pPr>
            <a:r>
              <a:rPr lang="en-NZ" sz="1200" dirty="0">
                <a:solidFill>
                  <a:schemeClr val="tx1"/>
                </a:solidFill>
                <a:latin typeface="Source Sans Pro" panose="020B0503030403020204" pitchFamily="34" charset="0"/>
                <a:ea typeface="Source Sans Pro" panose="020B0503030403020204" pitchFamily="34" charset="0"/>
              </a:rPr>
              <a:t>Is the purpose written in a way that others, including service users, can understand and explain?</a:t>
            </a:r>
          </a:p>
          <a:p>
            <a:pPr>
              <a:spcBef>
                <a:spcPts val="600"/>
              </a:spcBef>
              <a:spcAft>
                <a:spcPts val="600"/>
              </a:spcAft>
            </a:pPr>
            <a:r>
              <a:rPr lang="en-NZ" sz="1200" dirty="0">
                <a:solidFill>
                  <a:schemeClr val="tx1"/>
                </a:solidFill>
                <a:latin typeface="Source Sans Pro" panose="020B0503030403020204" pitchFamily="34" charset="0"/>
                <a:ea typeface="Source Sans Pro" panose="020B0503030403020204" pitchFamily="34" charset="0"/>
              </a:rPr>
              <a:t>Have checks and balances been used when deciding how fair, reasonable and respectful it is to use this data or information in this way and for this purpose? Were stakeholders, including service users, involved?</a:t>
            </a:r>
          </a:p>
          <a:p>
            <a:pPr>
              <a:spcBef>
                <a:spcPts val="600"/>
              </a:spcBef>
              <a:spcAft>
                <a:spcPts val="600"/>
              </a:spcAft>
            </a:pPr>
            <a:r>
              <a:rPr lang="en-NZ" sz="1200" dirty="0">
                <a:solidFill>
                  <a:schemeClr val="tx1"/>
                </a:solidFill>
                <a:latin typeface="Source Sans Pro" panose="020B0503030403020204" pitchFamily="34" charset="0"/>
                <a:ea typeface="Source Sans Pro" panose="020B0503030403020204" pitchFamily="34" charset="0"/>
              </a:rPr>
              <a:t>Is it clear what laws or agreements and so on allow the collection or use for this purpose?</a:t>
            </a:r>
            <a:endParaRPr lang="en-NZ" sz="1200" b="1" dirty="0">
              <a:latin typeface="Source Sans Pro" panose="020B0503030403020204" pitchFamily="34" charset="0"/>
              <a:ea typeface="Source Sans Pro" panose="020B0503030403020204" pitchFamily="34" charset="0"/>
              <a:cs typeface="Calibri" panose="020F0502020204030204" pitchFamily="34" charset="0"/>
            </a:endParaRPr>
          </a:p>
          <a:p>
            <a:endParaRPr lang="en-NZ" sz="1200" dirty="0"/>
          </a:p>
        </p:txBody>
      </p:sp>
      <p:sp>
        <p:nvSpPr>
          <p:cNvPr id="26" name="Rectangle 25">
            <a:extLst>
              <a:ext uri="{FF2B5EF4-FFF2-40B4-BE49-F238E27FC236}">
                <a16:creationId xmlns:a16="http://schemas.microsoft.com/office/drawing/2014/main" id="{A598E747-8D29-4866-AB06-82C3CC2B8296}"/>
              </a:ext>
            </a:extLst>
          </p:cNvPr>
          <p:cNvSpPr/>
          <p:nvPr/>
        </p:nvSpPr>
        <p:spPr>
          <a:xfrm>
            <a:off x="5161766" y="985305"/>
            <a:ext cx="2590918" cy="376387"/>
          </a:xfrm>
          <a:prstGeom prst="rect">
            <a:avLst/>
          </a:prstGeom>
          <a:solidFill>
            <a:srgbClr val="E873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400" b="1" dirty="0">
                <a:solidFill>
                  <a:schemeClr val="bg1"/>
                </a:solidFill>
                <a:latin typeface="Source Sans Pro" panose="020B0503030403020204" pitchFamily="34" charset="0"/>
                <a:ea typeface="Source Sans Pro" panose="020B0503030403020204" pitchFamily="34" charset="0"/>
              </a:rPr>
              <a:t>Mana Whakahaere</a:t>
            </a:r>
          </a:p>
          <a:p>
            <a:pPr>
              <a:spcBef>
                <a:spcPts val="600"/>
              </a:spcBef>
            </a:pPr>
            <a:endParaRPr lang="en-NZ" sz="1400" b="1" dirty="0">
              <a:solidFill>
                <a:schemeClr val="bg1"/>
              </a:solidFill>
              <a:latin typeface="Source Sans Pro" panose="020B0503030403020204" pitchFamily="34" charset="0"/>
              <a:ea typeface="Source Sans Pro" panose="020B0503030403020204" pitchFamily="34" charset="0"/>
            </a:endParaRPr>
          </a:p>
        </p:txBody>
      </p:sp>
      <p:sp>
        <p:nvSpPr>
          <p:cNvPr id="27" name="Rectangle 26">
            <a:extLst>
              <a:ext uri="{FF2B5EF4-FFF2-40B4-BE49-F238E27FC236}">
                <a16:creationId xmlns:a16="http://schemas.microsoft.com/office/drawing/2014/main" id="{03E5A7A2-9780-4845-8F63-5A15CE6DCDF6}"/>
              </a:ext>
            </a:extLst>
          </p:cNvPr>
          <p:cNvSpPr/>
          <p:nvPr/>
        </p:nvSpPr>
        <p:spPr>
          <a:xfrm>
            <a:off x="10341210" y="985305"/>
            <a:ext cx="2469299" cy="384940"/>
          </a:xfrm>
          <a:prstGeom prst="rect">
            <a:avLst/>
          </a:prstGeom>
          <a:solidFill>
            <a:srgbClr val="E873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400" b="1" dirty="0" err="1">
                <a:solidFill>
                  <a:schemeClr val="bg1"/>
                </a:solidFill>
                <a:latin typeface="Source Sans Pro" panose="020B0503030403020204" pitchFamily="34" charset="0"/>
                <a:ea typeface="Source Sans Pro" panose="020B0503030403020204" pitchFamily="34" charset="0"/>
              </a:rPr>
              <a:t>Mahitahitanga</a:t>
            </a:r>
            <a:endParaRPr lang="en-US" sz="1400" b="1" dirty="0">
              <a:solidFill>
                <a:schemeClr val="bg1"/>
              </a:solidFill>
              <a:latin typeface="Source Sans Pro" panose="020B0503030403020204" pitchFamily="34" charset="0"/>
              <a:ea typeface="Source Sans Pro" panose="020B0503030403020204" pitchFamily="34" charset="0"/>
            </a:endParaRPr>
          </a:p>
          <a:p>
            <a:pPr>
              <a:spcBef>
                <a:spcPts val="600"/>
              </a:spcBef>
            </a:pPr>
            <a:endParaRPr lang="en-US" sz="1400" b="1" dirty="0">
              <a:solidFill>
                <a:schemeClr val="bg1"/>
              </a:solidFill>
              <a:latin typeface="Source Sans Pro" panose="020B0503030403020204" pitchFamily="34" charset="0"/>
              <a:ea typeface="Source Sans Pro" panose="020B0503030403020204" pitchFamily="34" charset="0"/>
            </a:endParaRPr>
          </a:p>
          <a:p>
            <a:pPr>
              <a:spcBef>
                <a:spcPts val="600"/>
              </a:spcBef>
            </a:pPr>
            <a:endParaRPr lang="en-NZ" sz="1400" b="1" dirty="0">
              <a:solidFill>
                <a:schemeClr val="bg1"/>
              </a:solidFill>
              <a:latin typeface="Source Sans Pro" panose="020B0503030403020204" pitchFamily="34" charset="0"/>
              <a:ea typeface="Source Sans Pro" panose="020B0503030403020204" pitchFamily="34" charset="0"/>
            </a:endParaRPr>
          </a:p>
        </p:txBody>
      </p:sp>
      <p:cxnSp>
        <p:nvCxnSpPr>
          <p:cNvPr id="28" name="Straight Connector 27">
            <a:extLst>
              <a:ext uri="{FF2B5EF4-FFF2-40B4-BE49-F238E27FC236}">
                <a16:creationId xmlns:a16="http://schemas.microsoft.com/office/drawing/2014/main" id="{AD810D72-1F3E-4736-91E0-8CAE110B1029}"/>
              </a:ext>
            </a:extLst>
          </p:cNvPr>
          <p:cNvCxnSpPr>
            <a:cxnSpLocks/>
          </p:cNvCxnSpPr>
          <p:nvPr/>
        </p:nvCxnSpPr>
        <p:spPr>
          <a:xfrm flipH="1" flipV="1">
            <a:off x="1305018" y="985305"/>
            <a:ext cx="11496582" cy="3099"/>
          </a:xfrm>
          <a:prstGeom prst="line">
            <a:avLst/>
          </a:prstGeom>
          <a:ln w="25400">
            <a:solidFill>
              <a:srgbClr val="E8731B">
                <a:alpha val="30000"/>
              </a:srgbClr>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F7143021-172D-4C3D-B0F0-F2E6B001F546}"/>
              </a:ext>
            </a:extLst>
          </p:cNvPr>
          <p:cNvSpPr/>
          <p:nvPr/>
        </p:nvSpPr>
        <p:spPr>
          <a:xfrm>
            <a:off x="-2532" y="1369041"/>
            <a:ext cx="2590918" cy="1092958"/>
          </a:xfrm>
          <a:prstGeom prst="rect">
            <a:avLst/>
          </a:prstGeom>
          <a:solidFill>
            <a:srgbClr val="2656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0000"/>
              </a:lnSpc>
            </a:pPr>
            <a:r>
              <a:rPr lang="en-NZ" sz="1200" b="1" dirty="0">
                <a:solidFill>
                  <a:schemeClr val="tx1"/>
                </a:solidFill>
                <a:latin typeface="Source Sans Pro" panose="020B0503030403020204" pitchFamily="34" charset="0"/>
                <a:ea typeface="Source Sans Pro" panose="020B0503030403020204" pitchFamily="34" charset="0"/>
              </a:rPr>
              <a:t>Focus on improving people's lives — individuals, children and young people, whānau, iwi and communities.</a:t>
            </a:r>
            <a:endParaRPr lang="en-NZ" sz="1200" b="1"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30" name="Rectangle 29">
            <a:extLst>
              <a:ext uri="{FF2B5EF4-FFF2-40B4-BE49-F238E27FC236}">
                <a16:creationId xmlns:a16="http://schemas.microsoft.com/office/drawing/2014/main" id="{AEABA463-9097-45F5-B88B-7CB93DAA7F08}"/>
              </a:ext>
            </a:extLst>
          </p:cNvPr>
          <p:cNvSpPr/>
          <p:nvPr/>
        </p:nvSpPr>
        <p:spPr>
          <a:xfrm>
            <a:off x="-2532" y="985305"/>
            <a:ext cx="2590918" cy="384937"/>
          </a:xfrm>
          <a:prstGeom prst="rect">
            <a:avLst/>
          </a:prstGeom>
          <a:solidFill>
            <a:srgbClr val="E873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400" b="1" dirty="0">
                <a:solidFill>
                  <a:schemeClr val="bg1"/>
                </a:solidFill>
                <a:latin typeface="Source Sans Pro" panose="020B0503030403020204" pitchFamily="34" charset="0"/>
                <a:ea typeface="Source Sans Pro" panose="020B0503030403020204" pitchFamily="34" charset="0"/>
              </a:rPr>
              <a:t>He Tāngata</a:t>
            </a:r>
            <a:endParaRPr lang="en-NZ" sz="1400" b="1" dirty="0">
              <a:solidFill>
                <a:schemeClr val="bg1"/>
              </a:solidFill>
              <a:latin typeface="Source Sans Pro" panose="020B0503030403020204" pitchFamily="34" charset="0"/>
              <a:ea typeface="Source Sans Pro" panose="020B0503030403020204" pitchFamily="34" charset="0"/>
            </a:endParaRPr>
          </a:p>
        </p:txBody>
      </p:sp>
      <p:sp>
        <p:nvSpPr>
          <p:cNvPr id="31" name="Rectangle 30">
            <a:extLst>
              <a:ext uri="{FF2B5EF4-FFF2-40B4-BE49-F238E27FC236}">
                <a16:creationId xmlns:a16="http://schemas.microsoft.com/office/drawing/2014/main" id="{BC44BDE4-C137-4693-B5F5-629923F197DA}"/>
              </a:ext>
            </a:extLst>
          </p:cNvPr>
          <p:cNvSpPr/>
          <p:nvPr/>
        </p:nvSpPr>
        <p:spPr>
          <a:xfrm>
            <a:off x="2580665" y="2458902"/>
            <a:ext cx="2590918" cy="6740004"/>
          </a:xfrm>
          <a:prstGeom prst="rect">
            <a:avLst/>
          </a:prstGeom>
          <a:solidFill>
            <a:srgbClr val="8C965A">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spcAft>
                <a:spcPts val="600"/>
              </a:spcAft>
              <a:defRPr/>
            </a:pPr>
            <a:r>
              <a:rPr lang="en-NZ" sz="1200">
                <a:solidFill>
                  <a:schemeClr val="tx1"/>
                </a:solidFill>
                <a:latin typeface="Source Sans Pro" panose="020B0503030403020204" pitchFamily="34" charset="0"/>
                <a:ea typeface="Source Sans Pro" panose="020B0503030403020204" pitchFamily="34" charset="0"/>
              </a:rPr>
              <a:t>Has </a:t>
            </a:r>
            <a:r>
              <a:rPr lang="en-NZ" sz="1200" dirty="0">
                <a:solidFill>
                  <a:schemeClr val="tx1"/>
                </a:solidFill>
                <a:latin typeface="Source Sans Pro" panose="020B0503030403020204" pitchFamily="34" charset="0"/>
                <a:ea typeface="Source Sans Pro" panose="020B0503030403020204" pitchFamily="34" charset="0"/>
              </a:rPr>
              <a:t>a </a:t>
            </a:r>
            <a:r>
              <a:rPr lang="en-NZ" sz="1200" dirty="0" err="1">
                <a:solidFill>
                  <a:schemeClr val="tx1"/>
                </a:solidFill>
                <a:latin typeface="Source Sans Pro" panose="020B0503030403020204" pitchFamily="34" charset="0"/>
                <a:ea typeface="Source Sans Pro" panose="020B0503030403020204" pitchFamily="34" charset="0"/>
              </a:rPr>
              <a:t>te</a:t>
            </a:r>
            <a:r>
              <a:rPr lang="en-NZ" sz="1200" dirty="0">
                <a:solidFill>
                  <a:schemeClr val="tx1"/>
                </a:solidFill>
                <a:latin typeface="Source Sans Pro" panose="020B0503030403020204" pitchFamily="34" charset="0"/>
                <a:ea typeface="Source Sans Pro" panose="020B0503030403020204" pitchFamily="34" charset="0"/>
              </a:rPr>
              <a:t> </a:t>
            </a:r>
            <a:r>
              <a:rPr lang="en-NZ" sz="1200" dirty="0" err="1">
                <a:solidFill>
                  <a:schemeClr val="tx1"/>
                </a:solidFill>
                <a:latin typeface="Source Sans Pro" panose="020B0503030403020204" pitchFamily="34" charset="0"/>
                <a:ea typeface="Source Sans Pro" panose="020B0503030403020204" pitchFamily="34" charset="0"/>
              </a:rPr>
              <a:t>ao</a:t>
            </a:r>
            <a:r>
              <a:rPr lang="en-NZ" sz="1200" dirty="0">
                <a:solidFill>
                  <a:schemeClr val="tx1"/>
                </a:solidFill>
                <a:latin typeface="Source Sans Pro" panose="020B0503030403020204" pitchFamily="34" charset="0"/>
                <a:ea typeface="Source Sans Pro" panose="020B0503030403020204" pitchFamily="34" charset="0"/>
              </a:rPr>
              <a:t> Māori perspective been </a:t>
            </a:r>
            <a:r>
              <a:rPr lang="en-NZ" sz="1200" dirty="0">
                <a:solidFill>
                  <a:schemeClr val="tx1"/>
                </a:solidFill>
                <a:latin typeface="Source Sans Pro" panose="020B0503030403020204" pitchFamily="34" charset="0"/>
              </a:rPr>
              <a:t>included?</a:t>
            </a:r>
          </a:p>
          <a:p>
            <a:pPr>
              <a:spcBef>
                <a:spcPts val="600"/>
              </a:spcBef>
              <a:spcAft>
                <a:spcPts val="600"/>
              </a:spcAft>
              <a:defRPr/>
            </a:pPr>
            <a:r>
              <a:rPr lang="en-NZ" sz="1200" dirty="0">
                <a:solidFill>
                  <a:schemeClr val="tx1"/>
                </a:solidFill>
                <a:latin typeface="Source Sans Pro" panose="020B0503030403020204" pitchFamily="34" charset="0"/>
              </a:rPr>
              <a:t>Have service users, whānau or communities been involved in planning what to use and how to use it?</a:t>
            </a:r>
          </a:p>
          <a:p>
            <a:pPr>
              <a:spcBef>
                <a:spcPts val="600"/>
              </a:spcBef>
              <a:spcAft>
                <a:spcPts val="600"/>
              </a:spcAft>
              <a:defRPr/>
            </a:pPr>
            <a:r>
              <a:rPr lang="en-NZ" sz="1200" dirty="0">
                <a:solidFill>
                  <a:schemeClr val="tx1"/>
                </a:solidFill>
                <a:latin typeface="Source Sans Pro" panose="020B0503030403020204" pitchFamily="34" charset="0"/>
              </a:rPr>
              <a:t>Have they been involved in using and making sense of the data and information?</a:t>
            </a:r>
          </a:p>
          <a:p>
            <a:pPr>
              <a:spcBef>
                <a:spcPts val="600"/>
              </a:spcBef>
              <a:spcAft>
                <a:spcPts val="600"/>
              </a:spcAft>
              <a:defRPr/>
            </a:pPr>
            <a:r>
              <a:rPr lang="en-NZ" sz="1200" dirty="0">
                <a:solidFill>
                  <a:schemeClr val="tx1"/>
                </a:solidFill>
                <a:latin typeface="Source Sans Pro" panose="020B0503030403020204" pitchFamily="34" charset="0"/>
              </a:rPr>
              <a:t>Has the context — the circumstances, needs and experiences of those the data or information is about — been taken into account?</a:t>
            </a:r>
          </a:p>
          <a:p>
            <a:pPr>
              <a:spcBef>
                <a:spcPts val="600"/>
              </a:spcBef>
              <a:spcAft>
                <a:spcPts val="600"/>
              </a:spcAft>
              <a:defRPr/>
            </a:pPr>
            <a:r>
              <a:rPr lang="en-NZ" sz="1200" dirty="0">
                <a:solidFill>
                  <a:schemeClr val="tx1"/>
                </a:solidFill>
                <a:latin typeface="Source Sans Pro" panose="020B0503030403020204" pitchFamily="34" charset="0"/>
              </a:rPr>
              <a:t>Have steps been put in place to guard against data and information being misinterpreted or used in a way that might reinforce prejudice or bias?</a:t>
            </a:r>
          </a:p>
          <a:p>
            <a:pPr>
              <a:spcBef>
                <a:spcPts val="600"/>
              </a:spcBef>
              <a:spcAft>
                <a:spcPts val="600"/>
              </a:spcAft>
              <a:defRPr/>
            </a:pPr>
            <a:r>
              <a:rPr lang="en-NZ" sz="1200" dirty="0">
                <a:solidFill>
                  <a:schemeClr val="tx1"/>
                </a:solidFill>
                <a:latin typeface="Source Sans Pro" panose="020B0503030403020204" pitchFamily="34" charset="0"/>
              </a:rPr>
              <a:t>Have the perspectives of important groups like Pacific communities, disabled people</a:t>
            </a:r>
            <a:r>
              <a:rPr lang="en-NZ" sz="1200" dirty="0">
                <a:solidFill>
                  <a:schemeClr val="tx1"/>
                </a:solidFill>
                <a:latin typeface="Source Sans Pro" panose="020B0503030403020204" pitchFamily="34" charset="0"/>
                <a:ea typeface="Source Sans Pro" panose="020B0503030403020204" pitchFamily="34" charset="0"/>
              </a:rPr>
              <a:t>, children and young people, or refugees and migrants been taken into account?</a:t>
            </a:r>
            <a:endParaRPr lang="en-NZ" sz="1200" b="1" dirty="0">
              <a:solidFill>
                <a:srgbClr val="E97A27"/>
              </a:solidFill>
              <a:latin typeface="Source Sans Pro" panose="020B0503030403020204" pitchFamily="34" charset="0"/>
              <a:ea typeface="Source Sans Pro" panose="020B0503030403020204" pitchFamily="34" charset="0"/>
            </a:endParaRPr>
          </a:p>
        </p:txBody>
      </p:sp>
      <p:sp>
        <p:nvSpPr>
          <p:cNvPr id="32" name="Rectangle 31">
            <a:extLst>
              <a:ext uri="{FF2B5EF4-FFF2-40B4-BE49-F238E27FC236}">
                <a16:creationId xmlns:a16="http://schemas.microsoft.com/office/drawing/2014/main" id="{7824CF4B-AAD8-4062-AA40-F4F587DAB976}"/>
              </a:ext>
            </a:extLst>
          </p:cNvPr>
          <p:cNvSpPr/>
          <p:nvPr/>
        </p:nvSpPr>
        <p:spPr>
          <a:xfrm>
            <a:off x="2580510" y="1369041"/>
            <a:ext cx="2590918" cy="1098292"/>
          </a:xfrm>
          <a:prstGeom prst="rect">
            <a:avLst/>
          </a:prstGeom>
          <a:solidFill>
            <a:srgbClr val="8C965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60">
              <a:defRPr/>
            </a:pPr>
            <a:r>
              <a:rPr lang="en-NZ" sz="1200" b="1" dirty="0">
                <a:solidFill>
                  <a:schemeClr val="tx1"/>
                </a:solidFill>
                <a:latin typeface="Source Sans Pro" panose="020B0503030403020204" pitchFamily="34" charset="0"/>
                <a:ea typeface="Source Sans Pro" panose="020B0503030403020204" pitchFamily="34" charset="0"/>
              </a:rPr>
              <a:t>Respect and uphold the mana and dignity of the </a:t>
            </a:r>
            <a:r>
              <a:rPr lang="en-NZ" sz="1200" b="1" dirty="0">
                <a:solidFill>
                  <a:schemeClr val="tx1"/>
                </a:solidFill>
                <a:latin typeface="Source Sans Pro" panose="020B0503030403020204" pitchFamily="34" charset="0"/>
              </a:rPr>
              <a:t>people</a:t>
            </a:r>
            <a:r>
              <a:rPr lang="en-NZ" sz="1200" b="1" dirty="0">
                <a:solidFill>
                  <a:schemeClr val="tx1"/>
                </a:solidFill>
                <a:latin typeface="Source Sans Pro" panose="020B0503030403020204" pitchFamily="34" charset="0"/>
                <a:ea typeface="Source Sans Pro" panose="020B0503030403020204" pitchFamily="34" charset="0"/>
              </a:rPr>
              <a:t>, whānau, communities or groups who share their data and information.</a:t>
            </a:r>
            <a:endParaRPr lang="en-US" sz="1200" b="1" dirty="0">
              <a:solidFill>
                <a:schemeClr val="tx1"/>
              </a:solidFill>
              <a:latin typeface="Source Sans Pro" panose="020B0503030403020204" pitchFamily="34" charset="0"/>
              <a:ea typeface="Source Sans Pro" panose="020B0503030403020204" pitchFamily="34" charset="0"/>
            </a:endParaRPr>
          </a:p>
        </p:txBody>
      </p:sp>
      <p:sp>
        <p:nvSpPr>
          <p:cNvPr id="33" name="Rectangle 32">
            <a:extLst>
              <a:ext uri="{FF2B5EF4-FFF2-40B4-BE49-F238E27FC236}">
                <a16:creationId xmlns:a16="http://schemas.microsoft.com/office/drawing/2014/main" id="{64E48C2C-D3E6-40D6-94E9-D1946E13A121}"/>
              </a:ext>
            </a:extLst>
          </p:cNvPr>
          <p:cNvSpPr/>
          <p:nvPr/>
        </p:nvSpPr>
        <p:spPr>
          <a:xfrm>
            <a:off x="5163862" y="2458902"/>
            <a:ext cx="2590918" cy="6740004"/>
          </a:xfrm>
          <a:prstGeom prst="rect">
            <a:avLst/>
          </a:prstGeom>
          <a:solidFill>
            <a:srgbClr val="96466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spcAft>
                <a:spcPts val="600"/>
              </a:spcAft>
            </a:pPr>
            <a:r>
              <a:rPr lang="en-NZ" sz="1200" dirty="0">
                <a:solidFill>
                  <a:schemeClr val="tx1"/>
                </a:solidFill>
                <a:latin typeface="Source Sans Pro" panose="020B0503030403020204" pitchFamily="34" charset="0"/>
                <a:ea typeface="Source Sans Pro" panose="020B0503030403020204" pitchFamily="34" charset="0"/>
              </a:rPr>
              <a:t>Are explanations available for service </a:t>
            </a:r>
            <a:r>
              <a:rPr lang="en-NZ" sz="1200" dirty="0">
                <a:solidFill>
                  <a:schemeClr val="tx1"/>
                </a:solidFill>
                <a:latin typeface="Source Sans Pro" panose="020B0503030403020204" pitchFamily="34" charset="0"/>
              </a:rPr>
              <a:t>users (and anyone who collects the information and data) about what information is needed, why it’s needed and how it will be used?</a:t>
            </a:r>
          </a:p>
          <a:p>
            <a:pPr>
              <a:spcBef>
                <a:spcPts val="600"/>
              </a:spcBef>
              <a:spcAft>
                <a:spcPts val="600"/>
              </a:spcAft>
            </a:pPr>
            <a:r>
              <a:rPr lang="en-NZ" sz="1200" dirty="0">
                <a:solidFill>
                  <a:schemeClr val="tx1"/>
                </a:solidFill>
                <a:latin typeface="Source Sans Pro" panose="020B0503030403020204" pitchFamily="34" charset="0"/>
              </a:rPr>
              <a:t>Do the explanations cover what will be used in a way that does or can identify people, and what will be used that cannot or will not identify people?</a:t>
            </a:r>
          </a:p>
          <a:p>
            <a:pPr>
              <a:spcBef>
                <a:spcPts val="600"/>
              </a:spcBef>
              <a:spcAft>
                <a:spcPts val="600"/>
              </a:spcAft>
            </a:pPr>
            <a:r>
              <a:rPr lang="en-NZ" sz="1200" dirty="0">
                <a:solidFill>
                  <a:schemeClr val="tx1"/>
                </a:solidFill>
                <a:latin typeface="Source Sans Pro" panose="020B0503030403020204" pitchFamily="34" charset="0"/>
              </a:rPr>
              <a:t>Have service users been provided with as many choices as possible around what data or information is collected about them and how it’s used, even if it does not or cannot identify them?</a:t>
            </a:r>
          </a:p>
          <a:p>
            <a:pPr>
              <a:spcBef>
                <a:spcPts val="600"/>
              </a:spcBef>
              <a:spcAft>
                <a:spcPts val="600"/>
              </a:spcAft>
            </a:pPr>
            <a:r>
              <a:rPr lang="en-NZ" sz="1200" dirty="0">
                <a:solidFill>
                  <a:schemeClr val="tx1"/>
                </a:solidFill>
                <a:latin typeface="Source Sans Pro" panose="020B0503030403020204" pitchFamily="34" charset="0"/>
              </a:rPr>
              <a:t>Are there easy-to-use ways for service users to access their personal information and ask for corrections to be made?</a:t>
            </a:r>
          </a:p>
          <a:p>
            <a:pPr>
              <a:spcBef>
                <a:spcPts val="600"/>
              </a:spcBef>
              <a:spcAft>
                <a:spcPts val="600"/>
              </a:spcAft>
            </a:pPr>
            <a:r>
              <a:rPr lang="en-NZ" sz="1200" dirty="0">
                <a:solidFill>
                  <a:schemeClr val="tx1"/>
                </a:solidFill>
                <a:latin typeface="Source Sans Pro" panose="020B0503030403020204" pitchFamily="34" charset="0"/>
              </a:rPr>
              <a:t>Are there explanations for service users about how the collection or use of their data or information will help them or people in similar situations?</a:t>
            </a:r>
          </a:p>
          <a:p>
            <a:pPr>
              <a:spcBef>
                <a:spcPts val="600"/>
              </a:spcBef>
              <a:spcAft>
                <a:spcPts val="600"/>
              </a:spcAft>
            </a:pPr>
            <a:r>
              <a:rPr lang="en-NZ" sz="1200" dirty="0">
                <a:solidFill>
                  <a:schemeClr val="tx1"/>
                </a:solidFill>
                <a:latin typeface="Source Sans Pro" panose="020B0503030403020204" pitchFamily="34" charset="0"/>
              </a:rPr>
              <a:t>Are responsibilities clear and agreed between partners for telling service users what they need to know about how to access </a:t>
            </a:r>
            <a:r>
              <a:rPr lang="en-NZ" sz="1200" dirty="0">
                <a:solidFill>
                  <a:schemeClr val="tx1"/>
                </a:solidFill>
                <a:latin typeface="Source Sans Pro" panose="020B0503030403020204" pitchFamily="34" charset="0"/>
                <a:ea typeface="Source Sans Pro" panose="020B0503030403020204" pitchFamily="34" charset="0"/>
              </a:rPr>
              <a:t>their information and how requests for corrections are managed?</a:t>
            </a:r>
            <a:endParaRPr lang="en-NZ" sz="1200" dirty="0"/>
          </a:p>
        </p:txBody>
      </p:sp>
      <p:sp>
        <p:nvSpPr>
          <p:cNvPr id="34" name="Rectangle 33">
            <a:extLst>
              <a:ext uri="{FF2B5EF4-FFF2-40B4-BE49-F238E27FC236}">
                <a16:creationId xmlns:a16="http://schemas.microsoft.com/office/drawing/2014/main" id="{0C2844DC-2BC9-4485-9C35-41F5EF4D67E6}"/>
              </a:ext>
            </a:extLst>
          </p:cNvPr>
          <p:cNvSpPr/>
          <p:nvPr/>
        </p:nvSpPr>
        <p:spPr>
          <a:xfrm>
            <a:off x="5163552" y="1369041"/>
            <a:ext cx="2590918" cy="1092958"/>
          </a:xfrm>
          <a:prstGeom prst="rect">
            <a:avLst/>
          </a:prstGeom>
          <a:solidFill>
            <a:srgbClr val="96466E">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NZ" sz="1200" b="1" dirty="0">
                <a:solidFill>
                  <a:schemeClr val="tx1"/>
                </a:solidFill>
                <a:latin typeface="Source Sans Pro" panose="020B0503030403020204" pitchFamily="34" charset="0"/>
                <a:ea typeface="Source Sans Pro" panose="020B0503030403020204" pitchFamily="34" charset="0"/>
              </a:rPr>
              <a:t>Empower people by giving them choice and enabling their access to and use of their data and information.</a:t>
            </a:r>
            <a:endParaRPr lang="en-US" sz="1200" b="1" dirty="0">
              <a:solidFill>
                <a:schemeClr val="tx1"/>
              </a:solidFill>
              <a:latin typeface="Source Sans Pro" panose="020B0503030403020204" pitchFamily="34" charset="0"/>
              <a:ea typeface="Source Sans Pro" panose="020B0503030403020204" pitchFamily="34" charset="0"/>
            </a:endParaRPr>
          </a:p>
        </p:txBody>
      </p:sp>
      <p:sp>
        <p:nvSpPr>
          <p:cNvPr id="35" name="Rectangle 34">
            <a:extLst>
              <a:ext uri="{FF2B5EF4-FFF2-40B4-BE49-F238E27FC236}">
                <a16:creationId xmlns:a16="http://schemas.microsoft.com/office/drawing/2014/main" id="{C1E499B7-658E-4EF0-85FF-55C7137461E9}"/>
              </a:ext>
            </a:extLst>
          </p:cNvPr>
          <p:cNvSpPr/>
          <p:nvPr/>
        </p:nvSpPr>
        <p:spPr>
          <a:xfrm>
            <a:off x="7747059" y="2458902"/>
            <a:ext cx="2590918" cy="6740004"/>
          </a:xfrm>
          <a:prstGeom prst="rect">
            <a:avLst/>
          </a:prstGeom>
          <a:solidFill>
            <a:srgbClr val="979AA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spcAft>
                <a:spcPts val="600"/>
              </a:spcAft>
            </a:pPr>
            <a:r>
              <a:rPr lang="en-NZ" sz="1200" dirty="0">
                <a:solidFill>
                  <a:schemeClr val="tx1"/>
                </a:solidFill>
                <a:latin typeface="Source Sans Pro" panose="020B0503030403020204" pitchFamily="34" charset="0"/>
                <a:ea typeface="Source Sans Pro" panose="020B0503030403020204" pitchFamily="34" charset="0"/>
              </a:rPr>
              <a:t>Have obligations been met to uphold people’s mana and act as a kaitiaki, even where there is no direct contact with the service users, </a:t>
            </a:r>
            <a:r>
              <a:rPr lang="en-NZ" sz="1200" dirty="0">
                <a:solidFill>
                  <a:schemeClr val="tx1"/>
                </a:solidFill>
                <a:latin typeface="Source Sans Pro" panose="020B0503030403020204" pitchFamily="34" charset="0"/>
              </a:rPr>
              <a:t>whānau or communities who the information is about?</a:t>
            </a:r>
          </a:p>
          <a:p>
            <a:pPr>
              <a:spcBef>
                <a:spcPts val="600"/>
              </a:spcBef>
              <a:spcAft>
                <a:spcPts val="600"/>
              </a:spcAft>
            </a:pPr>
            <a:r>
              <a:rPr lang="en-NZ" sz="1200" dirty="0">
                <a:solidFill>
                  <a:schemeClr val="tx1"/>
                </a:solidFill>
                <a:latin typeface="Source Sans Pro" panose="020B0503030403020204" pitchFamily="34" charset="0"/>
              </a:rPr>
              <a:t>Is the way data or information is collected or used building trust between New Zealanders and your organisation or profession?</a:t>
            </a:r>
          </a:p>
          <a:p>
            <a:pPr>
              <a:spcBef>
                <a:spcPts val="600"/>
              </a:spcBef>
              <a:spcAft>
                <a:spcPts val="600"/>
              </a:spcAft>
            </a:pPr>
            <a:r>
              <a:rPr lang="en-NZ" sz="1200" dirty="0">
                <a:solidFill>
                  <a:schemeClr val="tx1"/>
                </a:solidFill>
                <a:latin typeface="Source Sans Pro" panose="020B0503030403020204" pitchFamily="34" charset="0"/>
              </a:rPr>
              <a:t>Is there a ‘no surprises’ approach to collecting or using data or information for service users, whānau, communities or other agencies?</a:t>
            </a:r>
          </a:p>
          <a:p>
            <a:pPr>
              <a:spcBef>
                <a:spcPts val="600"/>
              </a:spcBef>
              <a:spcAft>
                <a:spcPts val="600"/>
              </a:spcAft>
            </a:pPr>
            <a:r>
              <a:rPr lang="en-NZ" sz="1200" dirty="0">
                <a:solidFill>
                  <a:schemeClr val="tx1"/>
                </a:solidFill>
                <a:latin typeface="Source Sans Pro" panose="020B0503030403020204" pitchFamily="34" charset="0"/>
              </a:rPr>
              <a:t>Has the impact on trust, mana and respect been fully considered in any decision not to explain to people how their personal or non-personal data and information will be used?</a:t>
            </a:r>
          </a:p>
          <a:p>
            <a:pPr>
              <a:spcBef>
                <a:spcPts val="600"/>
              </a:spcBef>
              <a:spcAft>
                <a:spcPts val="600"/>
              </a:spcAft>
            </a:pPr>
            <a:r>
              <a:rPr lang="en-NZ" sz="1200" dirty="0">
                <a:solidFill>
                  <a:schemeClr val="tx1"/>
                </a:solidFill>
                <a:latin typeface="Source Sans Pro" panose="020B0503030403020204" pitchFamily="34" charset="0"/>
              </a:rPr>
              <a:t>Are people’s data and information kept safe and protected?</a:t>
            </a:r>
          </a:p>
          <a:p>
            <a:pPr>
              <a:spcBef>
                <a:spcPts val="600"/>
              </a:spcBef>
              <a:spcAft>
                <a:spcPts val="600"/>
              </a:spcAft>
            </a:pPr>
            <a:r>
              <a:rPr lang="en-NZ" sz="1200" dirty="0">
                <a:solidFill>
                  <a:schemeClr val="tx1"/>
                </a:solidFill>
                <a:latin typeface="Source Sans Pro" panose="020B0503030403020204" pitchFamily="34" charset="0"/>
              </a:rPr>
              <a:t>Are there plans to safely share information about </a:t>
            </a:r>
            <a:r>
              <a:rPr lang="en-NZ" sz="1200" dirty="0">
                <a:solidFill>
                  <a:schemeClr val="tx1"/>
                </a:solidFill>
                <a:latin typeface="Source Sans Pro" panose="020B0503030403020204" pitchFamily="34" charset="0"/>
                <a:ea typeface="Source Sans Pro" panose="020B0503030403020204" pitchFamily="34" charset="0"/>
              </a:rPr>
              <a:t>different communities or the insights created using their information?</a:t>
            </a:r>
          </a:p>
        </p:txBody>
      </p:sp>
      <p:sp>
        <p:nvSpPr>
          <p:cNvPr id="36" name="Rectangle 35">
            <a:extLst>
              <a:ext uri="{FF2B5EF4-FFF2-40B4-BE49-F238E27FC236}">
                <a16:creationId xmlns:a16="http://schemas.microsoft.com/office/drawing/2014/main" id="{2430AA41-5783-4F55-BC86-292836C9AF93}"/>
              </a:ext>
            </a:extLst>
          </p:cNvPr>
          <p:cNvSpPr/>
          <p:nvPr/>
        </p:nvSpPr>
        <p:spPr>
          <a:xfrm>
            <a:off x="7746594" y="1369042"/>
            <a:ext cx="2590918" cy="1089860"/>
          </a:xfrm>
          <a:prstGeom prst="rect">
            <a:avLst/>
          </a:prstGeom>
          <a:solidFill>
            <a:srgbClr val="979AA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NZ" sz="1200" b="1" dirty="0">
                <a:solidFill>
                  <a:schemeClr val="tx1"/>
                </a:solidFill>
                <a:latin typeface="Source Sans Pro" panose="020B0503030403020204" pitchFamily="34" charset="0"/>
                <a:ea typeface="Source Sans Pro" panose="020B0503030403020204" pitchFamily="34" charset="0"/>
              </a:rPr>
              <a:t>Act as a steward in a way that people </a:t>
            </a:r>
            <a:r>
              <a:rPr lang="en-NZ" sz="1200" b="1" dirty="0">
                <a:solidFill>
                  <a:schemeClr val="tx1"/>
                </a:solidFill>
                <a:latin typeface="Source Sans Pro" panose="020B0503030403020204" pitchFamily="34" charset="0"/>
              </a:rPr>
              <a:t>understand</a:t>
            </a:r>
            <a:r>
              <a:rPr lang="en-NZ" sz="1200" b="1" dirty="0">
                <a:solidFill>
                  <a:schemeClr val="tx1"/>
                </a:solidFill>
                <a:latin typeface="Source Sans Pro" panose="020B0503030403020204" pitchFamily="34" charset="0"/>
                <a:ea typeface="Source Sans Pro" panose="020B0503030403020204" pitchFamily="34" charset="0"/>
              </a:rPr>
              <a:t> and trust.</a:t>
            </a:r>
            <a:endParaRPr lang="en-US" sz="1200" b="1" dirty="0">
              <a:solidFill>
                <a:schemeClr val="tx1"/>
              </a:solidFill>
              <a:latin typeface="Source Sans Pro" panose="020B0503030403020204" pitchFamily="34" charset="0"/>
              <a:ea typeface="Source Sans Pro" panose="020B0503030403020204" pitchFamily="34" charset="0"/>
            </a:endParaRPr>
          </a:p>
        </p:txBody>
      </p:sp>
      <p:sp>
        <p:nvSpPr>
          <p:cNvPr id="37" name="Rectangle 36">
            <a:extLst>
              <a:ext uri="{FF2B5EF4-FFF2-40B4-BE49-F238E27FC236}">
                <a16:creationId xmlns:a16="http://schemas.microsoft.com/office/drawing/2014/main" id="{ECD1F2A2-4304-4897-8B7E-5C201844E252}"/>
              </a:ext>
            </a:extLst>
          </p:cNvPr>
          <p:cNvSpPr/>
          <p:nvPr/>
        </p:nvSpPr>
        <p:spPr>
          <a:xfrm>
            <a:off x="10329637" y="1369041"/>
            <a:ext cx="2469299" cy="1089861"/>
          </a:xfrm>
          <a:prstGeom prst="rect">
            <a:avLst/>
          </a:prstGeom>
          <a:solidFill>
            <a:srgbClr val="4B919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spcAft>
                <a:spcPts val="600"/>
              </a:spcAft>
            </a:pPr>
            <a:r>
              <a:rPr lang="en-NZ" sz="1200" b="1" dirty="0">
                <a:solidFill>
                  <a:schemeClr val="tx1"/>
                </a:solidFill>
                <a:latin typeface="Source Sans Pro" panose="020B0503030403020204" pitchFamily="34" charset="0"/>
                <a:ea typeface="Source Sans Pro" panose="020B0503030403020204" pitchFamily="34" charset="0"/>
              </a:rPr>
              <a:t>Work as equals to create and share valuable knowledge.</a:t>
            </a:r>
            <a:endParaRPr lang="en-US" sz="1200" dirty="0">
              <a:solidFill>
                <a:schemeClr val="tx1"/>
              </a:solidFill>
              <a:latin typeface="Source Sans Pro" panose="020B0503030403020204" pitchFamily="34" charset="0"/>
              <a:ea typeface="Source Sans Pro" panose="020B0503030403020204" pitchFamily="34" charset="0"/>
            </a:endParaRPr>
          </a:p>
          <a:p>
            <a:pPr>
              <a:spcBef>
                <a:spcPts val="300"/>
              </a:spcBef>
            </a:pPr>
            <a:endParaRPr lang="en-US" sz="1200" dirty="0">
              <a:solidFill>
                <a:schemeClr val="tx1"/>
              </a:solidFill>
              <a:latin typeface="Source Sans Pro" panose="020B0503030403020204" pitchFamily="34" charset="0"/>
              <a:ea typeface="Source Sans Pro" panose="020B0503030403020204" pitchFamily="34" charset="0"/>
            </a:endParaRPr>
          </a:p>
          <a:p>
            <a:pPr>
              <a:spcBef>
                <a:spcPts val="300"/>
              </a:spcBef>
            </a:pPr>
            <a:endParaRPr lang="en-US" sz="1200" dirty="0">
              <a:solidFill>
                <a:schemeClr val="tx1"/>
              </a:solidFill>
              <a:latin typeface="Source Sans Pro" panose="020B0503030403020204" pitchFamily="34" charset="0"/>
              <a:ea typeface="Source Sans Pro" panose="020B0503030403020204" pitchFamily="34" charset="0"/>
            </a:endParaRPr>
          </a:p>
          <a:p>
            <a:endParaRPr lang="en-NZ" sz="1400" dirty="0"/>
          </a:p>
        </p:txBody>
      </p:sp>
      <p:sp>
        <p:nvSpPr>
          <p:cNvPr id="38" name="Rectangle 37">
            <a:extLst>
              <a:ext uri="{FF2B5EF4-FFF2-40B4-BE49-F238E27FC236}">
                <a16:creationId xmlns:a16="http://schemas.microsoft.com/office/drawing/2014/main" id="{8D5818D9-3B36-41C0-B299-AC90AE50EE48}"/>
              </a:ext>
            </a:extLst>
          </p:cNvPr>
          <p:cNvSpPr/>
          <p:nvPr/>
        </p:nvSpPr>
        <p:spPr>
          <a:xfrm flipH="1">
            <a:off x="10337511" y="2458902"/>
            <a:ext cx="2469299" cy="6740004"/>
          </a:xfrm>
          <a:prstGeom prst="rect">
            <a:avLst/>
          </a:prstGeom>
          <a:solidFill>
            <a:srgbClr val="4B919F">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spcAft>
                <a:spcPts val="600"/>
              </a:spcAft>
            </a:pPr>
            <a:r>
              <a:rPr lang="en-NZ" sz="1200" dirty="0">
                <a:solidFill>
                  <a:schemeClr val="tx1"/>
                </a:solidFill>
                <a:latin typeface="Source Sans Pro" panose="020B0503030403020204" pitchFamily="34" charset="0"/>
                <a:ea typeface="Source Sans Pro" panose="020B0503030403020204" pitchFamily="34" charset="0"/>
              </a:rPr>
              <a:t>Have others with expertise, such as community representatives, service </a:t>
            </a:r>
            <a:r>
              <a:rPr lang="en-NZ" sz="1200" dirty="0">
                <a:solidFill>
                  <a:schemeClr val="tx1"/>
                </a:solidFill>
                <a:latin typeface="Source Sans Pro" panose="020B0503030403020204" pitchFamily="34" charset="0"/>
              </a:rPr>
              <a:t>providers, frontline personnel, cultural experts or funding and contracting providers been involved in deciding what to collect or how to use it?</a:t>
            </a:r>
          </a:p>
          <a:p>
            <a:pPr>
              <a:spcBef>
                <a:spcPts val="600"/>
              </a:spcBef>
              <a:spcAft>
                <a:spcPts val="600"/>
              </a:spcAft>
            </a:pPr>
            <a:r>
              <a:rPr lang="en-NZ" sz="1200" dirty="0">
                <a:solidFill>
                  <a:schemeClr val="tx1"/>
                </a:solidFill>
                <a:latin typeface="Source Sans Pro" panose="020B0503030403020204" pitchFamily="34" charset="0"/>
              </a:rPr>
              <a:t>If other teams, agencies, professionals or groups collect or share the information you use, have they got explanations about what’s been done with the information and why?</a:t>
            </a:r>
          </a:p>
          <a:p>
            <a:pPr>
              <a:spcBef>
                <a:spcPts val="600"/>
              </a:spcBef>
              <a:spcAft>
                <a:spcPts val="600"/>
              </a:spcAft>
            </a:pPr>
            <a:r>
              <a:rPr lang="en-NZ" sz="1200" dirty="0">
                <a:solidFill>
                  <a:schemeClr val="tx1"/>
                </a:solidFill>
                <a:latin typeface="Source Sans Pro" panose="020B0503030403020204" pitchFamily="34" charset="0"/>
              </a:rPr>
              <a:t>Have partners agreed what will be shared with each other and with those who provide information or data, such as insights or de-identified data, explanations of how it was used or access to analysis?</a:t>
            </a:r>
          </a:p>
          <a:p>
            <a:pPr>
              <a:spcBef>
                <a:spcPts val="600"/>
              </a:spcBef>
              <a:spcAft>
                <a:spcPts val="600"/>
              </a:spcAft>
            </a:pPr>
            <a:r>
              <a:rPr lang="en-NZ" sz="1200" dirty="0">
                <a:solidFill>
                  <a:schemeClr val="tx1"/>
                </a:solidFill>
                <a:latin typeface="Source Sans Pro" panose="020B0503030403020204" pitchFamily="34" charset="0"/>
              </a:rPr>
              <a:t>Have others such as community representatives, service providers, frontline personnel, cultural experts or funding and contracting providers been involved in 'doing the doing' and using data or information?</a:t>
            </a:r>
          </a:p>
          <a:p>
            <a:pPr>
              <a:spcBef>
                <a:spcPts val="600"/>
              </a:spcBef>
              <a:spcAft>
                <a:spcPts val="600"/>
              </a:spcAft>
            </a:pPr>
            <a:r>
              <a:rPr lang="en-NZ" sz="1200" dirty="0">
                <a:solidFill>
                  <a:schemeClr val="tx1"/>
                </a:solidFill>
                <a:latin typeface="Source Sans Pro" panose="020B0503030403020204" pitchFamily="34" charset="0"/>
              </a:rPr>
              <a:t>Has there been a </a:t>
            </a:r>
            <a:r>
              <a:rPr lang="en-NZ" sz="1200" dirty="0">
                <a:solidFill>
                  <a:schemeClr val="tx1"/>
                </a:solidFill>
                <a:latin typeface="Source Sans Pro" panose="020B0503030403020204" pitchFamily="34" charset="0"/>
                <a:ea typeface="Source Sans Pro" panose="020B0503030403020204" pitchFamily="34" charset="0"/>
              </a:rPr>
              <a:t>focus on building skills for collecting or using data and information?</a:t>
            </a:r>
            <a:endParaRPr lang="en-NZ" sz="1400" dirty="0"/>
          </a:p>
        </p:txBody>
      </p:sp>
      <p:sp>
        <p:nvSpPr>
          <p:cNvPr id="40" name="TextBox 39">
            <a:extLst>
              <a:ext uri="{FF2B5EF4-FFF2-40B4-BE49-F238E27FC236}">
                <a16:creationId xmlns:a16="http://schemas.microsoft.com/office/drawing/2014/main" id="{4B3C1449-246C-4037-89DB-DDF32C7F37A2}"/>
              </a:ext>
              <a:ext uri="{C183D7F6-B498-43B3-948B-1728B52AA6E4}">
                <adec:decorative xmlns:adec="http://schemas.microsoft.com/office/drawing/2017/decorative" val="0"/>
              </a:ext>
            </a:extLst>
          </p:cNvPr>
          <p:cNvSpPr txBox="1"/>
          <p:nvPr/>
        </p:nvSpPr>
        <p:spPr>
          <a:xfrm>
            <a:off x="31797" y="9325841"/>
            <a:ext cx="1574470"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45" name="Picture 44" descr="A picture containing text&#10;&#10;Description automatically generated">
            <a:extLst>
              <a:ext uri="{FF2B5EF4-FFF2-40B4-BE49-F238E27FC236}">
                <a16:creationId xmlns:a16="http://schemas.microsoft.com/office/drawing/2014/main" id="{B2FF0D7B-1135-4822-88DE-AECCE3DEF1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09267" y="122387"/>
            <a:ext cx="1667421" cy="720000"/>
          </a:xfrm>
          <a:prstGeom prst="rect">
            <a:avLst/>
          </a:prstGeom>
        </p:spPr>
      </p:pic>
      <p:pic>
        <p:nvPicPr>
          <p:cNvPr id="46" name="Picture 45">
            <a:extLst>
              <a:ext uri="{FF2B5EF4-FFF2-40B4-BE49-F238E27FC236}">
                <a16:creationId xmlns:a16="http://schemas.microsoft.com/office/drawing/2014/main" id="{BBB09C23-54B8-4CAF-9023-228E17AD600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79679" y="85618"/>
            <a:ext cx="1988522" cy="720000"/>
          </a:xfrm>
          <a:prstGeom prst="rect">
            <a:avLst/>
          </a:prstGeom>
        </p:spPr>
      </p:pic>
      <p:pic>
        <p:nvPicPr>
          <p:cNvPr id="47" name="Picture 46">
            <a:extLst>
              <a:ext uri="{FF2B5EF4-FFF2-40B4-BE49-F238E27FC236}">
                <a16:creationId xmlns:a16="http://schemas.microsoft.com/office/drawing/2014/main" id="{D2F7FB84-B2AE-47B8-A55E-2D8DD4DA69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4797" y="9265765"/>
            <a:ext cx="1483064" cy="270000"/>
          </a:xfrm>
          <a:prstGeom prst="rect">
            <a:avLst/>
          </a:prstGeom>
        </p:spPr>
      </p:pic>
    </p:spTree>
    <p:extLst>
      <p:ext uri="{BB962C8B-B14F-4D97-AF65-F5344CB8AC3E}">
        <p14:creationId xmlns:p14="http://schemas.microsoft.com/office/powerpoint/2010/main" val="18107859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EEJU23W3HNHT-1111130400-906</_dlc_DocId>
    <_dlc_DocIdUrl xmlns="32912b76-460a-4724-b42f-6e9d0ecab840">
      <Url>https://dia.cohesion.net.nz/Sites/AOG/GCPO/_layouts/15/DocIdRedir.aspx?ID=EEJU23W3HNHT-1111130400-906</Url>
      <Description>EEJU23W3HNHT-1111130400-906</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0D84B3-A043-43FA-B1C4-DF2A0A61FE89}">
  <ds:schemaRefs>
    <ds:schemaRef ds:uri="http://purl.org/dc/elements/1.1/"/>
    <ds:schemaRef ds:uri="http://schemas.microsoft.com/office/2006/metadata/properties"/>
    <ds:schemaRef ds:uri="http://purl.org/dc/terms/"/>
    <ds:schemaRef ds:uri="http://schemas.microsoft.com/sharepoint/v4"/>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AB85C98B-9B41-474D-8430-7AC4E50741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70AE11-A1BB-46DF-98CD-9FB9B4302553}">
  <ds:schemaRefs>
    <ds:schemaRef ds:uri="http://schemas.microsoft.com/sharepoint/events"/>
  </ds:schemaRefs>
</ds:datastoreItem>
</file>

<file path=customXml/itemProps4.xml><?xml version="1.0" encoding="utf-8"?>
<ds:datastoreItem xmlns:ds="http://schemas.openxmlformats.org/officeDocument/2006/customXml" ds:itemID="{2F347CA2-0325-480F-BFE9-840864BCFB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3045</TotalTime>
  <Words>822</Words>
  <Application>Microsoft Office PowerPoint</Application>
  <PresentationFormat>A3 Paper (297x420 mm)</PresentationFormat>
  <Paragraphs>43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Source Sans Pro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Harris-Miller</dc:creator>
  <cp:keywords/>
  <cp:lastModifiedBy>Penelope Whitson</cp:lastModifiedBy>
  <cp:revision>56</cp:revision>
  <dcterms:created xsi:type="dcterms:W3CDTF">2020-08-30T02:17:43Z</dcterms:created>
  <dcterms:modified xsi:type="dcterms:W3CDTF">2021-11-23T08:09:39Z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A12767589</vt:lpwstr>
  </property>
  <property fmtid="{D5CDD505-2E9C-101B-9397-08002B2CF9AE}" pid="4" name="Objective-Title">
    <vt:lpwstr>013_Principles in Reflection_Final Content</vt:lpwstr>
  </property>
  <property fmtid="{D5CDD505-2E9C-101B-9397-08002B2CF9AE}" pid="5" name="Objective-Comment">
    <vt:lpwstr/>
  </property>
  <property fmtid="{D5CDD505-2E9C-101B-9397-08002B2CF9AE}" pid="6" name="Objective-CreationStamp">
    <vt:filetime>2020-09-09T08:37:30Z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2020-09-14T02:24:29Z</vt:filetime>
  </property>
  <property fmtid="{D5CDD505-2E9C-101B-9397-08002B2CF9AE}" pid="11" name="Objective-Owner">
    <vt:lpwstr>Charlie Harris-Miller</vt:lpwstr>
  </property>
  <property fmtid="{D5CDD505-2E9C-101B-9397-08002B2CF9AE}" pid="12" name="Objective-Path">
    <vt:lpwstr>Global Folder:SIA INFORMATION REPOSITORY:Delivery:Programmes:Data Protection and Use Policy (DPUP):1. DPUP Policy Implementation:Workstreams:3. Content and products:Toolkit:4. Final ready to publish:Release 1:</vt:lpwstr>
  </property>
  <property fmtid="{D5CDD505-2E9C-101B-9397-08002B2CF9AE}" pid="13" name="Objective-Parent">
    <vt:lpwstr>Release 1</vt:lpwstr>
  </property>
  <property fmtid="{D5CDD505-2E9C-101B-9397-08002B2CF9AE}" pid="14" name="Objective-State">
    <vt:lpwstr>Being Edited</vt:lpwstr>
  </property>
  <property fmtid="{D5CDD505-2E9C-101B-9397-08002B2CF9AE}" pid="15" name="Objective-Version">
    <vt:lpwstr>0.2</vt:lpwstr>
  </property>
  <property fmtid="{D5CDD505-2E9C-101B-9397-08002B2CF9AE}" pid="16" name="Objective-VersionNumber">
    <vt:r8>2</vt:r8>
  </property>
  <property fmtid="{D5CDD505-2E9C-101B-9397-08002B2CF9AE}" pid="17" name="Objective-VersionComment">
    <vt:lpwstr/>
  </property>
  <property fmtid="{D5CDD505-2E9C-101B-9397-08002B2CF9AE}" pid="18" name="Objective-FileNumber">
    <vt:lpwstr>qA664152</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ContentTypeId">
    <vt:lpwstr>0x0101005496552013C0BA46BE88192D5C6EB20B0015FC31BDD77A41B1B3FE00733A6FDA21001338B5900EF33840817C722C14E0099F</vt:lpwstr>
  </property>
  <property fmtid="{D5CDD505-2E9C-101B-9397-08002B2CF9AE}" pid="24" name="DIAEmailContentType">
    <vt:lpwstr>3;#Correspondence|dcd6b05f-dc80-4336-b228-09aebf3d212c</vt:lpwstr>
  </property>
  <property fmtid="{D5CDD505-2E9C-101B-9397-08002B2CF9AE}" pid="25" name="af512b3f0b7e4f0ab4dd0734b49f16fa">
    <vt:lpwstr>Correspondence|dcd6b05f-dc80-4336-b228-09aebf3d212c</vt:lpwstr>
  </property>
  <property fmtid="{D5CDD505-2E9C-101B-9397-08002B2CF9AE}" pid="26" name="DIASecurityClassification">
    <vt:lpwstr>4;#UNCLASSIFIED|875d92a8-67e2-4a32-9472-8fe99549e1eb</vt:lpwstr>
  </property>
  <property fmtid="{D5CDD505-2E9C-101B-9397-08002B2CF9AE}" pid="27" name="g132a64adae245189b5b2be2b4f1220f">
    <vt:lpwstr>2021|edce4435-5b8f-48f5-926b-405f4a065c17</vt:lpwstr>
  </property>
  <property fmtid="{D5CDD505-2E9C-101B-9397-08002B2CF9AE}" pid="28" name="DIAYear">
    <vt:lpwstr>2765;#2021|edce4435-5b8f-48f5-926b-405f4a065c17</vt:lpwstr>
  </property>
  <property fmtid="{D5CDD505-2E9C-101B-9397-08002B2CF9AE}" pid="29" name="_dlc_DocIdItemGuid">
    <vt:lpwstr>19603cbd-a477-4c7d-9fac-30e73f39050f</vt:lpwstr>
  </property>
  <property fmtid="{D5CDD505-2E9C-101B-9397-08002B2CF9AE}" pid="30" name="TaxKeyword">
    <vt:lpwstr/>
  </property>
  <property fmtid="{D5CDD505-2E9C-101B-9397-08002B2CF9AE}" pid="31" name="C3Topic">
    <vt:lpwstr/>
  </property>
  <property fmtid="{D5CDD505-2E9C-101B-9397-08002B2CF9AE}" pid="32" name="DIAPlanningDocumentType">
    <vt:lpwstr/>
  </property>
  <property fmtid="{D5CDD505-2E9C-101B-9397-08002B2CF9AE}" pid="33" name="h288be6dc87141bbb85aea15bb46feec">
    <vt:lpwstr/>
  </property>
  <property fmtid="{D5CDD505-2E9C-101B-9397-08002B2CF9AE}" pid="34" name="DIAReportDocumentType">
    <vt:lpwstr/>
  </property>
  <property fmtid="{D5CDD505-2E9C-101B-9397-08002B2CF9AE}" pid="35" name="DIAMeetingDocumentType">
    <vt:lpwstr/>
  </property>
  <property fmtid="{D5CDD505-2E9C-101B-9397-08002B2CF9AE}" pid="36" name="f2ff4695490c4bf79a895c9f81dcf06d">
    <vt:lpwstr/>
  </property>
  <property fmtid="{D5CDD505-2E9C-101B-9397-08002B2CF9AE}" pid="37" name="c794c62a77ac4a12986871855a87615d">
    <vt:lpwstr/>
  </property>
  <property fmtid="{D5CDD505-2E9C-101B-9397-08002B2CF9AE}" pid="38" name="DIAAdministrationDocumentType">
    <vt:lpwstr/>
  </property>
</Properties>
</file>