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2" r:id="rId9"/>
  </p:sldIdLst>
  <p:sldSz cx="12801600" cy="9601200" type="A3"/>
  <p:notesSz cx="6807200" cy="9939338"/>
  <p:defaultTextStyle>
    <a:defPPr>
      <a:defRPr lang="en-US"/>
    </a:defPPr>
    <a:lvl1pPr marL="0" algn="l" defTabSz="1220910" rtl="0" eaLnBrk="1" latinLnBrk="0" hangingPunct="1">
      <a:defRPr sz="2404" kern="1200">
        <a:solidFill>
          <a:schemeClr val="tx1"/>
        </a:solidFill>
        <a:latin typeface="+mn-lt"/>
        <a:ea typeface="+mn-ea"/>
        <a:cs typeface="+mn-cs"/>
      </a:defRPr>
    </a:lvl1pPr>
    <a:lvl2pPr marL="610454" algn="l" defTabSz="1220910" rtl="0" eaLnBrk="1" latinLnBrk="0" hangingPunct="1">
      <a:defRPr sz="2404" kern="1200">
        <a:solidFill>
          <a:schemeClr val="tx1"/>
        </a:solidFill>
        <a:latin typeface="+mn-lt"/>
        <a:ea typeface="+mn-ea"/>
        <a:cs typeface="+mn-cs"/>
      </a:defRPr>
    </a:lvl2pPr>
    <a:lvl3pPr marL="1220910" algn="l" defTabSz="1220910" rtl="0" eaLnBrk="1" latinLnBrk="0" hangingPunct="1">
      <a:defRPr sz="2404" kern="1200">
        <a:solidFill>
          <a:schemeClr val="tx1"/>
        </a:solidFill>
        <a:latin typeface="+mn-lt"/>
        <a:ea typeface="+mn-ea"/>
        <a:cs typeface="+mn-cs"/>
      </a:defRPr>
    </a:lvl3pPr>
    <a:lvl4pPr marL="1831364" algn="l" defTabSz="1220910" rtl="0" eaLnBrk="1" latinLnBrk="0" hangingPunct="1">
      <a:defRPr sz="2404" kern="1200">
        <a:solidFill>
          <a:schemeClr val="tx1"/>
        </a:solidFill>
        <a:latin typeface="+mn-lt"/>
        <a:ea typeface="+mn-ea"/>
        <a:cs typeface="+mn-cs"/>
      </a:defRPr>
    </a:lvl4pPr>
    <a:lvl5pPr marL="2441817" algn="l" defTabSz="1220910" rtl="0" eaLnBrk="1" latinLnBrk="0" hangingPunct="1">
      <a:defRPr sz="2404" kern="1200">
        <a:solidFill>
          <a:schemeClr val="tx1"/>
        </a:solidFill>
        <a:latin typeface="+mn-lt"/>
        <a:ea typeface="+mn-ea"/>
        <a:cs typeface="+mn-cs"/>
      </a:defRPr>
    </a:lvl5pPr>
    <a:lvl6pPr marL="3052274" algn="l" defTabSz="1220910" rtl="0" eaLnBrk="1" latinLnBrk="0" hangingPunct="1">
      <a:defRPr sz="2404" kern="1200">
        <a:solidFill>
          <a:schemeClr val="tx1"/>
        </a:solidFill>
        <a:latin typeface="+mn-lt"/>
        <a:ea typeface="+mn-ea"/>
        <a:cs typeface="+mn-cs"/>
      </a:defRPr>
    </a:lvl6pPr>
    <a:lvl7pPr marL="3662728" algn="l" defTabSz="1220910" rtl="0" eaLnBrk="1" latinLnBrk="0" hangingPunct="1">
      <a:defRPr sz="2404" kern="1200">
        <a:solidFill>
          <a:schemeClr val="tx1"/>
        </a:solidFill>
        <a:latin typeface="+mn-lt"/>
        <a:ea typeface="+mn-ea"/>
        <a:cs typeface="+mn-cs"/>
      </a:defRPr>
    </a:lvl7pPr>
    <a:lvl8pPr marL="4273181" algn="l" defTabSz="1220910" rtl="0" eaLnBrk="1" latinLnBrk="0" hangingPunct="1">
      <a:defRPr sz="2404" kern="1200">
        <a:solidFill>
          <a:schemeClr val="tx1"/>
        </a:solidFill>
        <a:latin typeface="+mn-lt"/>
        <a:ea typeface="+mn-ea"/>
        <a:cs typeface="+mn-cs"/>
      </a:defRPr>
    </a:lvl8pPr>
    <a:lvl9pPr marL="4883637" algn="l" defTabSz="1220910"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965A"/>
    <a:srgbClr val="919B62"/>
    <a:srgbClr val="ECEDE3"/>
    <a:srgbClr val="8C567F"/>
    <a:srgbClr val="26567F"/>
    <a:srgbClr val="96466E"/>
    <a:srgbClr val="4B919F"/>
    <a:srgbClr val="2C86B4"/>
    <a:srgbClr val="979AA0"/>
    <a:srgbClr val="FCFD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72"/>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529" cy="497524"/>
          </a:xfrm>
          <a:prstGeom prst="rect">
            <a:avLst/>
          </a:prstGeom>
        </p:spPr>
        <p:txBody>
          <a:bodyPr vert="horz" lIns="91547" tIns="45773" rIns="91547" bIns="45773" rtlCol="0"/>
          <a:lstStyle>
            <a:lvl1pPr algn="l">
              <a:defRPr sz="1200"/>
            </a:lvl1pPr>
          </a:lstStyle>
          <a:p>
            <a:endParaRPr lang="en-NZ"/>
          </a:p>
        </p:txBody>
      </p:sp>
      <p:sp>
        <p:nvSpPr>
          <p:cNvPr id="3" name="Date Placeholder 2"/>
          <p:cNvSpPr>
            <a:spLocks noGrp="1"/>
          </p:cNvSpPr>
          <p:nvPr>
            <p:ph type="dt" sz="quarter" idx="1"/>
          </p:nvPr>
        </p:nvSpPr>
        <p:spPr>
          <a:xfrm>
            <a:off x="3855082" y="1"/>
            <a:ext cx="2950529" cy="497524"/>
          </a:xfrm>
          <a:prstGeom prst="rect">
            <a:avLst/>
          </a:prstGeom>
        </p:spPr>
        <p:txBody>
          <a:bodyPr vert="horz" lIns="91547" tIns="45773" rIns="91547" bIns="45773" rtlCol="0"/>
          <a:lstStyle>
            <a:lvl1pPr algn="r">
              <a:defRPr sz="12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1" y="9440228"/>
            <a:ext cx="2950529" cy="497523"/>
          </a:xfrm>
          <a:prstGeom prst="rect">
            <a:avLst/>
          </a:prstGeom>
        </p:spPr>
        <p:txBody>
          <a:bodyPr vert="horz" lIns="91547" tIns="45773" rIns="91547" bIns="45773" rtlCol="0" anchor="b"/>
          <a:lstStyle>
            <a:lvl1pPr algn="l">
              <a:defRPr sz="1200"/>
            </a:lvl1pPr>
          </a:lstStyle>
          <a:p>
            <a:endParaRPr lang="en-NZ"/>
          </a:p>
        </p:txBody>
      </p:sp>
      <p:sp>
        <p:nvSpPr>
          <p:cNvPr id="5" name="Slide Number Placeholder 4"/>
          <p:cNvSpPr>
            <a:spLocks noGrp="1"/>
          </p:cNvSpPr>
          <p:nvPr>
            <p:ph type="sldNum" sz="quarter" idx="3"/>
          </p:nvPr>
        </p:nvSpPr>
        <p:spPr>
          <a:xfrm>
            <a:off x="3855082" y="9440228"/>
            <a:ext cx="2950529" cy="497523"/>
          </a:xfrm>
          <a:prstGeom prst="rect">
            <a:avLst/>
          </a:prstGeom>
        </p:spPr>
        <p:txBody>
          <a:bodyPr vert="horz" lIns="91547" tIns="45773" rIns="91547" bIns="45773" rtlCol="0" anchor="b"/>
          <a:lstStyle>
            <a:lvl1pPr algn="r">
              <a:defRPr sz="12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9786" cy="498693"/>
          </a:xfrm>
          <a:prstGeom prst="rect">
            <a:avLst/>
          </a:prstGeom>
        </p:spPr>
        <p:txBody>
          <a:bodyPr vert="horz" lIns="91547" tIns="45773" rIns="91547" bIns="45773" rtlCol="0"/>
          <a:lstStyle>
            <a:lvl1pPr algn="l">
              <a:defRPr sz="1200"/>
            </a:lvl1pPr>
          </a:lstStyle>
          <a:p>
            <a:endParaRPr lang="en-NZ"/>
          </a:p>
        </p:txBody>
      </p:sp>
      <p:sp>
        <p:nvSpPr>
          <p:cNvPr id="3" name="Date Placeholder 2"/>
          <p:cNvSpPr>
            <a:spLocks noGrp="1"/>
          </p:cNvSpPr>
          <p:nvPr>
            <p:ph type="dt" idx="1"/>
          </p:nvPr>
        </p:nvSpPr>
        <p:spPr>
          <a:xfrm>
            <a:off x="3855839" y="1"/>
            <a:ext cx="2949786" cy="498693"/>
          </a:xfrm>
          <a:prstGeom prst="rect">
            <a:avLst/>
          </a:prstGeom>
        </p:spPr>
        <p:txBody>
          <a:bodyPr vert="horz" lIns="91547" tIns="45773" rIns="91547" bIns="45773" rtlCol="0"/>
          <a:lstStyle>
            <a:lvl1pPr algn="r">
              <a:defRPr sz="12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547" tIns="45773" rIns="91547" bIns="45773" rtlCol="0" anchor="ctr"/>
          <a:lstStyle/>
          <a:p>
            <a:endParaRPr lang="en-NZ"/>
          </a:p>
        </p:txBody>
      </p:sp>
      <p:sp>
        <p:nvSpPr>
          <p:cNvPr id="5" name="Notes Placeholder 4"/>
          <p:cNvSpPr>
            <a:spLocks noGrp="1"/>
          </p:cNvSpPr>
          <p:nvPr>
            <p:ph type="body" sz="quarter" idx="3"/>
          </p:nvPr>
        </p:nvSpPr>
        <p:spPr>
          <a:xfrm>
            <a:off x="680721" y="4783308"/>
            <a:ext cx="5445760" cy="3913615"/>
          </a:xfrm>
          <a:prstGeom prst="rect">
            <a:avLst/>
          </a:prstGeom>
        </p:spPr>
        <p:txBody>
          <a:bodyPr vert="horz" lIns="91547" tIns="45773" rIns="91547" bIns="457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9440647"/>
            <a:ext cx="2949786" cy="498692"/>
          </a:xfrm>
          <a:prstGeom prst="rect">
            <a:avLst/>
          </a:prstGeom>
        </p:spPr>
        <p:txBody>
          <a:bodyPr vert="horz" lIns="91547" tIns="45773" rIns="91547" bIns="45773" rtlCol="0" anchor="b"/>
          <a:lstStyle>
            <a:lvl1pPr algn="l">
              <a:defRPr sz="1200"/>
            </a:lvl1pPr>
          </a:lstStyle>
          <a:p>
            <a:endParaRPr lang="en-NZ"/>
          </a:p>
        </p:txBody>
      </p:sp>
      <p:sp>
        <p:nvSpPr>
          <p:cNvPr id="7" name="Slide Number Placeholder 6"/>
          <p:cNvSpPr>
            <a:spLocks noGrp="1"/>
          </p:cNvSpPr>
          <p:nvPr>
            <p:ph type="sldNum" sz="quarter" idx="5"/>
          </p:nvPr>
        </p:nvSpPr>
        <p:spPr>
          <a:xfrm>
            <a:off x="3855839" y="9440647"/>
            <a:ext cx="2949786" cy="498692"/>
          </a:xfrm>
          <a:prstGeom prst="rect">
            <a:avLst/>
          </a:prstGeom>
        </p:spPr>
        <p:txBody>
          <a:bodyPr vert="horz" lIns="91547" tIns="45773" rIns="91547" bIns="45773" rtlCol="0" anchor="b"/>
          <a:lstStyle>
            <a:lvl1pPr algn="r">
              <a:defRPr sz="12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0910" rtl="0" eaLnBrk="1" latinLnBrk="0" hangingPunct="1">
      <a:defRPr sz="1604" kern="1200">
        <a:solidFill>
          <a:schemeClr val="tx1"/>
        </a:solidFill>
        <a:latin typeface="+mn-lt"/>
        <a:ea typeface="+mn-ea"/>
        <a:cs typeface="+mn-cs"/>
      </a:defRPr>
    </a:lvl1pPr>
    <a:lvl2pPr marL="610454" algn="l" defTabSz="1220910" rtl="0" eaLnBrk="1" latinLnBrk="0" hangingPunct="1">
      <a:defRPr sz="1604" kern="1200">
        <a:solidFill>
          <a:schemeClr val="tx1"/>
        </a:solidFill>
        <a:latin typeface="+mn-lt"/>
        <a:ea typeface="+mn-ea"/>
        <a:cs typeface="+mn-cs"/>
      </a:defRPr>
    </a:lvl2pPr>
    <a:lvl3pPr marL="1220910" algn="l" defTabSz="1220910" rtl="0" eaLnBrk="1" latinLnBrk="0" hangingPunct="1">
      <a:defRPr sz="1604" kern="1200">
        <a:solidFill>
          <a:schemeClr val="tx1"/>
        </a:solidFill>
        <a:latin typeface="+mn-lt"/>
        <a:ea typeface="+mn-ea"/>
        <a:cs typeface="+mn-cs"/>
      </a:defRPr>
    </a:lvl3pPr>
    <a:lvl4pPr marL="1831364" algn="l" defTabSz="1220910" rtl="0" eaLnBrk="1" latinLnBrk="0" hangingPunct="1">
      <a:defRPr sz="1604" kern="1200">
        <a:solidFill>
          <a:schemeClr val="tx1"/>
        </a:solidFill>
        <a:latin typeface="+mn-lt"/>
        <a:ea typeface="+mn-ea"/>
        <a:cs typeface="+mn-cs"/>
      </a:defRPr>
    </a:lvl4pPr>
    <a:lvl5pPr marL="2441817" algn="l" defTabSz="1220910" rtl="0" eaLnBrk="1" latinLnBrk="0" hangingPunct="1">
      <a:defRPr sz="1604" kern="1200">
        <a:solidFill>
          <a:schemeClr val="tx1"/>
        </a:solidFill>
        <a:latin typeface="+mn-lt"/>
        <a:ea typeface="+mn-ea"/>
        <a:cs typeface="+mn-cs"/>
      </a:defRPr>
    </a:lvl5pPr>
    <a:lvl6pPr marL="3052274" algn="l" defTabSz="1220910" rtl="0" eaLnBrk="1" latinLnBrk="0" hangingPunct="1">
      <a:defRPr sz="1604" kern="1200">
        <a:solidFill>
          <a:schemeClr val="tx1"/>
        </a:solidFill>
        <a:latin typeface="+mn-lt"/>
        <a:ea typeface="+mn-ea"/>
        <a:cs typeface="+mn-cs"/>
      </a:defRPr>
    </a:lvl6pPr>
    <a:lvl7pPr marL="3662728" algn="l" defTabSz="1220910" rtl="0" eaLnBrk="1" latinLnBrk="0" hangingPunct="1">
      <a:defRPr sz="1604" kern="1200">
        <a:solidFill>
          <a:schemeClr val="tx1"/>
        </a:solidFill>
        <a:latin typeface="+mn-lt"/>
        <a:ea typeface="+mn-ea"/>
        <a:cs typeface="+mn-cs"/>
      </a:defRPr>
    </a:lvl7pPr>
    <a:lvl8pPr marL="4273181" algn="l" defTabSz="1220910" rtl="0" eaLnBrk="1" latinLnBrk="0" hangingPunct="1">
      <a:defRPr sz="1604" kern="1200">
        <a:solidFill>
          <a:schemeClr val="tx1"/>
        </a:solidFill>
        <a:latin typeface="+mn-lt"/>
        <a:ea typeface="+mn-ea"/>
        <a:cs typeface="+mn-cs"/>
      </a:defRPr>
    </a:lvl8pPr>
    <a:lvl9pPr marL="4883637" algn="l" defTabSz="1220910"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7"/>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7" y="511779"/>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7"/>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3" y="2393530"/>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3" y="6425036"/>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5"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21"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9" y="511781"/>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8"/>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8"/>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30" y="1382802"/>
            <a:ext cx="6480103"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30" y="1382802"/>
            <a:ext cx="6480103"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7" y="511779"/>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14318153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66430173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257746089"/>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654790480"/>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650407265"/>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714173319"/>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61950738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3" y="2393530"/>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3" y="6425036"/>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103652069"/>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45239360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977088652"/>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886087461"/>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92943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4"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9"/>
            <a:ext cx="9464224"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8"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7"/>
            <a:ext cx="9464224"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51" y="670914"/>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9" y="670914"/>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6" y="670914"/>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6" y="670914"/>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5"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21"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6" y="670914"/>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1" y="8548083"/>
            <a:ext cx="11916762"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5" y="8548083"/>
            <a:ext cx="11930169"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5" y="8548083"/>
            <a:ext cx="11930169"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8" y="670910"/>
            <a:ext cx="7882715"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9" y="670914"/>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7" y="4800601"/>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6" y="4800601"/>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1"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51"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9" y="7674605"/>
            <a:ext cx="1121663"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5" y="7688425"/>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2" y="8416518"/>
            <a:ext cx="2384793"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5"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3" y="7660786"/>
            <a:ext cx="1121663"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8" y="7674606"/>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6" y="8402699"/>
            <a:ext cx="2384793"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40" y="7674605"/>
            <a:ext cx="1121663"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5"/>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3"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9" y="511781"/>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8"/>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8"/>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30" y="1382802"/>
            <a:ext cx="6480103"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30" y="1382802"/>
            <a:ext cx="6480103"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5" y="511781"/>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5" y="2556045"/>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4" y="8898396"/>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8" y="8898396"/>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4" y="8898396"/>
            <a:ext cx="2880494"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5" y="511781"/>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5" y="2556045"/>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4" y="8898396"/>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8" y="8898396"/>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4" y="8898396"/>
            <a:ext cx="2880494"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8520F030-4923-4166-9571-CFE4051C0F77}"/>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Tree>
    <p:extLst>
      <p:ext uri="{BB962C8B-B14F-4D97-AF65-F5344CB8AC3E}">
        <p14:creationId xmlns:p14="http://schemas.microsoft.com/office/powerpoint/2010/main" val="2096735793"/>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4"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6"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png"/><Relationship Id="rId1" Type="http://schemas.openxmlformats.org/officeDocument/2006/relationships/slideLayout" Target="../slideLayouts/slideLayout34.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Box 101">
            <a:extLst>
              <a:ext uri="{FF2B5EF4-FFF2-40B4-BE49-F238E27FC236}">
                <a16:creationId xmlns:a16="http://schemas.microsoft.com/office/drawing/2014/main" id="{53DA6FEF-FAF2-471B-8887-ECCD24586DB3}"/>
              </a:ext>
            </a:extLst>
          </p:cNvPr>
          <p:cNvSpPr txBox="1"/>
          <p:nvPr/>
        </p:nvSpPr>
        <p:spPr>
          <a:xfrm>
            <a:off x="1509951" y="3752806"/>
            <a:ext cx="11374361" cy="984885"/>
          </a:xfrm>
          <a:prstGeom prst="rect">
            <a:avLst/>
          </a:prstGeom>
          <a:noFill/>
        </p:spPr>
        <p:txBody>
          <a:bodyPr wrap="square" rtlCol="0">
            <a:spAutoFit/>
          </a:bodyPr>
          <a:lstStyle/>
          <a:p>
            <a:pPr marL="171450" lvl="3" indent="-171450">
              <a:spcAft>
                <a:spcPts val="600"/>
              </a:spcAft>
              <a:buClr>
                <a:schemeClr val="accent6">
                  <a:lumMod val="50000"/>
                </a:schemeClr>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The more people involved, the more skills, knowledge and expertise are available. This also respects the mana of those who have something to add.</a:t>
            </a:r>
          </a:p>
          <a:p>
            <a:pPr marL="171450" lvl="3" indent="-171450">
              <a:spcAft>
                <a:spcPts val="600"/>
              </a:spcAft>
              <a:buClr>
                <a:schemeClr val="accent6">
                  <a:lumMod val="50000"/>
                </a:schemeClr>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People are empowered to grow their skills and knowledge — growing capability as a whole. </a:t>
            </a:r>
          </a:p>
          <a:p>
            <a:pPr marL="171450" lvl="3" indent="-171450">
              <a:spcAft>
                <a:spcPts val="600"/>
              </a:spcAft>
              <a:buClr>
                <a:schemeClr val="accent6">
                  <a:lumMod val="50000"/>
                </a:schemeClr>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Service users, whānau and communities have skills and knowledge — they are the experts in their own experiences and can contribute more than just their personal information.  Their resilience and strengths are valued when they are involved.</a:t>
            </a:r>
          </a:p>
        </p:txBody>
      </p:sp>
      <p:cxnSp>
        <p:nvCxnSpPr>
          <p:cNvPr id="68" name="Straight Connector 67">
            <a:extLst>
              <a:ext uri="{FF2B5EF4-FFF2-40B4-BE49-F238E27FC236}">
                <a16:creationId xmlns:a16="http://schemas.microsoft.com/office/drawing/2014/main" id="{5949771A-6A63-4732-91C1-5F5BB3054994}"/>
              </a:ext>
            </a:extLst>
          </p:cNvPr>
          <p:cNvCxnSpPr>
            <a:cxnSpLocks/>
          </p:cNvCxnSpPr>
          <p:nvPr/>
        </p:nvCxnSpPr>
        <p:spPr>
          <a:xfrm flipV="1">
            <a:off x="-53847" y="3145414"/>
            <a:ext cx="12893257" cy="6869"/>
          </a:xfrm>
          <a:prstGeom prst="line">
            <a:avLst/>
          </a:prstGeom>
          <a:ln w="25400">
            <a:solidFill>
              <a:srgbClr val="8C965A">
                <a:alpha val="30000"/>
              </a:srgbClr>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C1A8E84-7572-4381-86C1-8F68C3178B4A}"/>
              </a:ext>
            </a:extLst>
          </p:cNvPr>
          <p:cNvSpPr txBox="1"/>
          <p:nvPr/>
        </p:nvSpPr>
        <p:spPr>
          <a:xfrm>
            <a:off x="984496" y="103388"/>
            <a:ext cx="6384044" cy="830997"/>
          </a:xfrm>
          <a:prstGeom prst="rect">
            <a:avLst/>
          </a:prstGeom>
          <a:noFill/>
          <a:ln>
            <a:noFill/>
          </a:ln>
        </p:spPr>
        <p:txBody>
          <a:bodyPr wrap="square" rtlCol="0">
            <a:spAutoFit/>
          </a:bodyPr>
          <a:lstStyle/>
          <a:p>
            <a:r>
              <a:rPr lang="en-NZ" sz="2400" dirty="0">
                <a:solidFill>
                  <a:srgbClr val="8C965A"/>
                </a:solidFill>
                <a:latin typeface="Source Sans Pro" panose="020B0503030403020204" pitchFamily="34" charset="0"/>
                <a:ea typeface="Source Sans Pro" panose="020B0503030403020204" pitchFamily="34" charset="0"/>
              </a:rPr>
              <a:t>Data Protection and Use Policy (DPUP)</a:t>
            </a:r>
          </a:p>
          <a:p>
            <a:r>
              <a:rPr lang="en-NZ" sz="2400" b="1" dirty="0">
                <a:solidFill>
                  <a:srgbClr val="8C965A"/>
                </a:solidFill>
                <a:latin typeface="Source Sans Pro" panose="020B0503030403020204" pitchFamily="34" charset="0"/>
                <a:ea typeface="Source Sans Pro" panose="020B0503030403020204" pitchFamily="34" charset="0"/>
              </a:rPr>
              <a:t>Sharing Value Guideline — a summary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939245" y="910910"/>
            <a:ext cx="11862355" cy="28736"/>
          </a:xfrm>
          <a:prstGeom prst="line">
            <a:avLst/>
          </a:prstGeom>
          <a:ln w="25400">
            <a:solidFill>
              <a:srgbClr val="8C965A">
                <a:alpha val="30000"/>
              </a:srgbClr>
            </a:solidFil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6DE1DA3C-7DB0-40B7-ABDF-88AEA8B34AB2}"/>
              </a:ext>
            </a:extLst>
          </p:cNvPr>
          <p:cNvSpPr txBox="1"/>
          <p:nvPr/>
        </p:nvSpPr>
        <p:spPr>
          <a:xfrm>
            <a:off x="-53847" y="991292"/>
            <a:ext cx="6491115" cy="2144177"/>
          </a:xfrm>
          <a:prstGeom prst="rect">
            <a:avLst/>
          </a:prstGeom>
          <a:noFill/>
        </p:spPr>
        <p:txBody>
          <a:bodyPr wrap="square" rtlCol="0">
            <a:spAutoFit/>
          </a:bodyPr>
          <a:lstStyle/>
          <a:p>
            <a:pPr>
              <a:spcBef>
                <a:spcPts val="200"/>
              </a:spcBef>
              <a:spcAft>
                <a:spcPts val="200"/>
              </a:spcAft>
            </a:pPr>
            <a:r>
              <a:rPr lang="en-NZ" sz="1300" b="1" dirty="0">
                <a:solidFill>
                  <a:srgbClr val="8C965A"/>
                </a:solidFill>
                <a:latin typeface="Source Sans Pro" panose="020B0503030403020204" pitchFamily="34" charset="0"/>
                <a:ea typeface="Source Sans Pro" panose="020B0503030403020204" pitchFamily="34" charset="0"/>
              </a:rPr>
              <a:t>Sharing Value </a:t>
            </a:r>
            <a:r>
              <a:rPr lang="en-NZ" sz="1300" dirty="0">
                <a:solidFill>
                  <a:srgbClr val="2A2A3E"/>
                </a:solidFill>
                <a:latin typeface="Source Sans Pro" panose="020B0503030403020204" pitchFamily="34" charset="0"/>
                <a:ea typeface="Source Sans Pro" panose="020B0503030403020204" pitchFamily="34" charset="0"/>
              </a:rPr>
              <a:t>is about having a 2-way street for data and information. It’s important for trust and transparency that those who provide data or information to an agency (service users, service providers or another agency) can understand, access and use insights and outcomes that are about them in some way, or are achieved by using the information they provide. Sharing this value also multiplies it — more can benefit from it.</a:t>
            </a:r>
          </a:p>
          <a:p>
            <a:pPr>
              <a:spcBef>
                <a:spcPts val="200"/>
              </a:spcBef>
              <a:spcAft>
                <a:spcPts val="200"/>
              </a:spcAft>
            </a:pPr>
            <a:r>
              <a:rPr lang="en-NZ" sz="1300" dirty="0">
                <a:solidFill>
                  <a:srgbClr val="2A2A3E"/>
                </a:solidFill>
                <a:latin typeface="Source Sans Pro" panose="020B0503030403020204" pitchFamily="34" charset="0"/>
                <a:ea typeface="Source Sans Pro" panose="020B0503030403020204" pitchFamily="34" charset="0"/>
              </a:rPr>
              <a:t>Data and information can open doors to understanding and be a powerful tool for better support for people. Sharing the results, insights, analysis or de-identified raw data with those who have a legitimate interest in it helps make the most of those opportunities. It’s through sharing value that the collective body of knowledge grows. </a:t>
            </a:r>
            <a:endParaRPr lang="en-NZ" sz="1400" dirty="0">
              <a:solidFill>
                <a:srgbClr val="2A2A3E"/>
              </a:solidFill>
              <a:latin typeface="Source Sans Pro" panose="020B0503030403020204" pitchFamily="34" charset="0"/>
              <a:ea typeface="Source Sans Pro" panose="020B0503030403020204" pitchFamily="34" charset="0"/>
            </a:endParaRPr>
          </a:p>
        </p:txBody>
      </p:sp>
      <p:sp>
        <p:nvSpPr>
          <p:cNvPr id="48" name="TextBox 47">
            <a:extLst>
              <a:ext uri="{FF2B5EF4-FFF2-40B4-BE49-F238E27FC236}">
                <a16:creationId xmlns:a16="http://schemas.microsoft.com/office/drawing/2014/main" id="{F8511F2E-F509-4AE5-8E09-825A7A6DAABF}"/>
              </a:ext>
            </a:extLst>
          </p:cNvPr>
          <p:cNvSpPr txBox="1"/>
          <p:nvPr/>
        </p:nvSpPr>
        <p:spPr>
          <a:xfrm>
            <a:off x="3189686" y="3328038"/>
            <a:ext cx="6518525" cy="307777"/>
          </a:xfrm>
          <a:prstGeom prst="rect">
            <a:avLst/>
          </a:prstGeom>
          <a:noFill/>
        </p:spPr>
        <p:txBody>
          <a:bodyPr wrap="square" rtlCol="0">
            <a:spAutoFit/>
          </a:bodyPr>
          <a:lstStyle/>
          <a:p>
            <a:pPr algn="ctr"/>
            <a:r>
              <a:rPr lang="en-NZ" sz="1400" b="1" dirty="0">
                <a:solidFill>
                  <a:srgbClr val="8C965A"/>
                </a:solidFill>
                <a:latin typeface="Source Sans Pro" panose="020B0503030403020204" pitchFamily="34" charset="0"/>
                <a:ea typeface="Source Sans Pro" panose="020B0503030403020204" pitchFamily="34" charset="0"/>
              </a:rPr>
              <a:t>Sharing value and collaboration helps get things right</a:t>
            </a:r>
          </a:p>
        </p:txBody>
      </p:sp>
      <p:grpSp>
        <p:nvGrpSpPr>
          <p:cNvPr id="19" name="Group 18">
            <a:extLst>
              <a:ext uri="{FF2B5EF4-FFF2-40B4-BE49-F238E27FC236}">
                <a16:creationId xmlns:a16="http://schemas.microsoft.com/office/drawing/2014/main" id="{193C195C-DA62-494D-BCF6-AE5EDC2C5951}"/>
              </a:ext>
            </a:extLst>
          </p:cNvPr>
          <p:cNvGrpSpPr/>
          <p:nvPr/>
        </p:nvGrpSpPr>
        <p:grpSpPr>
          <a:xfrm>
            <a:off x="149003" y="3565727"/>
            <a:ext cx="1335146" cy="1260000"/>
            <a:chOff x="370015" y="3021428"/>
            <a:chExt cx="1335146" cy="1260000"/>
          </a:xfrm>
        </p:grpSpPr>
        <p:sp>
          <p:nvSpPr>
            <p:cNvPr id="88" name="TextBox 87">
              <a:extLst>
                <a:ext uri="{FF2B5EF4-FFF2-40B4-BE49-F238E27FC236}">
                  <a16:creationId xmlns:a16="http://schemas.microsoft.com/office/drawing/2014/main" id="{299F9033-3BF4-487F-A56F-AC25512FB8B6}"/>
                </a:ext>
              </a:extLst>
            </p:cNvPr>
            <p:cNvSpPr txBox="1"/>
            <p:nvPr/>
          </p:nvSpPr>
          <p:spPr>
            <a:xfrm>
              <a:off x="370015" y="3484417"/>
              <a:ext cx="1335146" cy="307777"/>
            </a:xfrm>
            <a:prstGeom prst="rect">
              <a:avLst/>
            </a:prstGeom>
            <a:noFill/>
          </p:spPr>
          <p:txBody>
            <a:bodyPr wrap="square" rtlCol="0">
              <a:spAutoFit/>
            </a:bodyPr>
            <a:lstStyle/>
            <a:p>
              <a:pPr algn="ctr"/>
              <a:r>
                <a:rPr lang="en-NZ" sz="1400" b="1" dirty="0">
                  <a:latin typeface="Source Sans Pro" panose="020B0503030403020204" pitchFamily="34" charset="0"/>
                  <a:ea typeface="Source Sans Pro" panose="020B0503030403020204" pitchFamily="34" charset="0"/>
                </a:rPr>
                <a:t>Right people</a:t>
              </a:r>
            </a:p>
          </p:txBody>
        </p:sp>
        <p:sp>
          <p:nvSpPr>
            <p:cNvPr id="103" name="Oval 102">
              <a:extLst>
                <a:ext uri="{FF2B5EF4-FFF2-40B4-BE49-F238E27FC236}">
                  <a16:creationId xmlns:a16="http://schemas.microsoft.com/office/drawing/2014/main" id="{0F45AFC4-9DFE-45B1-907D-998B12793E34}"/>
                </a:ext>
              </a:extLst>
            </p:cNvPr>
            <p:cNvSpPr>
              <a:spLocks noChangeAspect="1"/>
            </p:cNvSpPr>
            <p:nvPr/>
          </p:nvSpPr>
          <p:spPr>
            <a:xfrm>
              <a:off x="386731" y="3021428"/>
              <a:ext cx="1261512" cy="1260000"/>
            </a:xfrm>
            <a:prstGeom prst="ellipse">
              <a:avLst/>
            </a:prstGeom>
            <a:noFill/>
            <a:ln w="38100">
              <a:solidFill>
                <a:srgbClr val="8C965A">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p>
          </p:txBody>
        </p:sp>
      </p:grpSp>
      <p:grpSp>
        <p:nvGrpSpPr>
          <p:cNvPr id="17" name="Group 16">
            <a:extLst>
              <a:ext uri="{FF2B5EF4-FFF2-40B4-BE49-F238E27FC236}">
                <a16:creationId xmlns:a16="http://schemas.microsoft.com/office/drawing/2014/main" id="{86838D6F-6528-4445-A09C-A5771E054EE4}"/>
              </a:ext>
            </a:extLst>
          </p:cNvPr>
          <p:cNvGrpSpPr/>
          <p:nvPr/>
        </p:nvGrpSpPr>
        <p:grpSpPr>
          <a:xfrm>
            <a:off x="142257" y="4994611"/>
            <a:ext cx="1335146" cy="1260000"/>
            <a:chOff x="373905" y="4881587"/>
            <a:chExt cx="1335146" cy="1260000"/>
          </a:xfrm>
        </p:grpSpPr>
        <p:sp>
          <p:nvSpPr>
            <p:cNvPr id="89" name="TextBox 88">
              <a:extLst>
                <a:ext uri="{FF2B5EF4-FFF2-40B4-BE49-F238E27FC236}">
                  <a16:creationId xmlns:a16="http://schemas.microsoft.com/office/drawing/2014/main" id="{9305F922-C808-44CA-A39F-09C7087731A3}"/>
                </a:ext>
              </a:extLst>
            </p:cNvPr>
            <p:cNvSpPr txBox="1"/>
            <p:nvPr/>
          </p:nvSpPr>
          <p:spPr>
            <a:xfrm>
              <a:off x="373905" y="5331205"/>
              <a:ext cx="1335146" cy="307777"/>
            </a:xfrm>
            <a:prstGeom prst="rect">
              <a:avLst/>
            </a:prstGeom>
            <a:noFill/>
          </p:spPr>
          <p:txBody>
            <a:bodyPr wrap="square" rtlCol="0">
              <a:spAutoFit/>
            </a:bodyPr>
            <a:lstStyle/>
            <a:p>
              <a:pPr algn="ctr"/>
              <a:r>
                <a:rPr lang="en-NZ" sz="1400" b="1" dirty="0">
                  <a:latin typeface="Source Sans Pro" panose="020B0503030403020204" pitchFamily="34" charset="0"/>
                  <a:ea typeface="Source Sans Pro" panose="020B0503030403020204" pitchFamily="34" charset="0"/>
                </a:rPr>
                <a:t>Right ideas</a:t>
              </a:r>
            </a:p>
          </p:txBody>
        </p:sp>
        <p:sp>
          <p:nvSpPr>
            <p:cNvPr id="100" name="Oval 99">
              <a:extLst>
                <a:ext uri="{FF2B5EF4-FFF2-40B4-BE49-F238E27FC236}">
                  <a16:creationId xmlns:a16="http://schemas.microsoft.com/office/drawing/2014/main" id="{0C042F0E-FEBD-4F69-B726-9788EC815EE8}"/>
                </a:ext>
              </a:extLst>
            </p:cNvPr>
            <p:cNvSpPr>
              <a:spLocks noChangeAspect="1"/>
            </p:cNvSpPr>
            <p:nvPr/>
          </p:nvSpPr>
          <p:spPr>
            <a:xfrm>
              <a:off x="386731" y="4881587"/>
              <a:ext cx="1261512" cy="1260000"/>
            </a:xfrm>
            <a:prstGeom prst="ellipse">
              <a:avLst/>
            </a:prstGeom>
            <a:noFill/>
            <a:ln w="38100">
              <a:solidFill>
                <a:srgbClr val="8C965A">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dirty="0"/>
            </a:p>
          </p:txBody>
        </p:sp>
      </p:grpSp>
      <p:sp>
        <p:nvSpPr>
          <p:cNvPr id="101" name="TextBox 100">
            <a:extLst>
              <a:ext uri="{FF2B5EF4-FFF2-40B4-BE49-F238E27FC236}">
                <a16:creationId xmlns:a16="http://schemas.microsoft.com/office/drawing/2014/main" id="{F11112DC-1327-4E10-899D-950291760319}"/>
              </a:ext>
            </a:extLst>
          </p:cNvPr>
          <p:cNvSpPr txBox="1"/>
          <p:nvPr/>
        </p:nvSpPr>
        <p:spPr>
          <a:xfrm>
            <a:off x="1511271" y="5262973"/>
            <a:ext cx="11290329" cy="907941"/>
          </a:xfrm>
          <a:prstGeom prst="rect">
            <a:avLst/>
          </a:prstGeom>
          <a:noFill/>
        </p:spPr>
        <p:txBody>
          <a:bodyPr wrap="square" rtlCol="0">
            <a:spAutoFit/>
          </a:bodyPr>
          <a:lstStyle/>
          <a:p>
            <a:pPr marL="171450" lvl="3" indent="-171450">
              <a:spcAft>
                <a:spcPts val="600"/>
              </a:spcAft>
              <a:buClr>
                <a:schemeClr val="accent6">
                  <a:lumMod val="50000"/>
                </a:schemeClr>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Varied perspectives can help generate better ideas for how to use people’s data and information to improve services and support for people – it keeps the focus on the </a:t>
            </a:r>
            <a:r>
              <a:rPr lang="en-NZ" sz="1200" b="1" dirty="0">
                <a:solidFill>
                  <a:srgbClr val="8C965A"/>
                </a:solidFill>
                <a:latin typeface="Source Sans Pro" panose="020B0503030403020204" pitchFamily="34" charset="0"/>
                <a:ea typeface="Source Sans Pro" panose="020B0503030403020204" pitchFamily="34" charset="0"/>
                <a:cs typeface="Calibri" panose="020F0502020204030204" pitchFamily="34" charset="0"/>
              </a:rPr>
              <a:t>He Tāngata Principle</a:t>
            </a: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 </a:t>
            </a:r>
          </a:p>
          <a:p>
            <a:pPr marL="171450" lvl="3" indent="-171450">
              <a:spcAft>
                <a:spcPts val="600"/>
              </a:spcAft>
              <a:buClr>
                <a:schemeClr val="accent6">
                  <a:lumMod val="50000"/>
                </a:schemeClr>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Any decision about how reasonable it is to collect or use data and information needs to come from a strong understanding of the topic, and the context of the people the information is about. That understanding comes from involving those who are close to the issue.</a:t>
            </a:r>
            <a:endParaRPr lang="en-US"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endParaRPr>
          </a:p>
        </p:txBody>
      </p:sp>
      <p:grpSp>
        <p:nvGrpSpPr>
          <p:cNvPr id="16" name="Group 15">
            <a:extLst>
              <a:ext uri="{FF2B5EF4-FFF2-40B4-BE49-F238E27FC236}">
                <a16:creationId xmlns:a16="http://schemas.microsoft.com/office/drawing/2014/main" id="{218B5D14-0EAA-42D5-990C-F21E61DBE7ED}"/>
              </a:ext>
            </a:extLst>
          </p:cNvPr>
          <p:cNvGrpSpPr/>
          <p:nvPr/>
        </p:nvGrpSpPr>
        <p:grpSpPr>
          <a:xfrm>
            <a:off x="149003" y="6423495"/>
            <a:ext cx="1335146" cy="1260000"/>
            <a:chOff x="380651" y="6364352"/>
            <a:chExt cx="1335146" cy="1260000"/>
          </a:xfrm>
        </p:grpSpPr>
        <p:sp>
          <p:nvSpPr>
            <p:cNvPr id="92" name="TextBox 91">
              <a:extLst>
                <a:ext uri="{FF2B5EF4-FFF2-40B4-BE49-F238E27FC236}">
                  <a16:creationId xmlns:a16="http://schemas.microsoft.com/office/drawing/2014/main" id="{8100E046-C2A6-43C1-9217-16C807880B9D}"/>
                </a:ext>
              </a:extLst>
            </p:cNvPr>
            <p:cNvSpPr txBox="1"/>
            <p:nvPr/>
          </p:nvSpPr>
          <p:spPr>
            <a:xfrm>
              <a:off x="380651" y="6694374"/>
              <a:ext cx="1335146" cy="523220"/>
            </a:xfrm>
            <a:prstGeom prst="rect">
              <a:avLst/>
            </a:prstGeom>
            <a:noFill/>
          </p:spPr>
          <p:txBody>
            <a:bodyPr wrap="square" rtlCol="0">
              <a:spAutoFit/>
            </a:bodyPr>
            <a:lstStyle/>
            <a:p>
              <a:pPr algn="ctr"/>
              <a:r>
                <a:rPr lang="en-NZ" sz="1400" b="1" dirty="0">
                  <a:latin typeface="Source Sans Pro" panose="020B0503030403020204" pitchFamily="34" charset="0"/>
                  <a:ea typeface="Source Sans Pro" panose="020B0503030403020204" pitchFamily="34" charset="0"/>
                </a:rPr>
                <a:t>Right information </a:t>
              </a:r>
            </a:p>
          </p:txBody>
        </p:sp>
        <p:sp>
          <p:nvSpPr>
            <p:cNvPr id="98" name="Oval 97">
              <a:extLst>
                <a:ext uri="{FF2B5EF4-FFF2-40B4-BE49-F238E27FC236}">
                  <a16:creationId xmlns:a16="http://schemas.microsoft.com/office/drawing/2014/main" id="{F279B63C-EEC8-4A94-ADE7-C607EDB3E7B9}"/>
                </a:ext>
              </a:extLst>
            </p:cNvPr>
            <p:cNvSpPr>
              <a:spLocks noChangeAspect="1"/>
            </p:cNvSpPr>
            <p:nvPr/>
          </p:nvSpPr>
          <p:spPr>
            <a:xfrm>
              <a:off x="386731" y="6364352"/>
              <a:ext cx="1261512" cy="1260000"/>
            </a:xfrm>
            <a:prstGeom prst="ellipse">
              <a:avLst/>
            </a:prstGeom>
            <a:noFill/>
            <a:ln w="38100">
              <a:solidFill>
                <a:srgbClr val="8C965A">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dirty="0"/>
            </a:p>
          </p:txBody>
        </p:sp>
      </p:grpSp>
      <p:sp>
        <p:nvSpPr>
          <p:cNvPr id="99" name="TextBox 98">
            <a:extLst>
              <a:ext uri="{FF2B5EF4-FFF2-40B4-BE49-F238E27FC236}">
                <a16:creationId xmlns:a16="http://schemas.microsoft.com/office/drawing/2014/main" id="{AA81BE55-D76E-4034-BDE9-0B36E0BB2BB1}"/>
              </a:ext>
            </a:extLst>
          </p:cNvPr>
          <p:cNvSpPr txBox="1"/>
          <p:nvPr/>
        </p:nvSpPr>
        <p:spPr>
          <a:xfrm>
            <a:off x="1456611" y="6613680"/>
            <a:ext cx="11374361" cy="907941"/>
          </a:xfrm>
          <a:prstGeom prst="rect">
            <a:avLst/>
          </a:prstGeom>
          <a:noFill/>
        </p:spPr>
        <p:txBody>
          <a:bodyPr wrap="square" rtlCol="0">
            <a:spAutoFit/>
          </a:bodyPr>
          <a:lstStyle/>
          <a:p>
            <a:pPr marL="171450" lvl="4" indent="-171450">
              <a:spcAft>
                <a:spcPts val="600"/>
              </a:spcAft>
              <a:buClr>
                <a:schemeClr val="accent6">
                  <a:lumMod val="50000"/>
                </a:schemeClr>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Information and data will be more relevant, accurate, the limitations better understood and assumptions more thoroughly tested when people with different perspectives and knowledge come together. </a:t>
            </a:r>
          </a:p>
          <a:p>
            <a:pPr marL="171450" lvl="4" indent="-171450">
              <a:spcAft>
                <a:spcPts val="600"/>
              </a:spcAft>
              <a:buClr>
                <a:schemeClr val="accent6">
                  <a:lumMod val="50000"/>
                </a:schemeClr>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Wrapping quantitative data and the richness of lived experiences and stories together only happens well when a wide range of people are involved, each bringing their piece of the puzzle.</a:t>
            </a:r>
            <a:endParaRPr lang="en-US" sz="1200" dirty="0">
              <a:latin typeface="Source Sans Pro" panose="020B0503030403020204" pitchFamily="34" charset="0"/>
              <a:ea typeface="Source Sans Pro" panose="020B0503030403020204" pitchFamily="34" charset="0"/>
              <a:cs typeface="Calibri" panose="020F0502020204030204" pitchFamily="34" charset="0"/>
            </a:endParaRPr>
          </a:p>
        </p:txBody>
      </p:sp>
      <p:grpSp>
        <p:nvGrpSpPr>
          <p:cNvPr id="15" name="Group 14">
            <a:extLst>
              <a:ext uri="{FF2B5EF4-FFF2-40B4-BE49-F238E27FC236}">
                <a16:creationId xmlns:a16="http://schemas.microsoft.com/office/drawing/2014/main" id="{A582F7D3-991F-4F10-8332-DB15C1C7C7D5}"/>
              </a:ext>
            </a:extLst>
          </p:cNvPr>
          <p:cNvGrpSpPr/>
          <p:nvPr/>
        </p:nvGrpSpPr>
        <p:grpSpPr>
          <a:xfrm>
            <a:off x="135314" y="7852378"/>
            <a:ext cx="1335146" cy="1260000"/>
            <a:chOff x="366962" y="8019954"/>
            <a:chExt cx="1335146" cy="1260000"/>
          </a:xfrm>
        </p:grpSpPr>
        <p:sp>
          <p:nvSpPr>
            <p:cNvPr id="90" name="TextBox 89">
              <a:extLst>
                <a:ext uri="{FF2B5EF4-FFF2-40B4-BE49-F238E27FC236}">
                  <a16:creationId xmlns:a16="http://schemas.microsoft.com/office/drawing/2014/main" id="{F5C603AB-9172-4A37-A98F-3C81A0C4AF8E}"/>
                </a:ext>
              </a:extLst>
            </p:cNvPr>
            <p:cNvSpPr txBox="1"/>
            <p:nvPr/>
          </p:nvSpPr>
          <p:spPr>
            <a:xfrm>
              <a:off x="366962" y="8478503"/>
              <a:ext cx="1335146" cy="307777"/>
            </a:xfrm>
            <a:prstGeom prst="rect">
              <a:avLst/>
            </a:prstGeom>
            <a:noFill/>
          </p:spPr>
          <p:txBody>
            <a:bodyPr wrap="square" rtlCol="0">
              <a:spAutoFit/>
            </a:bodyPr>
            <a:lstStyle/>
            <a:p>
              <a:pPr algn="ctr"/>
              <a:r>
                <a:rPr lang="en-NZ" sz="1400" b="1" dirty="0">
                  <a:latin typeface="Source Sans Pro" panose="020B0503030403020204" pitchFamily="34" charset="0"/>
                  <a:ea typeface="Source Sans Pro" panose="020B0503030403020204" pitchFamily="34" charset="0"/>
                </a:rPr>
                <a:t>Right use </a:t>
              </a:r>
            </a:p>
          </p:txBody>
        </p:sp>
        <p:sp>
          <p:nvSpPr>
            <p:cNvPr id="96" name="Oval 95">
              <a:extLst>
                <a:ext uri="{FF2B5EF4-FFF2-40B4-BE49-F238E27FC236}">
                  <a16:creationId xmlns:a16="http://schemas.microsoft.com/office/drawing/2014/main" id="{E85E2017-2535-4377-8F50-DA4FB364BE2E}"/>
                </a:ext>
              </a:extLst>
            </p:cNvPr>
            <p:cNvSpPr>
              <a:spLocks noChangeAspect="1"/>
            </p:cNvSpPr>
            <p:nvPr/>
          </p:nvSpPr>
          <p:spPr>
            <a:xfrm>
              <a:off x="386731" y="8019954"/>
              <a:ext cx="1261512" cy="1260000"/>
            </a:xfrm>
            <a:prstGeom prst="ellipse">
              <a:avLst/>
            </a:prstGeom>
            <a:noFill/>
            <a:ln w="38100">
              <a:solidFill>
                <a:srgbClr val="8C965A">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p>
          </p:txBody>
        </p:sp>
      </p:grpSp>
      <p:sp>
        <p:nvSpPr>
          <p:cNvPr id="97" name="TextBox 96">
            <a:extLst>
              <a:ext uri="{FF2B5EF4-FFF2-40B4-BE49-F238E27FC236}">
                <a16:creationId xmlns:a16="http://schemas.microsoft.com/office/drawing/2014/main" id="{1DA6546C-3AF8-442C-8611-20CF65A435A9}"/>
              </a:ext>
            </a:extLst>
          </p:cNvPr>
          <p:cNvSpPr txBox="1"/>
          <p:nvPr/>
        </p:nvSpPr>
        <p:spPr>
          <a:xfrm>
            <a:off x="1483173" y="7824451"/>
            <a:ext cx="10821125" cy="1354217"/>
          </a:xfrm>
          <a:prstGeom prst="rect">
            <a:avLst/>
          </a:prstGeom>
          <a:noFill/>
        </p:spPr>
        <p:txBody>
          <a:bodyPr wrap="square" rtlCol="0">
            <a:spAutoFit/>
          </a:bodyPr>
          <a:lstStyle/>
          <a:p>
            <a:pPr marL="171450" lvl="4" indent="-171450">
              <a:spcAft>
                <a:spcPts val="600"/>
              </a:spcAft>
              <a:buClr>
                <a:schemeClr val="accent6">
                  <a:lumMod val="50000"/>
                </a:schemeClr>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Any insights or knowledge created from people’s data or information can be shared with a wider range of people, inform more decisions and have a bigger positive impact. Sharing value is a critical part of being transparent, of building trust and using data and information in a respectful way. </a:t>
            </a:r>
          </a:p>
          <a:p>
            <a:pPr marL="171450" lvl="4" indent="-171450">
              <a:spcAft>
                <a:spcPts val="600"/>
              </a:spcAft>
              <a:buClr>
                <a:schemeClr val="accent6">
                  <a:lumMod val="50000"/>
                </a:schemeClr>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Ideas from a wide range of people will help make sure that information is presented and shared in a variety of accessible and understandable ways and reach as many people as possible.</a:t>
            </a:r>
          </a:p>
          <a:p>
            <a:pPr marL="171450" lvl="4" indent="-171450">
              <a:spcAft>
                <a:spcPts val="600"/>
              </a:spcAft>
              <a:buClr>
                <a:schemeClr val="accent6">
                  <a:lumMod val="50000"/>
                </a:schemeClr>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Sharing appropriate information allows other agencies or people to use the data themselves to answer their own questions, develop their own insights or support improvements in their areas.</a:t>
            </a:r>
          </a:p>
        </p:txBody>
      </p:sp>
      <p:sp>
        <p:nvSpPr>
          <p:cNvPr id="104" name="TextBox 103">
            <a:extLst>
              <a:ext uri="{FF2B5EF4-FFF2-40B4-BE49-F238E27FC236}">
                <a16:creationId xmlns:a16="http://schemas.microsoft.com/office/drawing/2014/main" id="{F47D071C-293A-4B90-8C50-77A3531DB95E}"/>
              </a:ext>
            </a:extLst>
          </p:cNvPr>
          <p:cNvSpPr txBox="1"/>
          <p:nvPr/>
        </p:nvSpPr>
        <p:spPr>
          <a:xfrm>
            <a:off x="6493285" y="1013994"/>
            <a:ext cx="6308315" cy="2010807"/>
          </a:xfrm>
          <a:prstGeom prst="rect">
            <a:avLst/>
          </a:prstGeom>
          <a:noFill/>
        </p:spPr>
        <p:txBody>
          <a:bodyPr wrap="square" rtlCol="0">
            <a:spAutoFit/>
          </a:bodyPr>
          <a:lstStyle/>
          <a:p>
            <a:pPr>
              <a:spcBef>
                <a:spcPts val="200"/>
              </a:spcBef>
              <a:spcAft>
                <a:spcPts val="200"/>
              </a:spcAft>
            </a:pPr>
            <a:r>
              <a:rPr lang="en-NZ" sz="1300" b="1" dirty="0">
                <a:solidFill>
                  <a:srgbClr val="8C965A"/>
                </a:solidFill>
                <a:latin typeface="Source Sans Pro" panose="020B0503030403020204" pitchFamily="34" charset="0"/>
                <a:ea typeface="Source Sans Pro" panose="020B0503030403020204" pitchFamily="34" charset="0"/>
              </a:rPr>
              <a:t>Sharing Value </a:t>
            </a:r>
            <a:r>
              <a:rPr lang="en-NZ" sz="1300" dirty="0">
                <a:solidFill>
                  <a:srgbClr val="2A2A3E"/>
                </a:solidFill>
                <a:latin typeface="Source Sans Pro" panose="020B0503030403020204" pitchFamily="34" charset="0"/>
                <a:ea typeface="Source Sans Pro" panose="020B0503030403020204" pitchFamily="34" charset="0"/>
              </a:rPr>
              <a:t>is also about the </a:t>
            </a:r>
            <a:r>
              <a:rPr lang="en-NZ" sz="1300" b="1" dirty="0">
                <a:solidFill>
                  <a:srgbClr val="8C965A"/>
                </a:solidFill>
                <a:latin typeface="Source Sans Pro" panose="020B0503030403020204" pitchFamily="34" charset="0"/>
                <a:ea typeface="Source Sans Pro" panose="020B0503030403020204" pitchFamily="34" charset="0"/>
              </a:rPr>
              <a:t>Mahitahitanga Principle</a:t>
            </a:r>
            <a:r>
              <a:rPr lang="en-NZ" sz="1300" dirty="0">
                <a:solidFill>
                  <a:srgbClr val="2A2A3E"/>
                </a:solidFill>
                <a:latin typeface="Source Sans Pro" panose="020B0503030403020204" pitchFamily="34" charset="0"/>
                <a:ea typeface="Source Sans Pro" panose="020B0503030403020204" pitchFamily="34" charset="0"/>
              </a:rPr>
              <a:t> </a:t>
            </a:r>
            <a:r>
              <a:rPr lang="en-NZ" sz="14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a:t>
            </a:r>
            <a:r>
              <a:rPr lang="en-NZ" sz="1300" dirty="0">
                <a:solidFill>
                  <a:srgbClr val="2A2A3E"/>
                </a:solidFill>
                <a:latin typeface="Source Sans Pro" panose="020B0503030403020204" pitchFamily="34" charset="0"/>
                <a:ea typeface="Source Sans Pro" panose="020B0503030403020204" pitchFamily="34" charset="0"/>
              </a:rPr>
              <a:t> collaborating and having strong </a:t>
            </a:r>
            <a:r>
              <a:rPr lang="en-NZ" sz="1300" dirty="0">
                <a:solidFill>
                  <a:srgbClr val="2A2A3E"/>
                </a:solidFill>
                <a:latin typeface="Source Sans Pro" panose="020B0503030403020204" pitchFamily="34" charset="0"/>
              </a:rPr>
              <a:t>partnerships. The importance of inclusion and collaboration is a core idea in DPUP.</a:t>
            </a:r>
          </a:p>
          <a:p>
            <a:pPr>
              <a:spcBef>
                <a:spcPts val="200"/>
              </a:spcBef>
              <a:spcAft>
                <a:spcPts val="200"/>
              </a:spcAft>
            </a:pPr>
            <a:r>
              <a:rPr lang="en-NZ" sz="1300" dirty="0">
                <a:solidFill>
                  <a:srgbClr val="2A2A3E"/>
                </a:solidFill>
                <a:latin typeface="Source Sans Pro" panose="020B0503030403020204" pitchFamily="34" charset="0"/>
              </a:rPr>
              <a:t>When working with people’s data or information, at all stages work with others, seek their views and ideas and involve them in decision-making. Including different voices, worldviews, experiences and skills improves the quality and validity of the work.</a:t>
            </a:r>
          </a:p>
          <a:p>
            <a:pPr>
              <a:spcBef>
                <a:spcPts val="200"/>
              </a:spcBef>
              <a:spcAft>
                <a:spcPts val="200"/>
              </a:spcAft>
            </a:pPr>
            <a:r>
              <a:rPr lang="en-NZ" sz="1300" dirty="0">
                <a:solidFill>
                  <a:srgbClr val="2A2A3E"/>
                </a:solidFill>
                <a:latin typeface="Source Sans Pro" panose="020B0503030403020204" pitchFamily="34" charset="0"/>
              </a:rPr>
              <a:t>Being inclusive contributes </a:t>
            </a:r>
            <a:r>
              <a:rPr lang="en-NZ" sz="1300" dirty="0">
                <a:solidFill>
                  <a:srgbClr val="2A2A3E"/>
                </a:solidFill>
                <a:latin typeface="Source Sans Pro" panose="020B0503030403020204" pitchFamily="34" charset="0"/>
                <a:ea typeface="Source Sans Pro" panose="020B0503030403020204" pitchFamily="34" charset="0"/>
              </a:rPr>
              <a:t>to trust, is respectful and mana-enhancing and results in more relevant and useful insights for those the work is about.</a:t>
            </a:r>
          </a:p>
        </p:txBody>
      </p:sp>
      <p:pic>
        <p:nvPicPr>
          <p:cNvPr id="3" name="Graphic 2">
            <a:extLst>
              <a:ext uri="{FF2B5EF4-FFF2-40B4-BE49-F238E27FC236}">
                <a16:creationId xmlns:a16="http://schemas.microsoft.com/office/drawing/2014/main" id="{EDD0ABB3-637F-4EA4-8278-074EE193703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581" y="59677"/>
            <a:ext cx="887915" cy="887915"/>
          </a:xfrm>
          <a:prstGeom prst="rect">
            <a:avLst/>
          </a:prstGeom>
        </p:spPr>
      </p:pic>
      <p:sp>
        <p:nvSpPr>
          <p:cNvPr id="32" name="TextBox 31">
            <a:extLst>
              <a:ext uri="{FF2B5EF4-FFF2-40B4-BE49-F238E27FC236}">
                <a16:creationId xmlns:a16="http://schemas.microsoft.com/office/drawing/2014/main" id="{67D63D2F-07C2-487A-AA85-93A8320DC1C7}"/>
              </a:ext>
            </a:extLst>
          </p:cNvPr>
          <p:cNvSpPr txBox="1"/>
          <p:nvPr/>
        </p:nvSpPr>
        <p:spPr>
          <a:xfrm>
            <a:off x="11757661" y="9252688"/>
            <a:ext cx="1087174"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Page 1 of 2</a:t>
            </a:r>
          </a:p>
        </p:txBody>
      </p:sp>
      <p:sp>
        <p:nvSpPr>
          <p:cNvPr id="33" name="TextBox 32">
            <a:extLst>
              <a:ext uri="{FF2B5EF4-FFF2-40B4-BE49-F238E27FC236}">
                <a16:creationId xmlns:a16="http://schemas.microsoft.com/office/drawing/2014/main" id="{D974C1F7-4AE1-4D73-9BCD-3D14D5602073}"/>
              </a:ext>
              <a:ext uri="{C183D7F6-B498-43B3-948B-1728B52AA6E4}">
                <adec:decorative xmlns:adec="http://schemas.microsoft.com/office/drawing/2017/decorative" val="0"/>
              </a:ext>
            </a:extLst>
          </p:cNvPr>
          <p:cNvSpPr txBox="1"/>
          <p:nvPr/>
        </p:nvSpPr>
        <p:spPr>
          <a:xfrm>
            <a:off x="31797" y="925268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38" name="Picture 37">
            <a:extLst>
              <a:ext uri="{FF2B5EF4-FFF2-40B4-BE49-F238E27FC236}">
                <a16:creationId xmlns:a16="http://schemas.microsoft.com/office/drawing/2014/main" id="{10B2BB77-87FE-42D8-8374-66F8FDDCEFD1}"/>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39" name="Picture 38">
            <a:extLst>
              <a:ext uri="{FF2B5EF4-FFF2-40B4-BE49-F238E27FC236}">
                <a16:creationId xmlns:a16="http://schemas.microsoft.com/office/drawing/2014/main" id="{AE3D7135-94A8-4AD1-9DBA-7627308ABB7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pic>
        <p:nvPicPr>
          <p:cNvPr id="40" name="Picture 39">
            <a:extLst>
              <a:ext uri="{FF2B5EF4-FFF2-40B4-BE49-F238E27FC236}">
                <a16:creationId xmlns:a16="http://schemas.microsoft.com/office/drawing/2014/main" id="{7403E0C5-17E3-4AA2-AC5A-1B8800ABF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6780" y="9192768"/>
            <a:ext cx="1484683" cy="270295"/>
          </a:xfrm>
          <a:prstGeom prst="rect">
            <a:avLst/>
          </a:prstGeom>
        </p:spPr>
      </p:pic>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8140B1B0-F789-430A-BB9C-729BCC09BF48}"/>
              </a:ext>
            </a:extLst>
          </p:cNvPr>
          <p:cNvSpPr txBox="1"/>
          <p:nvPr/>
        </p:nvSpPr>
        <p:spPr>
          <a:xfrm>
            <a:off x="8352787" y="1002662"/>
            <a:ext cx="3132313" cy="307777"/>
          </a:xfrm>
          <a:prstGeom prst="rect">
            <a:avLst/>
          </a:prstGeom>
          <a:noFill/>
        </p:spPr>
        <p:txBody>
          <a:bodyPr wrap="square" rtlCol="0">
            <a:spAutoFit/>
          </a:bodyPr>
          <a:lstStyle/>
          <a:p>
            <a:pPr algn="ctr"/>
            <a:r>
              <a:rPr lang="en-NZ" sz="1400" b="1" dirty="0">
                <a:solidFill>
                  <a:srgbClr val="8C965A"/>
                </a:solidFill>
                <a:latin typeface="Source Sans Pro" panose="020B0503030403020204" pitchFamily="34" charset="0"/>
                <a:ea typeface="Source Sans Pro" panose="020B0503030403020204" pitchFamily="34" charset="0"/>
              </a:rPr>
              <a:t>Sharing can take many forms</a:t>
            </a:r>
          </a:p>
        </p:txBody>
      </p:sp>
      <p:sp>
        <p:nvSpPr>
          <p:cNvPr id="74" name="TextBox 73">
            <a:extLst>
              <a:ext uri="{FF2B5EF4-FFF2-40B4-BE49-F238E27FC236}">
                <a16:creationId xmlns:a16="http://schemas.microsoft.com/office/drawing/2014/main" id="{A60ADE0E-A9DE-4B7D-ADC0-59FE2D43E41B}"/>
              </a:ext>
            </a:extLst>
          </p:cNvPr>
          <p:cNvSpPr txBox="1"/>
          <p:nvPr/>
        </p:nvSpPr>
        <p:spPr>
          <a:xfrm>
            <a:off x="2030681" y="1008021"/>
            <a:ext cx="2338573" cy="307777"/>
          </a:xfrm>
          <a:prstGeom prst="rect">
            <a:avLst/>
          </a:prstGeom>
          <a:noFill/>
        </p:spPr>
        <p:txBody>
          <a:bodyPr wrap="square" rtlCol="0">
            <a:spAutoFit/>
          </a:bodyPr>
          <a:lstStyle/>
          <a:p>
            <a:pPr algn="ctr"/>
            <a:r>
              <a:rPr lang="en-NZ" sz="1400" b="1" dirty="0">
                <a:solidFill>
                  <a:srgbClr val="8C965A"/>
                </a:solidFill>
                <a:latin typeface="Source Sans Pro" panose="020B0503030403020204" pitchFamily="34" charset="0"/>
                <a:ea typeface="Source Sans Pro" panose="020B0503030403020204" pitchFamily="34" charset="0"/>
              </a:rPr>
              <a:t>The Value Loop</a:t>
            </a:r>
          </a:p>
        </p:txBody>
      </p:sp>
      <p:sp>
        <p:nvSpPr>
          <p:cNvPr id="43" name="TextBox 42">
            <a:extLst>
              <a:ext uri="{FF2B5EF4-FFF2-40B4-BE49-F238E27FC236}">
                <a16:creationId xmlns:a16="http://schemas.microsoft.com/office/drawing/2014/main" id="{5CE02031-8301-42AF-B7DF-4B8B5BF4893B}"/>
              </a:ext>
            </a:extLst>
          </p:cNvPr>
          <p:cNvSpPr txBox="1"/>
          <p:nvPr/>
        </p:nvSpPr>
        <p:spPr>
          <a:xfrm>
            <a:off x="1524001" y="8958862"/>
            <a:ext cx="10255392" cy="507831"/>
          </a:xfrm>
          <a:prstGeom prst="rect">
            <a:avLst/>
          </a:prstGeom>
          <a:solidFill>
            <a:srgbClr val="8C965A">
              <a:alpha val="30000"/>
            </a:srgbClr>
          </a:solidFill>
        </p:spPr>
        <p:txBody>
          <a:bodyPr wrap="square" rtlCol="0">
            <a:spAutoFit/>
          </a:bodyPr>
          <a:lstStyle/>
          <a:p>
            <a:pPr>
              <a:buClr>
                <a:schemeClr val="accent6">
                  <a:lumMod val="50000"/>
                </a:schemeClr>
              </a:buClr>
            </a:pPr>
            <a:r>
              <a:rPr lang="en-NZ" sz="1200" b="1" dirty="0">
                <a:solidFill>
                  <a:srgbClr val="8C965A"/>
                </a:solidFill>
                <a:latin typeface="Source Sans Pro" panose="020B0503030403020204" pitchFamily="34" charset="0"/>
                <a:ea typeface="Source Sans Pro" panose="020B0503030403020204" pitchFamily="34" charset="0"/>
              </a:rPr>
              <a:t>       </a:t>
            </a:r>
            <a:r>
              <a:rPr lang="en-NZ" sz="1400" b="1" dirty="0">
                <a:solidFill>
                  <a:srgbClr val="8C965A"/>
                </a:solidFill>
                <a:latin typeface="Source Sans Pro" panose="020B0503030403020204" pitchFamily="34" charset="0"/>
                <a:ea typeface="Source Sans Pro" panose="020B0503030403020204" pitchFamily="34" charset="0"/>
              </a:rPr>
              <a:t>Keep in mind</a:t>
            </a:r>
            <a:endParaRPr lang="en-NZ" sz="1400" dirty="0">
              <a:solidFill>
                <a:srgbClr val="8C965A"/>
              </a:solidFill>
            </a:endParaRPr>
          </a:p>
          <a:p>
            <a:pPr>
              <a:buClr>
                <a:schemeClr val="accent6">
                  <a:lumMod val="50000"/>
                </a:schemeClr>
              </a:buClr>
            </a:pPr>
            <a:r>
              <a:rPr lang="en-NZ" sz="1300" dirty="0">
                <a:latin typeface="Source Sans Pro" panose="020B0503030403020204" pitchFamily="34" charset="0"/>
                <a:ea typeface="Source Sans Pro" panose="020B0503030403020204" pitchFamily="34" charset="0"/>
              </a:rPr>
              <a:t>Data, information and insights or knowledge should flow both ways between those who share data and information and those who use it.</a:t>
            </a:r>
          </a:p>
        </p:txBody>
      </p:sp>
      <p:sp>
        <p:nvSpPr>
          <p:cNvPr id="32" name="TextBox 31">
            <a:extLst>
              <a:ext uri="{FF2B5EF4-FFF2-40B4-BE49-F238E27FC236}">
                <a16:creationId xmlns:a16="http://schemas.microsoft.com/office/drawing/2014/main" id="{C9D2C64C-DF89-466F-BDE6-2EC016DA2F37}"/>
              </a:ext>
            </a:extLst>
          </p:cNvPr>
          <p:cNvSpPr txBox="1"/>
          <p:nvPr/>
        </p:nvSpPr>
        <p:spPr>
          <a:xfrm>
            <a:off x="984496" y="103388"/>
            <a:ext cx="6020884" cy="830997"/>
          </a:xfrm>
          <a:prstGeom prst="rect">
            <a:avLst/>
          </a:prstGeom>
          <a:noFill/>
          <a:ln>
            <a:noFill/>
          </a:ln>
        </p:spPr>
        <p:txBody>
          <a:bodyPr wrap="square" rtlCol="0">
            <a:spAutoFit/>
          </a:bodyPr>
          <a:lstStyle/>
          <a:p>
            <a:r>
              <a:rPr lang="en-NZ" sz="2400" dirty="0">
                <a:solidFill>
                  <a:srgbClr val="8C965A"/>
                </a:solidFill>
                <a:latin typeface="Source Sans Pro" panose="020B0503030403020204" pitchFamily="34" charset="0"/>
                <a:ea typeface="Source Sans Pro" panose="020B0503030403020204" pitchFamily="34" charset="0"/>
              </a:rPr>
              <a:t>Data Protection and Use Policy</a:t>
            </a:r>
          </a:p>
          <a:p>
            <a:r>
              <a:rPr lang="en-NZ" sz="2400" b="1" dirty="0">
                <a:solidFill>
                  <a:srgbClr val="8C965A"/>
                </a:solidFill>
                <a:latin typeface="Source Sans Pro" panose="020B0503030403020204" pitchFamily="34" charset="0"/>
                <a:ea typeface="Source Sans Pro" panose="020B0503030403020204" pitchFamily="34" charset="0"/>
              </a:rPr>
              <a:t>Sharing Value Guideline — a summary </a:t>
            </a:r>
          </a:p>
        </p:txBody>
      </p:sp>
      <p:cxnSp>
        <p:nvCxnSpPr>
          <p:cNvPr id="33" name="Straight Connector 32">
            <a:extLst>
              <a:ext uri="{FF2B5EF4-FFF2-40B4-BE49-F238E27FC236}">
                <a16:creationId xmlns:a16="http://schemas.microsoft.com/office/drawing/2014/main" id="{68FAD9CC-FF20-4673-BF20-4E433CF6CBC5}"/>
              </a:ext>
            </a:extLst>
          </p:cNvPr>
          <p:cNvCxnSpPr>
            <a:cxnSpLocks/>
          </p:cNvCxnSpPr>
          <p:nvPr/>
        </p:nvCxnSpPr>
        <p:spPr>
          <a:xfrm>
            <a:off x="939245" y="910910"/>
            <a:ext cx="11862355" cy="28736"/>
          </a:xfrm>
          <a:prstGeom prst="line">
            <a:avLst/>
          </a:prstGeom>
          <a:ln w="25400">
            <a:solidFill>
              <a:srgbClr val="8C965A">
                <a:alpha val="30000"/>
              </a:srgbClr>
            </a:solidFil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3AA5A63D-AC7F-4CCC-B19B-CA49D82CBB03}"/>
              </a:ext>
            </a:extLst>
          </p:cNvPr>
          <p:cNvSpPr txBox="1"/>
          <p:nvPr/>
        </p:nvSpPr>
        <p:spPr>
          <a:xfrm flipH="1">
            <a:off x="-60618" y="1319246"/>
            <a:ext cx="6497886" cy="1544012"/>
          </a:xfrm>
          <a:prstGeom prst="rect">
            <a:avLst/>
          </a:prstGeom>
          <a:noFill/>
        </p:spPr>
        <p:txBody>
          <a:bodyPr wrap="square" rtlCol="0">
            <a:spAutoFit/>
          </a:bodyPr>
          <a:lstStyle/>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The loop of sharing value begins whenever there is a new idea, proposal or initiative that involves collecting or using data or information from or about people or communities. </a:t>
            </a:r>
          </a:p>
          <a:p>
            <a:pPr>
              <a:spcBef>
                <a:spcPts val="200"/>
              </a:spcBef>
              <a:spcAft>
                <a:spcPts val="2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The end of the loop is when insights or learnings are shared and used to help improve outcomes for service users, whānau or communities. Insights can be de-identified raw data, data sets, qualitative or quantitative information or statistics as well as the learnings or results created through analysis, research or evaluation.</a:t>
            </a:r>
          </a:p>
        </p:txBody>
      </p:sp>
      <p:sp>
        <p:nvSpPr>
          <p:cNvPr id="38" name="TextBox 37">
            <a:extLst>
              <a:ext uri="{FF2B5EF4-FFF2-40B4-BE49-F238E27FC236}">
                <a16:creationId xmlns:a16="http://schemas.microsoft.com/office/drawing/2014/main" id="{1720C1B2-54A9-41C9-BD5A-CAE53710BF01}"/>
              </a:ext>
            </a:extLst>
          </p:cNvPr>
          <p:cNvSpPr txBox="1"/>
          <p:nvPr/>
        </p:nvSpPr>
        <p:spPr>
          <a:xfrm flipH="1">
            <a:off x="6399934" y="1324094"/>
            <a:ext cx="6401666" cy="1092607"/>
          </a:xfrm>
          <a:prstGeom prst="rect">
            <a:avLst/>
          </a:prstGeom>
          <a:noFill/>
        </p:spPr>
        <p:txBody>
          <a:bodyPr wrap="square" rtlCol="0">
            <a:spAutoFit/>
          </a:bodyPr>
          <a:lstStyle/>
          <a:p>
            <a:r>
              <a:rPr lang="en-NZ" sz="1300" dirty="0">
                <a:latin typeface="Source Sans Pro" panose="020B0503030403020204" pitchFamily="34" charset="0"/>
                <a:cs typeface="Calibri" panose="020F0502020204030204" pitchFamily="34" charset="0"/>
              </a:rPr>
              <a:t>As a </a:t>
            </a:r>
            <a:r>
              <a:rPr lang="en-NZ" sz="1300" b="1" dirty="0">
                <a:solidFill>
                  <a:srgbClr val="8C965A"/>
                </a:solidFill>
                <a:latin typeface="Source Sans Pro" panose="020B0503030403020204" pitchFamily="34" charset="0"/>
                <a:cs typeface="Calibri" panose="020F0502020204030204" pitchFamily="34" charset="0"/>
              </a:rPr>
              <a:t>kaitiaki</a:t>
            </a:r>
            <a:r>
              <a:rPr lang="en-NZ" sz="1300" dirty="0">
                <a:latin typeface="Source Sans Pro" panose="020B0503030403020204" pitchFamily="34" charset="0"/>
                <a:cs typeface="Calibri" panose="020F0502020204030204" pitchFamily="34" charset="0"/>
              </a:rPr>
              <a:t> of people’s data and information, it’s important to think about the benefits of sharing but also the need to protect and respect who the information is about. Different people or agencies, depending on their role and the reasons for their interest, may benefit from more or less access to different types of data or information. </a:t>
            </a:r>
          </a:p>
        </p:txBody>
      </p:sp>
      <p:pic>
        <p:nvPicPr>
          <p:cNvPr id="39" name="Picture 38">
            <a:extLst>
              <a:ext uri="{FF2B5EF4-FFF2-40B4-BE49-F238E27FC236}">
                <a16:creationId xmlns:a16="http://schemas.microsoft.com/office/drawing/2014/main" id="{7E1C6407-47EA-4407-91FC-FEB3FE144C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8023" y="8993592"/>
            <a:ext cx="227029" cy="227029"/>
          </a:xfrm>
          <a:prstGeom prst="rect">
            <a:avLst/>
          </a:prstGeom>
        </p:spPr>
      </p:pic>
      <p:sp>
        <p:nvSpPr>
          <p:cNvPr id="46" name="Rectangle 45">
            <a:extLst>
              <a:ext uri="{FF2B5EF4-FFF2-40B4-BE49-F238E27FC236}">
                <a16:creationId xmlns:a16="http://schemas.microsoft.com/office/drawing/2014/main" id="{A1511569-B9CA-42B4-A640-5368AC6D4E09}"/>
              </a:ext>
            </a:extLst>
          </p:cNvPr>
          <p:cNvSpPr/>
          <p:nvPr/>
        </p:nvSpPr>
        <p:spPr>
          <a:xfrm>
            <a:off x="3812679" y="3175350"/>
            <a:ext cx="2557400" cy="1015663"/>
          </a:xfrm>
          <a:prstGeom prst="rect">
            <a:avLst/>
          </a:prstGeom>
          <a:solidFill>
            <a:srgbClr val="FCFDFE"/>
          </a:solidFill>
          <a:ln>
            <a:noFill/>
          </a:ln>
        </p:spPr>
        <p:txBody>
          <a:bodyPr wrap="square" rtlCol="0">
            <a:spAutoFit/>
          </a:bodyPr>
          <a:lstStyle/>
          <a:p>
            <a:pPr algn="ctr"/>
            <a:r>
              <a:rPr lang="en-NZ" altLang="en-US" sz="1200" dirty="0">
                <a:solidFill>
                  <a:srgbClr val="000000"/>
                </a:solidFill>
                <a:latin typeface="Source Sans Pro" panose="020B0503030403020204" pitchFamily="34" charset="0"/>
                <a:ea typeface="Source Sans Pro" panose="020B0503030403020204" pitchFamily="34" charset="0"/>
              </a:rPr>
              <a:t>Include service users and whānau, front-line staff, Māori, Pacific peoples, disabled people, the community, partners and other agencies.</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49" name="Rectangle 48">
            <a:extLst>
              <a:ext uri="{FF2B5EF4-FFF2-40B4-BE49-F238E27FC236}">
                <a16:creationId xmlns:a16="http://schemas.microsoft.com/office/drawing/2014/main" id="{9F6D381E-40A8-48C3-A278-F32AC7FF19D6}"/>
              </a:ext>
            </a:extLst>
          </p:cNvPr>
          <p:cNvSpPr/>
          <p:nvPr/>
        </p:nvSpPr>
        <p:spPr>
          <a:xfrm>
            <a:off x="372687" y="3204087"/>
            <a:ext cx="2249644" cy="830997"/>
          </a:xfrm>
          <a:prstGeom prst="rect">
            <a:avLst/>
          </a:prstGeom>
          <a:solidFill>
            <a:srgbClr val="FCFDFE"/>
          </a:solidFill>
          <a:ln>
            <a:noFill/>
          </a:ln>
        </p:spPr>
        <p:txBody>
          <a:bodyPr wrap="square" rtlCol="0">
            <a:spAutoFit/>
          </a:bodyPr>
          <a:lstStyle/>
          <a:p>
            <a:pPr algn="ctr"/>
            <a:r>
              <a:rPr lang="en-NZ" sz="1200" dirty="0">
                <a:latin typeface="Source Sans Pro" panose="020B0503030403020204" pitchFamily="34" charset="0"/>
                <a:ea typeface="Source Sans Pro" panose="020B0503030403020204" pitchFamily="34" charset="0"/>
                <a:cs typeface="Calibri" panose="020F0502020204030204" pitchFamily="34" charset="0"/>
              </a:rPr>
              <a:t>Find out how useful it was for people to receive the information / insights — what might that mean for next time?</a:t>
            </a:r>
          </a:p>
        </p:txBody>
      </p:sp>
      <p:sp>
        <p:nvSpPr>
          <p:cNvPr id="51" name="Rectangle 50">
            <a:extLst>
              <a:ext uri="{FF2B5EF4-FFF2-40B4-BE49-F238E27FC236}">
                <a16:creationId xmlns:a16="http://schemas.microsoft.com/office/drawing/2014/main" id="{1E60C673-5899-4439-9FAA-4B093FF552DF}"/>
              </a:ext>
            </a:extLst>
          </p:cNvPr>
          <p:cNvSpPr/>
          <p:nvPr/>
        </p:nvSpPr>
        <p:spPr>
          <a:xfrm>
            <a:off x="-1" y="4529862"/>
            <a:ext cx="1091400" cy="2308324"/>
          </a:xfrm>
          <a:prstGeom prst="rect">
            <a:avLst/>
          </a:prstGeom>
          <a:noFill/>
          <a:ln>
            <a:noFill/>
          </a:ln>
        </p:spPr>
        <p:txBody>
          <a:bodyPr wrap="square" rtlCol="0">
            <a:spAutoFit/>
          </a:bodyPr>
          <a:lstStyle/>
          <a:p>
            <a:pPr algn="ctr"/>
            <a:r>
              <a:rPr lang="en-NZ" sz="1200" dirty="0">
                <a:latin typeface="Source Sans Pro" panose="020B0503030403020204" pitchFamily="34" charset="0"/>
                <a:ea typeface="Source Sans Pro" panose="020B0503030403020204" pitchFamily="34" charset="0"/>
                <a:cs typeface="Calibri" panose="020F0502020204030204" pitchFamily="34" charset="0"/>
              </a:rPr>
              <a:t>Provide information that is understandable and useful. Think about how to share insights back with service users and communities. </a:t>
            </a:r>
          </a:p>
        </p:txBody>
      </p:sp>
      <p:sp>
        <p:nvSpPr>
          <p:cNvPr id="54" name="Rectangle 53">
            <a:extLst>
              <a:ext uri="{FF2B5EF4-FFF2-40B4-BE49-F238E27FC236}">
                <a16:creationId xmlns:a16="http://schemas.microsoft.com/office/drawing/2014/main" id="{172988BC-F38A-429C-97C9-0E79A4D39AB5}"/>
              </a:ext>
            </a:extLst>
          </p:cNvPr>
          <p:cNvSpPr/>
          <p:nvPr/>
        </p:nvSpPr>
        <p:spPr>
          <a:xfrm>
            <a:off x="39129" y="7446532"/>
            <a:ext cx="2398312" cy="1384995"/>
          </a:xfrm>
          <a:prstGeom prst="rect">
            <a:avLst/>
          </a:prstGeom>
          <a:solidFill>
            <a:srgbClr val="FCFDFE"/>
          </a:solidFill>
          <a:ln>
            <a:noFill/>
          </a:ln>
        </p:spPr>
        <p:txBody>
          <a:bodyPr wrap="square" rtlCol="0">
            <a:spAutoFit/>
          </a:bodyPr>
          <a:lstStyle/>
          <a:p>
            <a:pPr algn="ctr"/>
            <a:r>
              <a:rPr lang="en-NZ" altLang="en-US" sz="1200" dirty="0">
                <a:solidFill>
                  <a:srgbClr val="000000"/>
                </a:solidFill>
                <a:latin typeface="Source Sans Pro" panose="020B0503030403020204" pitchFamily="34" charset="0"/>
                <a:ea typeface="Source Sans Pro" panose="020B0503030403020204" pitchFamily="34" charset="0"/>
              </a:rPr>
              <a:t>Create and test insights using the skills, knowledge and experience of those involved. Share decision-making, support </a:t>
            </a:r>
            <a:r>
              <a:rPr lang="en-NZ" altLang="en-US" sz="1200" dirty="0" err="1">
                <a:solidFill>
                  <a:srgbClr val="000000"/>
                </a:solidFill>
                <a:latin typeface="Source Sans Pro" panose="020B0503030403020204" pitchFamily="34" charset="0"/>
                <a:ea typeface="Source Sans Pro" panose="020B0503030403020204" pitchFamily="34" charset="0"/>
              </a:rPr>
              <a:t>Kaupapa</a:t>
            </a:r>
            <a:r>
              <a:rPr lang="en-NZ" altLang="en-US" sz="1200" dirty="0">
                <a:solidFill>
                  <a:srgbClr val="000000"/>
                </a:solidFill>
                <a:latin typeface="Source Sans Pro" panose="020B0503030403020204" pitchFamily="34" charset="0"/>
                <a:ea typeface="Source Sans Pro" panose="020B0503030403020204" pitchFamily="34" charset="0"/>
              </a:rPr>
              <a:t> Māori research and 'for Pacific peoples by Pacific peoples' models. </a:t>
            </a:r>
            <a:r>
              <a:rPr lang="en-NZ" sz="120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72" name="Freeform: Shape 71">
            <a:extLst>
              <a:ext uri="{FF2B5EF4-FFF2-40B4-BE49-F238E27FC236}">
                <a16:creationId xmlns:a16="http://schemas.microsoft.com/office/drawing/2014/main" id="{F2C015E2-FF7E-4103-9337-F1938E2B3122}"/>
              </a:ext>
            </a:extLst>
          </p:cNvPr>
          <p:cNvSpPr/>
          <p:nvPr/>
        </p:nvSpPr>
        <p:spPr>
          <a:xfrm rot="2032197">
            <a:off x="3900276" y="4085246"/>
            <a:ext cx="370972" cy="143926"/>
          </a:xfrm>
          <a:custGeom>
            <a:avLst/>
            <a:gdLst>
              <a:gd name="connsiteX0" fmla="*/ 0 w 479610"/>
              <a:gd name="connsiteY0" fmla="*/ 36000 h 179998"/>
              <a:gd name="connsiteX1" fmla="*/ 389611 w 479610"/>
              <a:gd name="connsiteY1" fmla="*/ 36000 h 179998"/>
              <a:gd name="connsiteX2" fmla="*/ 389611 w 479610"/>
              <a:gd name="connsiteY2" fmla="*/ 0 h 179998"/>
              <a:gd name="connsiteX3" fmla="*/ 479610 w 479610"/>
              <a:gd name="connsiteY3" fmla="*/ 89999 h 179998"/>
              <a:gd name="connsiteX4" fmla="*/ 389611 w 479610"/>
              <a:gd name="connsiteY4" fmla="*/ 179998 h 179998"/>
              <a:gd name="connsiteX5" fmla="*/ 389611 w 479610"/>
              <a:gd name="connsiteY5" fmla="*/ 143998 h 179998"/>
              <a:gd name="connsiteX6" fmla="*/ 0 w 479610"/>
              <a:gd name="connsiteY6" fmla="*/ 143998 h 179998"/>
              <a:gd name="connsiteX7" fmla="*/ 0 w 479610"/>
              <a:gd name="connsiteY7" fmla="*/ 36000 h 17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9610" h="179998">
                <a:moveTo>
                  <a:pt x="0" y="36000"/>
                </a:moveTo>
                <a:lnTo>
                  <a:pt x="389611" y="36000"/>
                </a:lnTo>
                <a:lnTo>
                  <a:pt x="389611" y="0"/>
                </a:lnTo>
                <a:lnTo>
                  <a:pt x="479610" y="89999"/>
                </a:lnTo>
                <a:lnTo>
                  <a:pt x="389611" y="179998"/>
                </a:lnTo>
                <a:lnTo>
                  <a:pt x="389611" y="143998"/>
                </a:lnTo>
                <a:lnTo>
                  <a:pt x="0" y="143998"/>
                </a:lnTo>
                <a:lnTo>
                  <a:pt x="0" y="36000"/>
                </a:lnTo>
                <a:close/>
              </a:path>
            </a:pathLst>
          </a:custGeom>
          <a:solidFill>
            <a:srgbClr val="8C965A">
              <a:alpha val="30196"/>
            </a:srgbClr>
          </a:solid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spcFirstLastPara="0" vert="horz" wrap="square" lIns="0" tIns="35999" rIns="53998" bIns="36000" numCol="1" spcCol="1270" anchor="ctr" anchorCtr="0">
            <a:noAutofit/>
          </a:bodyPr>
          <a:lstStyle/>
          <a:p>
            <a:pPr marL="0" lvl="0" indent="0" algn="ctr" defTabSz="311150">
              <a:lnSpc>
                <a:spcPct val="90000"/>
              </a:lnSpc>
              <a:spcBef>
                <a:spcPct val="0"/>
              </a:spcBef>
              <a:spcAft>
                <a:spcPct val="35000"/>
              </a:spcAft>
              <a:buNone/>
            </a:pPr>
            <a:endParaRPr lang="en-NZ" sz="700" kern="1200"/>
          </a:p>
        </p:txBody>
      </p:sp>
      <p:sp>
        <p:nvSpPr>
          <p:cNvPr id="73" name="Freeform: Shape 72">
            <a:extLst>
              <a:ext uri="{FF2B5EF4-FFF2-40B4-BE49-F238E27FC236}">
                <a16:creationId xmlns:a16="http://schemas.microsoft.com/office/drawing/2014/main" id="{6DD258D8-84B3-4BD5-92C5-099971DD25AE}"/>
              </a:ext>
            </a:extLst>
          </p:cNvPr>
          <p:cNvSpPr/>
          <p:nvPr/>
        </p:nvSpPr>
        <p:spPr>
          <a:xfrm>
            <a:off x="4174095" y="4339797"/>
            <a:ext cx="1125353" cy="1134652"/>
          </a:xfrm>
          <a:custGeom>
            <a:avLst/>
            <a:gdLst>
              <a:gd name="connsiteX0" fmla="*/ 0 w 1253345"/>
              <a:gd name="connsiteY0" fmla="*/ 626673 h 1253345"/>
              <a:gd name="connsiteX1" fmla="*/ 626673 w 1253345"/>
              <a:gd name="connsiteY1" fmla="*/ 0 h 1253345"/>
              <a:gd name="connsiteX2" fmla="*/ 1253346 w 1253345"/>
              <a:gd name="connsiteY2" fmla="*/ 626673 h 1253345"/>
              <a:gd name="connsiteX3" fmla="*/ 626673 w 1253345"/>
              <a:gd name="connsiteY3" fmla="*/ 1253346 h 1253345"/>
              <a:gd name="connsiteX4" fmla="*/ 0 w 1253345"/>
              <a:gd name="connsiteY4" fmla="*/ 626673 h 1253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345" h="1253345">
                <a:moveTo>
                  <a:pt x="0" y="626673"/>
                </a:moveTo>
                <a:cubicBezTo>
                  <a:pt x="0" y="280571"/>
                  <a:pt x="280571" y="0"/>
                  <a:pt x="626673" y="0"/>
                </a:cubicBezTo>
                <a:cubicBezTo>
                  <a:pt x="972775" y="0"/>
                  <a:pt x="1253346" y="280571"/>
                  <a:pt x="1253346" y="626673"/>
                </a:cubicBezTo>
                <a:cubicBezTo>
                  <a:pt x="1253346" y="972775"/>
                  <a:pt x="972775" y="1253346"/>
                  <a:pt x="626673" y="1253346"/>
                </a:cubicBezTo>
                <a:cubicBezTo>
                  <a:pt x="280571" y="1253346"/>
                  <a:pt x="0" y="972775"/>
                  <a:pt x="0" y="626673"/>
                </a:cubicBezTo>
                <a:close/>
              </a:path>
            </a:pathLst>
          </a:custGeom>
          <a:ln w="38100">
            <a:solidFill>
              <a:srgbClr val="919B62"/>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1328" tIns="201328" rIns="201328" bIns="201328" numCol="1" spcCol="1270" anchor="ctr" anchorCtr="0">
            <a:noAutofit/>
          </a:bodyPr>
          <a:lstStyle/>
          <a:p>
            <a:pPr algn="ctr" defTabSz="622300">
              <a:lnSpc>
                <a:spcPct val="90000"/>
              </a:lnSpc>
              <a:spcBef>
                <a:spcPct val="0"/>
              </a:spcBef>
              <a:spcAft>
                <a:spcPct val="35000"/>
              </a:spcAft>
            </a:pPr>
            <a:r>
              <a:rPr lang="en-NZ" sz="10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Identify who may be interested</a:t>
            </a:r>
          </a:p>
        </p:txBody>
      </p:sp>
      <p:sp>
        <p:nvSpPr>
          <p:cNvPr id="78" name="Freeform: Shape 77">
            <a:extLst>
              <a:ext uri="{FF2B5EF4-FFF2-40B4-BE49-F238E27FC236}">
                <a16:creationId xmlns:a16="http://schemas.microsoft.com/office/drawing/2014/main" id="{71C2B1EA-54F3-4A61-94AF-2EE3FF2756C0}"/>
              </a:ext>
            </a:extLst>
          </p:cNvPr>
          <p:cNvSpPr/>
          <p:nvPr/>
        </p:nvSpPr>
        <p:spPr>
          <a:xfrm rot="19521860">
            <a:off x="3898122" y="7148787"/>
            <a:ext cx="394900" cy="143927"/>
          </a:xfrm>
          <a:custGeom>
            <a:avLst/>
            <a:gdLst>
              <a:gd name="connsiteX0" fmla="*/ 0 w 510545"/>
              <a:gd name="connsiteY0" fmla="*/ 36000 h 179998"/>
              <a:gd name="connsiteX1" fmla="*/ 420546 w 510545"/>
              <a:gd name="connsiteY1" fmla="*/ 36000 h 179998"/>
              <a:gd name="connsiteX2" fmla="*/ 420546 w 510545"/>
              <a:gd name="connsiteY2" fmla="*/ 0 h 179998"/>
              <a:gd name="connsiteX3" fmla="*/ 510545 w 510545"/>
              <a:gd name="connsiteY3" fmla="*/ 89999 h 179998"/>
              <a:gd name="connsiteX4" fmla="*/ 420546 w 510545"/>
              <a:gd name="connsiteY4" fmla="*/ 179998 h 179998"/>
              <a:gd name="connsiteX5" fmla="*/ 420546 w 510545"/>
              <a:gd name="connsiteY5" fmla="*/ 143998 h 179998"/>
              <a:gd name="connsiteX6" fmla="*/ 0 w 510545"/>
              <a:gd name="connsiteY6" fmla="*/ 143998 h 179998"/>
              <a:gd name="connsiteX7" fmla="*/ 0 w 510545"/>
              <a:gd name="connsiteY7" fmla="*/ 36000 h 17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545" h="179998">
                <a:moveTo>
                  <a:pt x="510545" y="143997"/>
                </a:moveTo>
                <a:lnTo>
                  <a:pt x="89999" y="143997"/>
                </a:lnTo>
                <a:lnTo>
                  <a:pt x="89999" y="179997"/>
                </a:lnTo>
                <a:lnTo>
                  <a:pt x="0" y="89999"/>
                </a:lnTo>
                <a:lnTo>
                  <a:pt x="89999" y="1"/>
                </a:lnTo>
                <a:lnTo>
                  <a:pt x="89999" y="36001"/>
                </a:lnTo>
                <a:lnTo>
                  <a:pt x="510545" y="36001"/>
                </a:lnTo>
                <a:lnTo>
                  <a:pt x="510545" y="143997"/>
                </a:lnTo>
                <a:close/>
              </a:path>
            </a:pathLst>
          </a:custGeom>
          <a:solidFill>
            <a:srgbClr val="8C965A">
              <a:alpha val="30196"/>
            </a:srgbClr>
          </a:solid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spcFirstLastPara="0" vert="horz" wrap="square" lIns="53999" tIns="36000" rIns="-1" bIns="36000" numCol="1" spcCol="1270" anchor="ctr" anchorCtr="0">
            <a:noAutofit/>
          </a:bodyPr>
          <a:lstStyle/>
          <a:p>
            <a:pPr marL="0" lvl="0" indent="0" algn="ctr" defTabSz="311150">
              <a:lnSpc>
                <a:spcPct val="90000"/>
              </a:lnSpc>
              <a:spcBef>
                <a:spcPct val="0"/>
              </a:spcBef>
              <a:spcAft>
                <a:spcPct val="35000"/>
              </a:spcAft>
              <a:buNone/>
            </a:pPr>
            <a:endParaRPr lang="en-NZ" sz="700" kern="1200"/>
          </a:p>
        </p:txBody>
      </p:sp>
      <p:sp>
        <p:nvSpPr>
          <p:cNvPr id="80" name="Freeform: Shape 79">
            <a:extLst>
              <a:ext uri="{FF2B5EF4-FFF2-40B4-BE49-F238E27FC236}">
                <a16:creationId xmlns:a16="http://schemas.microsoft.com/office/drawing/2014/main" id="{D9D91406-D168-4B69-B8C3-6541AC149156}"/>
              </a:ext>
            </a:extLst>
          </p:cNvPr>
          <p:cNvSpPr/>
          <p:nvPr/>
        </p:nvSpPr>
        <p:spPr>
          <a:xfrm rot="5400000">
            <a:off x="1484668" y="5627844"/>
            <a:ext cx="305140" cy="154281"/>
          </a:xfrm>
          <a:custGeom>
            <a:avLst/>
            <a:gdLst>
              <a:gd name="connsiteX0" fmla="*/ 0 w 513115"/>
              <a:gd name="connsiteY0" fmla="*/ 36000 h 179998"/>
              <a:gd name="connsiteX1" fmla="*/ 423116 w 513115"/>
              <a:gd name="connsiteY1" fmla="*/ 36000 h 179998"/>
              <a:gd name="connsiteX2" fmla="*/ 423116 w 513115"/>
              <a:gd name="connsiteY2" fmla="*/ 0 h 179998"/>
              <a:gd name="connsiteX3" fmla="*/ 513115 w 513115"/>
              <a:gd name="connsiteY3" fmla="*/ 89999 h 179998"/>
              <a:gd name="connsiteX4" fmla="*/ 423116 w 513115"/>
              <a:gd name="connsiteY4" fmla="*/ 179998 h 179998"/>
              <a:gd name="connsiteX5" fmla="*/ 423116 w 513115"/>
              <a:gd name="connsiteY5" fmla="*/ 143998 h 179998"/>
              <a:gd name="connsiteX6" fmla="*/ 0 w 513115"/>
              <a:gd name="connsiteY6" fmla="*/ 143998 h 179998"/>
              <a:gd name="connsiteX7" fmla="*/ 0 w 513115"/>
              <a:gd name="connsiteY7" fmla="*/ 36000 h 17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3115" h="179998">
                <a:moveTo>
                  <a:pt x="513115" y="143997"/>
                </a:moveTo>
                <a:lnTo>
                  <a:pt x="89999" y="143997"/>
                </a:lnTo>
                <a:lnTo>
                  <a:pt x="89999" y="179997"/>
                </a:lnTo>
                <a:lnTo>
                  <a:pt x="0" y="89999"/>
                </a:lnTo>
                <a:lnTo>
                  <a:pt x="89999" y="1"/>
                </a:lnTo>
                <a:lnTo>
                  <a:pt x="89999" y="36001"/>
                </a:lnTo>
                <a:lnTo>
                  <a:pt x="513115" y="36001"/>
                </a:lnTo>
                <a:lnTo>
                  <a:pt x="513115" y="143997"/>
                </a:lnTo>
                <a:close/>
              </a:path>
            </a:pathLst>
          </a:custGeom>
          <a:solidFill>
            <a:srgbClr val="8C965A">
              <a:alpha val="30196"/>
            </a:srgbClr>
          </a:solid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spcFirstLastPara="0" vert="horz" wrap="square" lIns="54000" tIns="36001" rIns="-1" bIns="35999" numCol="1" spcCol="1270" anchor="ctr" anchorCtr="0">
            <a:noAutofit/>
          </a:bodyPr>
          <a:lstStyle/>
          <a:p>
            <a:pPr marL="0" lvl="0" indent="0" algn="ctr" defTabSz="311150">
              <a:lnSpc>
                <a:spcPct val="90000"/>
              </a:lnSpc>
              <a:spcBef>
                <a:spcPct val="0"/>
              </a:spcBef>
              <a:spcAft>
                <a:spcPct val="35000"/>
              </a:spcAft>
              <a:buNone/>
            </a:pPr>
            <a:endParaRPr lang="en-NZ" sz="700" kern="1200"/>
          </a:p>
        </p:txBody>
      </p:sp>
      <p:sp>
        <p:nvSpPr>
          <p:cNvPr id="82" name="Freeform: Shape 81">
            <a:extLst>
              <a:ext uri="{FF2B5EF4-FFF2-40B4-BE49-F238E27FC236}">
                <a16:creationId xmlns:a16="http://schemas.microsoft.com/office/drawing/2014/main" id="{4FCD3FB9-B5AE-4DE4-A2C1-88F97518C19B}"/>
              </a:ext>
            </a:extLst>
          </p:cNvPr>
          <p:cNvSpPr/>
          <p:nvPr/>
        </p:nvSpPr>
        <p:spPr>
          <a:xfrm rot="19595935">
            <a:off x="2135776" y="4106161"/>
            <a:ext cx="381923" cy="143926"/>
          </a:xfrm>
          <a:custGeom>
            <a:avLst/>
            <a:gdLst>
              <a:gd name="connsiteX0" fmla="*/ 0 w 493768"/>
              <a:gd name="connsiteY0" fmla="*/ 36000 h 179998"/>
              <a:gd name="connsiteX1" fmla="*/ 403769 w 493768"/>
              <a:gd name="connsiteY1" fmla="*/ 36000 h 179998"/>
              <a:gd name="connsiteX2" fmla="*/ 403769 w 493768"/>
              <a:gd name="connsiteY2" fmla="*/ 0 h 179998"/>
              <a:gd name="connsiteX3" fmla="*/ 493768 w 493768"/>
              <a:gd name="connsiteY3" fmla="*/ 89999 h 179998"/>
              <a:gd name="connsiteX4" fmla="*/ 403769 w 493768"/>
              <a:gd name="connsiteY4" fmla="*/ 179998 h 179998"/>
              <a:gd name="connsiteX5" fmla="*/ 403769 w 493768"/>
              <a:gd name="connsiteY5" fmla="*/ 143998 h 179998"/>
              <a:gd name="connsiteX6" fmla="*/ 0 w 493768"/>
              <a:gd name="connsiteY6" fmla="*/ 143998 h 179998"/>
              <a:gd name="connsiteX7" fmla="*/ 0 w 493768"/>
              <a:gd name="connsiteY7" fmla="*/ 36000 h 17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3768" h="179998">
                <a:moveTo>
                  <a:pt x="0" y="36000"/>
                </a:moveTo>
                <a:lnTo>
                  <a:pt x="403769" y="36000"/>
                </a:lnTo>
                <a:lnTo>
                  <a:pt x="403769" y="0"/>
                </a:lnTo>
                <a:lnTo>
                  <a:pt x="493768" y="89999"/>
                </a:lnTo>
                <a:lnTo>
                  <a:pt x="403769" y="179998"/>
                </a:lnTo>
                <a:lnTo>
                  <a:pt x="403769" y="143998"/>
                </a:lnTo>
                <a:lnTo>
                  <a:pt x="0" y="143998"/>
                </a:lnTo>
                <a:lnTo>
                  <a:pt x="0" y="36000"/>
                </a:lnTo>
                <a:close/>
              </a:path>
            </a:pathLst>
          </a:custGeom>
          <a:solidFill>
            <a:srgbClr val="8C965A">
              <a:alpha val="30196"/>
            </a:srgbClr>
          </a:solid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spcFirstLastPara="0" vert="horz" wrap="square" lIns="-1" tIns="35999" rIns="53999" bIns="36000" numCol="1" spcCol="1270" anchor="ctr" anchorCtr="0">
            <a:noAutofit/>
          </a:bodyPr>
          <a:lstStyle/>
          <a:p>
            <a:pPr marL="0" lvl="0" indent="0" algn="ctr" defTabSz="311150">
              <a:lnSpc>
                <a:spcPct val="90000"/>
              </a:lnSpc>
              <a:spcBef>
                <a:spcPct val="0"/>
              </a:spcBef>
              <a:spcAft>
                <a:spcPct val="35000"/>
              </a:spcAft>
              <a:buNone/>
            </a:pPr>
            <a:endParaRPr lang="en-NZ" sz="700" kern="1200"/>
          </a:p>
        </p:txBody>
      </p:sp>
      <p:sp>
        <p:nvSpPr>
          <p:cNvPr id="79" name="Freeform: Shape 78">
            <a:extLst>
              <a:ext uri="{FF2B5EF4-FFF2-40B4-BE49-F238E27FC236}">
                <a16:creationId xmlns:a16="http://schemas.microsoft.com/office/drawing/2014/main" id="{BA2B7D77-3C22-4D04-8FB8-9EBC2917E867}"/>
              </a:ext>
            </a:extLst>
          </p:cNvPr>
          <p:cNvSpPr/>
          <p:nvPr/>
        </p:nvSpPr>
        <p:spPr>
          <a:xfrm>
            <a:off x="1093786" y="6016115"/>
            <a:ext cx="1124998" cy="1134652"/>
          </a:xfrm>
          <a:custGeom>
            <a:avLst/>
            <a:gdLst>
              <a:gd name="connsiteX0" fmla="*/ 0 w 1253345"/>
              <a:gd name="connsiteY0" fmla="*/ 626673 h 1253345"/>
              <a:gd name="connsiteX1" fmla="*/ 626673 w 1253345"/>
              <a:gd name="connsiteY1" fmla="*/ 0 h 1253345"/>
              <a:gd name="connsiteX2" fmla="*/ 1253346 w 1253345"/>
              <a:gd name="connsiteY2" fmla="*/ 626673 h 1253345"/>
              <a:gd name="connsiteX3" fmla="*/ 626673 w 1253345"/>
              <a:gd name="connsiteY3" fmla="*/ 1253346 h 1253345"/>
              <a:gd name="connsiteX4" fmla="*/ 0 w 1253345"/>
              <a:gd name="connsiteY4" fmla="*/ 626673 h 1253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345" h="1253345">
                <a:moveTo>
                  <a:pt x="0" y="626673"/>
                </a:moveTo>
                <a:cubicBezTo>
                  <a:pt x="0" y="280571"/>
                  <a:pt x="280571" y="0"/>
                  <a:pt x="626673" y="0"/>
                </a:cubicBezTo>
                <a:cubicBezTo>
                  <a:pt x="972775" y="0"/>
                  <a:pt x="1253346" y="280571"/>
                  <a:pt x="1253346" y="626673"/>
                </a:cubicBezTo>
                <a:cubicBezTo>
                  <a:pt x="1253346" y="972775"/>
                  <a:pt x="972775" y="1253346"/>
                  <a:pt x="626673" y="1253346"/>
                </a:cubicBezTo>
                <a:cubicBezTo>
                  <a:pt x="280571" y="1253346"/>
                  <a:pt x="0" y="972775"/>
                  <a:pt x="0" y="626673"/>
                </a:cubicBezTo>
                <a:close/>
              </a:path>
            </a:pathLst>
          </a:custGeom>
          <a:ln w="38100">
            <a:solidFill>
              <a:srgbClr val="919B62"/>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1328" tIns="201328" rIns="201328" bIns="201328" numCol="1" spcCol="1270" anchor="ctr" anchorCtr="0">
            <a:noAutofit/>
          </a:bodyPr>
          <a:lstStyle/>
          <a:p>
            <a:pPr algn="ctr" defTabSz="622300">
              <a:lnSpc>
                <a:spcPct val="90000"/>
              </a:lnSpc>
              <a:spcBef>
                <a:spcPct val="0"/>
              </a:spcBef>
              <a:spcAft>
                <a:spcPct val="35000"/>
              </a:spcAft>
            </a:pPr>
            <a:r>
              <a:rPr lang="en-NZ" sz="10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Share the insights</a:t>
            </a:r>
          </a:p>
        </p:txBody>
      </p:sp>
      <p:sp>
        <p:nvSpPr>
          <p:cNvPr id="77" name="Freeform: Shape 76">
            <a:extLst>
              <a:ext uri="{FF2B5EF4-FFF2-40B4-BE49-F238E27FC236}">
                <a16:creationId xmlns:a16="http://schemas.microsoft.com/office/drawing/2014/main" id="{58EF29AD-2D5C-42BA-A6E4-CF4403721F1D}"/>
              </a:ext>
            </a:extLst>
          </p:cNvPr>
          <p:cNvSpPr/>
          <p:nvPr/>
        </p:nvSpPr>
        <p:spPr>
          <a:xfrm>
            <a:off x="2648650" y="6828023"/>
            <a:ext cx="1129576" cy="1137535"/>
          </a:xfrm>
          <a:custGeom>
            <a:avLst/>
            <a:gdLst>
              <a:gd name="connsiteX0" fmla="*/ 0 w 1253345"/>
              <a:gd name="connsiteY0" fmla="*/ 626673 h 1253345"/>
              <a:gd name="connsiteX1" fmla="*/ 626673 w 1253345"/>
              <a:gd name="connsiteY1" fmla="*/ 0 h 1253345"/>
              <a:gd name="connsiteX2" fmla="*/ 1253346 w 1253345"/>
              <a:gd name="connsiteY2" fmla="*/ 626673 h 1253345"/>
              <a:gd name="connsiteX3" fmla="*/ 626673 w 1253345"/>
              <a:gd name="connsiteY3" fmla="*/ 1253346 h 1253345"/>
              <a:gd name="connsiteX4" fmla="*/ 0 w 1253345"/>
              <a:gd name="connsiteY4" fmla="*/ 626673 h 1253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345" h="1253345">
                <a:moveTo>
                  <a:pt x="0" y="626673"/>
                </a:moveTo>
                <a:cubicBezTo>
                  <a:pt x="0" y="280571"/>
                  <a:pt x="280571" y="0"/>
                  <a:pt x="626673" y="0"/>
                </a:cubicBezTo>
                <a:cubicBezTo>
                  <a:pt x="972775" y="0"/>
                  <a:pt x="1253346" y="280571"/>
                  <a:pt x="1253346" y="626673"/>
                </a:cubicBezTo>
                <a:cubicBezTo>
                  <a:pt x="1253346" y="972775"/>
                  <a:pt x="972775" y="1253346"/>
                  <a:pt x="626673" y="1253346"/>
                </a:cubicBezTo>
                <a:cubicBezTo>
                  <a:pt x="280571" y="1253346"/>
                  <a:pt x="0" y="972775"/>
                  <a:pt x="0" y="626673"/>
                </a:cubicBezTo>
                <a:close/>
              </a:path>
            </a:pathLst>
          </a:custGeom>
          <a:ln w="38100">
            <a:solidFill>
              <a:srgbClr val="919B62"/>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1328" tIns="201328" rIns="201328" bIns="201328" numCol="1" spcCol="1270" anchor="ctr" anchorCtr="0">
            <a:noAutofit/>
          </a:bodyPr>
          <a:lstStyle/>
          <a:p>
            <a:pPr algn="ctr" defTabSz="622300">
              <a:lnSpc>
                <a:spcPct val="90000"/>
              </a:lnSpc>
              <a:spcBef>
                <a:spcPct val="0"/>
              </a:spcBef>
              <a:spcAft>
                <a:spcPct val="35000"/>
              </a:spcAft>
            </a:pPr>
            <a:r>
              <a:rPr lang="en-NZ" sz="10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Keep people involved</a:t>
            </a:r>
          </a:p>
        </p:txBody>
      </p:sp>
      <p:sp>
        <p:nvSpPr>
          <p:cNvPr id="71" name="Freeform: Shape 70">
            <a:extLst>
              <a:ext uri="{FF2B5EF4-FFF2-40B4-BE49-F238E27FC236}">
                <a16:creationId xmlns:a16="http://schemas.microsoft.com/office/drawing/2014/main" id="{A4667C63-1EA1-4BFD-8050-C7357E3AF669}"/>
              </a:ext>
            </a:extLst>
          </p:cNvPr>
          <p:cNvSpPr/>
          <p:nvPr/>
        </p:nvSpPr>
        <p:spPr>
          <a:xfrm>
            <a:off x="2604051" y="3408637"/>
            <a:ext cx="1121561" cy="1134652"/>
          </a:xfrm>
          <a:custGeom>
            <a:avLst/>
            <a:gdLst>
              <a:gd name="connsiteX0" fmla="*/ 0 w 1253345"/>
              <a:gd name="connsiteY0" fmla="*/ 626673 h 1253345"/>
              <a:gd name="connsiteX1" fmla="*/ 626673 w 1253345"/>
              <a:gd name="connsiteY1" fmla="*/ 0 h 1253345"/>
              <a:gd name="connsiteX2" fmla="*/ 1253346 w 1253345"/>
              <a:gd name="connsiteY2" fmla="*/ 626673 h 1253345"/>
              <a:gd name="connsiteX3" fmla="*/ 626673 w 1253345"/>
              <a:gd name="connsiteY3" fmla="*/ 1253346 h 1253345"/>
              <a:gd name="connsiteX4" fmla="*/ 0 w 1253345"/>
              <a:gd name="connsiteY4" fmla="*/ 626673 h 1253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345" h="1253345">
                <a:moveTo>
                  <a:pt x="0" y="626673"/>
                </a:moveTo>
                <a:cubicBezTo>
                  <a:pt x="0" y="280571"/>
                  <a:pt x="280571" y="0"/>
                  <a:pt x="626673" y="0"/>
                </a:cubicBezTo>
                <a:cubicBezTo>
                  <a:pt x="972775" y="0"/>
                  <a:pt x="1253346" y="280571"/>
                  <a:pt x="1253346" y="626673"/>
                </a:cubicBezTo>
                <a:cubicBezTo>
                  <a:pt x="1253346" y="972775"/>
                  <a:pt x="972775" y="1253346"/>
                  <a:pt x="626673" y="1253346"/>
                </a:cubicBezTo>
                <a:cubicBezTo>
                  <a:pt x="280571" y="1253346"/>
                  <a:pt x="0" y="972775"/>
                  <a:pt x="0" y="626673"/>
                </a:cubicBezTo>
                <a:close/>
              </a:path>
            </a:pathLst>
          </a:custGeom>
          <a:ln w="38100">
            <a:solidFill>
              <a:srgbClr val="919B62"/>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1328" tIns="201328" rIns="201328" bIns="201328" numCol="1" spcCol="1270" anchor="ctr" anchorCtr="0">
            <a:noAutofit/>
          </a:bodyPr>
          <a:lstStyle/>
          <a:p>
            <a:pPr marL="0" lvl="0" indent="0" algn="ctr" defTabSz="622300">
              <a:lnSpc>
                <a:spcPct val="90000"/>
              </a:lnSpc>
              <a:spcBef>
                <a:spcPct val="0"/>
              </a:spcBef>
              <a:spcAft>
                <a:spcPct val="35000"/>
              </a:spcAft>
              <a:buNone/>
            </a:pPr>
            <a:r>
              <a:rPr lang="en-NZ" sz="1000" b="1" kern="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Be inclusive from the start</a:t>
            </a:r>
          </a:p>
        </p:txBody>
      </p:sp>
      <p:sp>
        <p:nvSpPr>
          <p:cNvPr id="81" name="Freeform: Shape 80">
            <a:extLst>
              <a:ext uri="{FF2B5EF4-FFF2-40B4-BE49-F238E27FC236}">
                <a16:creationId xmlns:a16="http://schemas.microsoft.com/office/drawing/2014/main" id="{25C19C80-5B74-4DD8-9821-122B227C0618}"/>
              </a:ext>
            </a:extLst>
          </p:cNvPr>
          <p:cNvSpPr/>
          <p:nvPr/>
        </p:nvSpPr>
        <p:spPr>
          <a:xfrm>
            <a:off x="1084340" y="4339181"/>
            <a:ext cx="1124998" cy="1134652"/>
          </a:xfrm>
          <a:custGeom>
            <a:avLst/>
            <a:gdLst>
              <a:gd name="connsiteX0" fmla="*/ 0 w 1253345"/>
              <a:gd name="connsiteY0" fmla="*/ 626673 h 1253345"/>
              <a:gd name="connsiteX1" fmla="*/ 626673 w 1253345"/>
              <a:gd name="connsiteY1" fmla="*/ 0 h 1253345"/>
              <a:gd name="connsiteX2" fmla="*/ 1253346 w 1253345"/>
              <a:gd name="connsiteY2" fmla="*/ 626673 h 1253345"/>
              <a:gd name="connsiteX3" fmla="*/ 626673 w 1253345"/>
              <a:gd name="connsiteY3" fmla="*/ 1253346 h 1253345"/>
              <a:gd name="connsiteX4" fmla="*/ 0 w 1253345"/>
              <a:gd name="connsiteY4" fmla="*/ 626673 h 1253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345" h="1253345">
                <a:moveTo>
                  <a:pt x="0" y="626673"/>
                </a:moveTo>
                <a:cubicBezTo>
                  <a:pt x="0" y="280571"/>
                  <a:pt x="280571" y="0"/>
                  <a:pt x="626673" y="0"/>
                </a:cubicBezTo>
                <a:cubicBezTo>
                  <a:pt x="972775" y="0"/>
                  <a:pt x="1253346" y="280571"/>
                  <a:pt x="1253346" y="626673"/>
                </a:cubicBezTo>
                <a:cubicBezTo>
                  <a:pt x="1253346" y="972775"/>
                  <a:pt x="972775" y="1253346"/>
                  <a:pt x="626673" y="1253346"/>
                </a:cubicBezTo>
                <a:cubicBezTo>
                  <a:pt x="280571" y="1253346"/>
                  <a:pt x="0" y="972775"/>
                  <a:pt x="0" y="626673"/>
                </a:cubicBezTo>
                <a:close/>
              </a:path>
            </a:pathLst>
          </a:custGeom>
          <a:ln w="38100">
            <a:solidFill>
              <a:srgbClr val="919B62"/>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1328" tIns="201328" rIns="201328" bIns="201328" numCol="1" spcCol="1270" anchor="ctr" anchorCtr="0">
            <a:noAutofit/>
          </a:bodyPr>
          <a:lstStyle/>
          <a:p>
            <a:pPr algn="ctr" defTabSz="622300">
              <a:lnSpc>
                <a:spcPct val="90000"/>
              </a:lnSpc>
              <a:spcBef>
                <a:spcPct val="0"/>
              </a:spcBef>
              <a:spcAft>
                <a:spcPct val="35000"/>
              </a:spcAft>
            </a:pPr>
            <a:r>
              <a:rPr lang="en-NZ" sz="10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Learn for next time</a:t>
            </a:r>
          </a:p>
        </p:txBody>
      </p:sp>
      <p:grpSp>
        <p:nvGrpSpPr>
          <p:cNvPr id="26" name="Group 25">
            <a:extLst>
              <a:ext uri="{FF2B5EF4-FFF2-40B4-BE49-F238E27FC236}">
                <a16:creationId xmlns:a16="http://schemas.microsoft.com/office/drawing/2014/main" id="{BB9D6B30-4160-4195-B6F7-440DA3FD0D48}"/>
              </a:ext>
            </a:extLst>
          </p:cNvPr>
          <p:cNvGrpSpPr/>
          <p:nvPr/>
        </p:nvGrpSpPr>
        <p:grpSpPr>
          <a:xfrm rot="491515">
            <a:off x="5923989" y="1908182"/>
            <a:ext cx="6917567" cy="7815155"/>
            <a:chOff x="5926377" y="1483729"/>
            <a:chExt cx="6917567" cy="7815155"/>
          </a:xfrm>
        </p:grpSpPr>
        <p:sp>
          <p:nvSpPr>
            <p:cNvPr id="109" name="TextBox 108">
              <a:extLst>
                <a:ext uri="{FF2B5EF4-FFF2-40B4-BE49-F238E27FC236}">
                  <a16:creationId xmlns:a16="http://schemas.microsoft.com/office/drawing/2014/main" id="{1AE8671D-0B5B-4654-BAD1-437EA29A159B}"/>
                </a:ext>
              </a:extLst>
            </p:cNvPr>
            <p:cNvSpPr txBox="1"/>
            <p:nvPr/>
          </p:nvSpPr>
          <p:spPr>
            <a:xfrm rot="21094134">
              <a:off x="7529507" y="2908897"/>
              <a:ext cx="2703328"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Your team or agency </a:t>
              </a:r>
            </a:p>
          </p:txBody>
        </p:sp>
        <p:grpSp>
          <p:nvGrpSpPr>
            <p:cNvPr id="25" name="Group 24">
              <a:extLst>
                <a:ext uri="{FF2B5EF4-FFF2-40B4-BE49-F238E27FC236}">
                  <a16:creationId xmlns:a16="http://schemas.microsoft.com/office/drawing/2014/main" id="{BBA45A20-5B1C-47CD-988E-9592A2A820E5}"/>
                </a:ext>
              </a:extLst>
            </p:cNvPr>
            <p:cNvGrpSpPr/>
            <p:nvPr/>
          </p:nvGrpSpPr>
          <p:grpSpPr>
            <a:xfrm>
              <a:off x="5926377" y="1483729"/>
              <a:ext cx="6917567" cy="7815155"/>
              <a:chOff x="5926377" y="1483729"/>
              <a:chExt cx="6917567" cy="7815155"/>
            </a:xfrm>
          </p:grpSpPr>
          <p:sp>
            <p:nvSpPr>
              <p:cNvPr id="108" name="TextBox 107">
                <a:extLst>
                  <a:ext uri="{FF2B5EF4-FFF2-40B4-BE49-F238E27FC236}">
                    <a16:creationId xmlns:a16="http://schemas.microsoft.com/office/drawing/2014/main" id="{42AE554B-98BB-4A42-9983-C9B674A40FB9}"/>
                  </a:ext>
                </a:extLst>
              </p:cNvPr>
              <p:cNvSpPr txBox="1"/>
              <p:nvPr/>
            </p:nvSpPr>
            <p:spPr>
              <a:xfrm rot="21072364">
                <a:off x="7928804" y="7495350"/>
                <a:ext cx="3516498" cy="276999"/>
              </a:xfrm>
              <a:prstGeom prst="rect">
                <a:avLst/>
              </a:prstGeom>
              <a:noFill/>
            </p:spPr>
            <p:txBody>
              <a:bodyPr wrap="square" rtlCol="0">
                <a:spAutoFit/>
              </a:bodyPr>
              <a:lstStyle/>
              <a:p>
                <a:pPr algn="r"/>
                <a:r>
                  <a:rPr lang="en-NZ" sz="1200" dirty="0">
                    <a:latin typeface="Source Sans Pro" panose="020B0503030403020204" pitchFamily="34" charset="0"/>
                    <a:ea typeface="Source Sans Pro" panose="020B0503030403020204" pitchFamily="34" charset="0"/>
                  </a:rPr>
                  <a:t>Online restricted access or open / public access </a:t>
                </a:r>
              </a:p>
            </p:txBody>
          </p:sp>
          <p:grpSp>
            <p:nvGrpSpPr>
              <p:cNvPr id="24" name="Group 23">
                <a:extLst>
                  <a:ext uri="{FF2B5EF4-FFF2-40B4-BE49-F238E27FC236}">
                    <a16:creationId xmlns:a16="http://schemas.microsoft.com/office/drawing/2014/main" id="{5771FF92-7625-4FB2-ACEF-EA9318C46C0E}"/>
                  </a:ext>
                </a:extLst>
              </p:cNvPr>
              <p:cNvGrpSpPr/>
              <p:nvPr/>
            </p:nvGrpSpPr>
            <p:grpSpPr>
              <a:xfrm>
                <a:off x="5926377" y="1483729"/>
                <a:ext cx="6917567" cy="7815155"/>
                <a:chOff x="5926377" y="1483729"/>
                <a:chExt cx="6917567" cy="7815155"/>
              </a:xfrm>
            </p:grpSpPr>
            <p:sp>
              <p:nvSpPr>
                <p:cNvPr id="112" name="TextBox 111">
                  <a:extLst>
                    <a:ext uri="{FF2B5EF4-FFF2-40B4-BE49-F238E27FC236}">
                      <a16:creationId xmlns:a16="http://schemas.microsoft.com/office/drawing/2014/main" id="{24D66DEC-AE0B-4AEA-98F8-1E09CD0F6609}"/>
                    </a:ext>
                  </a:extLst>
                </p:cNvPr>
                <p:cNvSpPr txBox="1"/>
                <p:nvPr/>
              </p:nvSpPr>
              <p:spPr>
                <a:xfrm rot="21072364">
                  <a:off x="10219485" y="5519650"/>
                  <a:ext cx="2528595" cy="461665"/>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De-identified unstructured raw data (qualitative or quantitative)</a:t>
                  </a:r>
                </a:p>
              </p:txBody>
            </p:sp>
            <p:sp>
              <p:nvSpPr>
                <p:cNvPr id="114" name="TextBox 113">
                  <a:extLst>
                    <a:ext uri="{FF2B5EF4-FFF2-40B4-BE49-F238E27FC236}">
                      <a16:creationId xmlns:a16="http://schemas.microsoft.com/office/drawing/2014/main" id="{9B27CA2E-69ED-40F5-A2A4-FA9BE435C877}"/>
                    </a:ext>
                  </a:extLst>
                </p:cNvPr>
                <p:cNvSpPr txBox="1"/>
                <p:nvPr/>
              </p:nvSpPr>
              <p:spPr>
                <a:xfrm rot="21072364">
                  <a:off x="9733414" y="5001569"/>
                  <a:ext cx="3110530"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Data tables or structured data (de-identified)</a:t>
                  </a:r>
                </a:p>
              </p:txBody>
            </p:sp>
            <p:grpSp>
              <p:nvGrpSpPr>
                <p:cNvPr id="18" name="Group 17">
                  <a:extLst>
                    <a:ext uri="{FF2B5EF4-FFF2-40B4-BE49-F238E27FC236}">
                      <a16:creationId xmlns:a16="http://schemas.microsoft.com/office/drawing/2014/main" id="{925BA9C6-A4AC-4892-B2A9-6CC243BAA4D0}"/>
                    </a:ext>
                  </a:extLst>
                </p:cNvPr>
                <p:cNvGrpSpPr/>
                <p:nvPr/>
              </p:nvGrpSpPr>
              <p:grpSpPr>
                <a:xfrm rot="2724096">
                  <a:off x="5273217" y="2136889"/>
                  <a:ext cx="7815155" cy="6508836"/>
                  <a:chOff x="13301096" y="-713342"/>
                  <a:chExt cx="7815155" cy="6508836"/>
                </a:xfrm>
              </p:grpSpPr>
              <p:sp>
                <p:nvSpPr>
                  <p:cNvPr id="91" name="Oval 90">
                    <a:extLst>
                      <a:ext uri="{FF2B5EF4-FFF2-40B4-BE49-F238E27FC236}">
                        <a16:creationId xmlns:a16="http://schemas.microsoft.com/office/drawing/2014/main" id="{CDC9C978-8F06-491B-A4D0-0B9BDBF8BA9C}"/>
                      </a:ext>
                    </a:extLst>
                  </p:cNvPr>
                  <p:cNvSpPr/>
                  <p:nvPr/>
                </p:nvSpPr>
                <p:spPr>
                  <a:xfrm rot="629330">
                    <a:off x="14807303" y="2184696"/>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9" name="Group 8">
                    <a:extLst>
                      <a:ext uri="{FF2B5EF4-FFF2-40B4-BE49-F238E27FC236}">
                        <a16:creationId xmlns:a16="http://schemas.microsoft.com/office/drawing/2014/main" id="{234C6307-813A-4502-B053-9E774C8EF222}"/>
                      </a:ext>
                    </a:extLst>
                  </p:cNvPr>
                  <p:cNvGrpSpPr/>
                  <p:nvPr/>
                </p:nvGrpSpPr>
                <p:grpSpPr>
                  <a:xfrm rot="18370038">
                    <a:off x="13275919" y="1824387"/>
                    <a:ext cx="986354" cy="936000"/>
                    <a:chOff x="6917790" y="2296702"/>
                    <a:chExt cx="986354" cy="936000"/>
                  </a:xfrm>
                </p:grpSpPr>
                <p:sp>
                  <p:nvSpPr>
                    <p:cNvPr id="88" name="Oval 87">
                      <a:extLst>
                        <a:ext uri="{FF2B5EF4-FFF2-40B4-BE49-F238E27FC236}">
                          <a16:creationId xmlns:a16="http://schemas.microsoft.com/office/drawing/2014/main" id="{CD044652-0CE7-43E2-B9A2-9A0953E56934}"/>
                        </a:ext>
                      </a:extLst>
                    </p:cNvPr>
                    <p:cNvSpPr>
                      <a:spLocks noChangeAspect="1"/>
                    </p:cNvSpPr>
                    <p:nvPr/>
                  </p:nvSpPr>
                  <p:spPr>
                    <a:xfrm rot="21464348">
                      <a:off x="6927457" y="2296702"/>
                      <a:ext cx="936000" cy="936000"/>
                    </a:xfrm>
                    <a:prstGeom prst="ellipse">
                      <a:avLst/>
                    </a:prstGeom>
                    <a:noFill/>
                    <a:ln w="38100">
                      <a:solidFill>
                        <a:srgbClr val="8C965A">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p>
                  </p:txBody>
                </p:sp>
                <p:sp>
                  <p:nvSpPr>
                    <p:cNvPr id="89" name="TextBox 88">
                      <a:extLst>
                        <a:ext uri="{FF2B5EF4-FFF2-40B4-BE49-F238E27FC236}">
                          <a16:creationId xmlns:a16="http://schemas.microsoft.com/office/drawing/2014/main" id="{605F84EC-EE7D-451E-B19F-C894FED4FA1E}"/>
                        </a:ext>
                      </a:extLst>
                    </p:cNvPr>
                    <p:cNvSpPr txBox="1"/>
                    <p:nvPr/>
                  </p:nvSpPr>
                  <p:spPr>
                    <a:xfrm>
                      <a:off x="6917790" y="2445625"/>
                      <a:ext cx="986354" cy="461665"/>
                    </a:xfrm>
                    <a:prstGeom prst="rect">
                      <a:avLst/>
                    </a:prstGeom>
                    <a:noFill/>
                  </p:spPr>
                  <p:txBody>
                    <a:bodyPr wrap="square" rtlCol="0">
                      <a:spAutoFit/>
                    </a:bodyPr>
                    <a:lstStyle/>
                    <a:p>
                      <a:pPr lvl="0" algn="ctr"/>
                      <a:r>
                        <a:rPr lang="en-NZ" sz="1200" b="1" dirty="0">
                          <a:solidFill>
                            <a:srgbClr val="000000"/>
                          </a:solidFill>
                          <a:latin typeface="Source Sans Pro" panose="020B0503030403020204" pitchFamily="34" charset="0"/>
                          <a:ea typeface="Source Sans Pro" panose="020B0503030403020204" pitchFamily="34" charset="0"/>
                          <a:cs typeface="Calibri" panose="020F0502020204030204" pitchFamily="34" charset="0"/>
                        </a:rPr>
                        <a:t>Who should know?</a:t>
                      </a:r>
                    </a:p>
                  </p:txBody>
                </p:sp>
              </p:grpSp>
              <p:sp>
                <p:nvSpPr>
                  <p:cNvPr id="90" name="Oval 89">
                    <a:extLst>
                      <a:ext uri="{FF2B5EF4-FFF2-40B4-BE49-F238E27FC236}">
                        <a16:creationId xmlns:a16="http://schemas.microsoft.com/office/drawing/2014/main" id="{A92246FD-A933-4B22-B917-6F6A4F4D7592}"/>
                      </a:ext>
                    </a:extLst>
                  </p:cNvPr>
                  <p:cNvSpPr/>
                  <p:nvPr/>
                </p:nvSpPr>
                <p:spPr>
                  <a:xfrm rot="18999368">
                    <a:off x="14414087" y="2184696"/>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2" name="Oval 91">
                    <a:extLst>
                      <a:ext uri="{FF2B5EF4-FFF2-40B4-BE49-F238E27FC236}">
                        <a16:creationId xmlns:a16="http://schemas.microsoft.com/office/drawing/2014/main" id="{16EA8114-BC4E-4DC5-A6A7-F19E2F2973D4}"/>
                      </a:ext>
                    </a:extLst>
                  </p:cNvPr>
                  <p:cNvSpPr/>
                  <p:nvPr/>
                </p:nvSpPr>
                <p:spPr>
                  <a:xfrm rot="18999368">
                    <a:off x="15200519" y="2184696"/>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3" name="Oval 92">
                    <a:extLst>
                      <a:ext uri="{FF2B5EF4-FFF2-40B4-BE49-F238E27FC236}">
                        <a16:creationId xmlns:a16="http://schemas.microsoft.com/office/drawing/2014/main" id="{B199C53C-B084-4EDF-9D9D-ADD9564BB939}"/>
                      </a:ext>
                    </a:extLst>
                  </p:cNvPr>
                  <p:cNvSpPr/>
                  <p:nvPr/>
                </p:nvSpPr>
                <p:spPr>
                  <a:xfrm rot="18999368">
                    <a:off x="15593735" y="2184696"/>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4" name="Oval 93">
                    <a:extLst>
                      <a:ext uri="{FF2B5EF4-FFF2-40B4-BE49-F238E27FC236}">
                        <a16:creationId xmlns:a16="http://schemas.microsoft.com/office/drawing/2014/main" id="{6CEB9AC3-E96B-448C-BDD9-805B7D4111F7}"/>
                      </a:ext>
                    </a:extLst>
                  </p:cNvPr>
                  <p:cNvSpPr/>
                  <p:nvPr/>
                </p:nvSpPr>
                <p:spPr>
                  <a:xfrm rot="18999368">
                    <a:off x="15986951" y="2184696"/>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5" name="Oval 94">
                    <a:extLst>
                      <a:ext uri="{FF2B5EF4-FFF2-40B4-BE49-F238E27FC236}">
                        <a16:creationId xmlns:a16="http://schemas.microsoft.com/office/drawing/2014/main" id="{511ACB26-750E-4C39-BF26-9FD13C278E8B}"/>
                      </a:ext>
                    </a:extLst>
                  </p:cNvPr>
                  <p:cNvSpPr/>
                  <p:nvPr/>
                </p:nvSpPr>
                <p:spPr>
                  <a:xfrm rot="18999368">
                    <a:off x="20130848" y="2173620"/>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6" name="Oval 95">
                    <a:extLst>
                      <a:ext uri="{FF2B5EF4-FFF2-40B4-BE49-F238E27FC236}">
                        <a16:creationId xmlns:a16="http://schemas.microsoft.com/office/drawing/2014/main" id="{1C213D31-54C6-4870-9CD1-69FC4CE7AEC4}"/>
                      </a:ext>
                    </a:extLst>
                  </p:cNvPr>
                  <p:cNvSpPr/>
                  <p:nvPr/>
                </p:nvSpPr>
                <p:spPr>
                  <a:xfrm rot="18999368">
                    <a:off x="18625988" y="2173620"/>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7" name="Oval 96">
                    <a:extLst>
                      <a:ext uri="{FF2B5EF4-FFF2-40B4-BE49-F238E27FC236}">
                        <a16:creationId xmlns:a16="http://schemas.microsoft.com/office/drawing/2014/main" id="{FE99D51D-6D0E-48C1-B1E1-0BFAB23A74B3}"/>
                      </a:ext>
                    </a:extLst>
                  </p:cNvPr>
                  <p:cNvSpPr/>
                  <p:nvPr/>
                </p:nvSpPr>
                <p:spPr>
                  <a:xfrm rot="18999368">
                    <a:off x="17425511" y="2173620"/>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8" name="Oval 97">
                    <a:extLst>
                      <a:ext uri="{FF2B5EF4-FFF2-40B4-BE49-F238E27FC236}">
                        <a16:creationId xmlns:a16="http://schemas.microsoft.com/office/drawing/2014/main" id="{1CF41144-A5F4-4A4F-99CB-74B12EF2BD0B}"/>
                      </a:ext>
                    </a:extLst>
                  </p:cNvPr>
                  <p:cNvSpPr/>
                  <p:nvPr/>
                </p:nvSpPr>
                <p:spPr>
                  <a:xfrm rot="18999368">
                    <a:off x="17825670" y="2173620"/>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nvGrpSpPr>
                  <p:cNvPr id="10" name="Group 9">
                    <a:extLst>
                      <a:ext uri="{FF2B5EF4-FFF2-40B4-BE49-F238E27FC236}">
                        <a16:creationId xmlns:a16="http://schemas.microsoft.com/office/drawing/2014/main" id="{0BF3A185-89D1-4707-B241-FDA2BB51C4F0}"/>
                      </a:ext>
                    </a:extLst>
                  </p:cNvPr>
                  <p:cNvGrpSpPr/>
                  <p:nvPr/>
                </p:nvGrpSpPr>
                <p:grpSpPr>
                  <a:xfrm rot="18370038">
                    <a:off x="16318793" y="1824799"/>
                    <a:ext cx="1058595" cy="936000"/>
                    <a:chOff x="8686664" y="4889642"/>
                    <a:chExt cx="1058595" cy="936000"/>
                  </a:xfrm>
                </p:grpSpPr>
                <p:sp>
                  <p:nvSpPr>
                    <p:cNvPr id="118" name="Oval 117">
                      <a:extLst>
                        <a:ext uri="{FF2B5EF4-FFF2-40B4-BE49-F238E27FC236}">
                          <a16:creationId xmlns:a16="http://schemas.microsoft.com/office/drawing/2014/main" id="{FCB01FA7-D0EB-47C8-8A15-ED7A49756066}"/>
                        </a:ext>
                      </a:extLst>
                    </p:cNvPr>
                    <p:cNvSpPr>
                      <a:spLocks noChangeAspect="1"/>
                    </p:cNvSpPr>
                    <p:nvPr/>
                  </p:nvSpPr>
                  <p:spPr>
                    <a:xfrm rot="629330">
                      <a:off x="8732009" y="4889642"/>
                      <a:ext cx="936000" cy="936000"/>
                    </a:xfrm>
                    <a:prstGeom prst="ellipse">
                      <a:avLst/>
                    </a:prstGeom>
                    <a:noFill/>
                    <a:ln w="38100">
                      <a:solidFill>
                        <a:srgbClr val="8C965A">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p>
                  </p:txBody>
                </p:sp>
                <p:sp>
                  <p:nvSpPr>
                    <p:cNvPr id="119" name="TextBox 118">
                      <a:extLst>
                        <a:ext uri="{FF2B5EF4-FFF2-40B4-BE49-F238E27FC236}">
                          <a16:creationId xmlns:a16="http://schemas.microsoft.com/office/drawing/2014/main" id="{3E09E25C-817C-4CEA-A3E9-CC5A6B65C730}"/>
                        </a:ext>
                      </a:extLst>
                    </p:cNvPr>
                    <p:cNvSpPr txBox="1"/>
                    <p:nvPr/>
                  </p:nvSpPr>
                  <p:spPr>
                    <a:xfrm>
                      <a:off x="8686664" y="5030590"/>
                      <a:ext cx="1058595" cy="646331"/>
                    </a:xfrm>
                    <a:prstGeom prst="rect">
                      <a:avLst/>
                    </a:prstGeom>
                    <a:noFill/>
                  </p:spPr>
                  <p:txBody>
                    <a:bodyPr wrap="square" rtlCol="0">
                      <a:spAutoFit/>
                    </a:bodyPr>
                    <a:lstStyle/>
                    <a:p>
                      <a:pPr lvl="0" algn="ctr"/>
                      <a:r>
                        <a:rPr lang="en-NZ" sz="1200" b="1" dirty="0">
                          <a:solidFill>
                            <a:srgbClr val="000000"/>
                          </a:solidFill>
                          <a:latin typeface="Source Sans Pro" panose="020B0503030403020204" pitchFamily="34" charset="0"/>
                          <a:ea typeface="Source Sans Pro" panose="020B0503030403020204" pitchFamily="34" charset="0"/>
                          <a:cs typeface="Calibri" panose="020F0502020204030204" pitchFamily="34" charset="0"/>
                        </a:rPr>
                        <a:t>What do they </a:t>
                      </a:r>
                      <a:br>
                        <a:rPr lang="en-NZ" sz="1200" b="1" dirty="0">
                          <a:solidFill>
                            <a:srgbClr val="000000"/>
                          </a:solidFill>
                          <a:latin typeface="Source Sans Pro" panose="020B0503030403020204" pitchFamily="34" charset="0"/>
                          <a:ea typeface="Source Sans Pro" panose="020B0503030403020204" pitchFamily="34" charset="0"/>
                          <a:cs typeface="Calibri" panose="020F0502020204030204" pitchFamily="34" charset="0"/>
                        </a:rPr>
                      </a:br>
                      <a:r>
                        <a:rPr lang="en-NZ" sz="1200" b="1" dirty="0">
                          <a:solidFill>
                            <a:srgbClr val="000000"/>
                          </a:solidFill>
                          <a:latin typeface="Source Sans Pro" panose="020B0503030403020204" pitchFamily="34" charset="0"/>
                          <a:ea typeface="Source Sans Pro" panose="020B0503030403020204" pitchFamily="34" charset="0"/>
                          <a:cs typeface="Calibri" panose="020F0502020204030204" pitchFamily="34" charset="0"/>
                        </a:rPr>
                        <a:t>need?</a:t>
                      </a:r>
                    </a:p>
                  </p:txBody>
                </p:sp>
              </p:grpSp>
              <p:grpSp>
                <p:nvGrpSpPr>
                  <p:cNvPr id="15" name="Group 14">
                    <a:extLst>
                      <a:ext uri="{FF2B5EF4-FFF2-40B4-BE49-F238E27FC236}">
                        <a16:creationId xmlns:a16="http://schemas.microsoft.com/office/drawing/2014/main" id="{55B9FC31-6109-4914-8C92-FAA6022FBA07}"/>
                      </a:ext>
                    </a:extLst>
                  </p:cNvPr>
                  <p:cNvGrpSpPr/>
                  <p:nvPr/>
                </p:nvGrpSpPr>
                <p:grpSpPr>
                  <a:xfrm rot="18370038">
                    <a:off x="18962538" y="1813827"/>
                    <a:ext cx="1062916" cy="936000"/>
                    <a:chOff x="10231621" y="7171638"/>
                    <a:chExt cx="1062916" cy="936000"/>
                  </a:xfrm>
                </p:grpSpPr>
                <p:sp>
                  <p:nvSpPr>
                    <p:cNvPr id="116" name="Oval 115">
                      <a:extLst>
                        <a:ext uri="{FF2B5EF4-FFF2-40B4-BE49-F238E27FC236}">
                          <a16:creationId xmlns:a16="http://schemas.microsoft.com/office/drawing/2014/main" id="{46237A0B-30FE-4795-91C8-F9E407BBC53C}"/>
                        </a:ext>
                      </a:extLst>
                    </p:cNvPr>
                    <p:cNvSpPr>
                      <a:spLocks noChangeAspect="1"/>
                    </p:cNvSpPr>
                    <p:nvPr/>
                  </p:nvSpPr>
                  <p:spPr>
                    <a:xfrm rot="629330">
                      <a:off x="10268893" y="7171638"/>
                      <a:ext cx="936000" cy="936000"/>
                    </a:xfrm>
                    <a:prstGeom prst="ellipse">
                      <a:avLst/>
                    </a:prstGeom>
                    <a:noFill/>
                    <a:ln w="38100">
                      <a:solidFill>
                        <a:srgbClr val="8C965A">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NZ"/>
                    </a:p>
                  </p:txBody>
                </p:sp>
                <p:sp>
                  <p:nvSpPr>
                    <p:cNvPr id="117" name="TextBox 116">
                      <a:extLst>
                        <a:ext uri="{FF2B5EF4-FFF2-40B4-BE49-F238E27FC236}">
                          <a16:creationId xmlns:a16="http://schemas.microsoft.com/office/drawing/2014/main" id="{E4347EF1-5C29-4D5E-8064-6DA1989E395E}"/>
                        </a:ext>
                      </a:extLst>
                    </p:cNvPr>
                    <p:cNvSpPr txBox="1"/>
                    <p:nvPr/>
                  </p:nvSpPr>
                  <p:spPr>
                    <a:xfrm>
                      <a:off x="10231621" y="7351903"/>
                      <a:ext cx="1062916" cy="646331"/>
                    </a:xfrm>
                    <a:prstGeom prst="rect">
                      <a:avLst/>
                    </a:prstGeom>
                    <a:noFill/>
                  </p:spPr>
                  <p:txBody>
                    <a:bodyPr wrap="square" rtlCol="0">
                      <a:spAutoFit/>
                    </a:bodyPr>
                    <a:lstStyle/>
                    <a:p>
                      <a:pPr lvl="0" algn="ctr"/>
                      <a:r>
                        <a:rPr lang="en-NZ" sz="1200" b="1" dirty="0">
                          <a:solidFill>
                            <a:srgbClr val="000000"/>
                          </a:solidFill>
                          <a:latin typeface="Source Sans Pro" panose="020B0503030403020204" pitchFamily="34" charset="0"/>
                          <a:ea typeface="Source Sans Pro" panose="020B0503030403020204" pitchFamily="34" charset="0"/>
                          <a:cs typeface="Calibri" panose="020F0502020204030204" pitchFamily="34" charset="0"/>
                        </a:rPr>
                        <a:t>How to provide </a:t>
                      </a:r>
                      <a:br>
                        <a:rPr lang="en-NZ" sz="1200" b="1" dirty="0">
                          <a:solidFill>
                            <a:srgbClr val="000000"/>
                          </a:solidFill>
                          <a:latin typeface="Source Sans Pro" panose="020B0503030403020204" pitchFamily="34" charset="0"/>
                          <a:ea typeface="Source Sans Pro" panose="020B0503030403020204" pitchFamily="34" charset="0"/>
                          <a:cs typeface="Calibri" panose="020F0502020204030204" pitchFamily="34" charset="0"/>
                        </a:rPr>
                      </a:br>
                      <a:r>
                        <a:rPr lang="en-NZ" sz="1200" b="1" dirty="0">
                          <a:solidFill>
                            <a:srgbClr val="000000"/>
                          </a:solidFill>
                          <a:latin typeface="Source Sans Pro" panose="020B0503030403020204" pitchFamily="34" charset="0"/>
                          <a:ea typeface="Source Sans Pro" panose="020B0503030403020204" pitchFamily="34" charset="0"/>
                          <a:cs typeface="Calibri" panose="020F0502020204030204" pitchFamily="34" charset="0"/>
                        </a:rPr>
                        <a:t>it?</a:t>
                      </a:r>
                    </a:p>
                  </p:txBody>
                </p:sp>
              </p:grpSp>
              <p:sp>
                <p:nvSpPr>
                  <p:cNvPr id="101" name="Oval 100">
                    <a:extLst>
                      <a:ext uri="{FF2B5EF4-FFF2-40B4-BE49-F238E27FC236}">
                        <a16:creationId xmlns:a16="http://schemas.microsoft.com/office/drawing/2014/main" id="{C023B1B9-5B2B-4E51-88DF-06780439F5BA}"/>
                      </a:ext>
                    </a:extLst>
                  </p:cNvPr>
                  <p:cNvSpPr/>
                  <p:nvPr/>
                </p:nvSpPr>
                <p:spPr>
                  <a:xfrm rot="18999368">
                    <a:off x="18225829" y="2173620"/>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2" name="Oval 101">
                    <a:extLst>
                      <a:ext uri="{FF2B5EF4-FFF2-40B4-BE49-F238E27FC236}">
                        <a16:creationId xmlns:a16="http://schemas.microsoft.com/office/drawing/2014/main" id="{A746CB4E-28E2-433B-B798-6951DA453DFE}"/>
                      </a:ext>
                    </a:extLst>
                  </p:cNvPr>
                  <p:cNvSpPr/>
                  <p:nvPr/>
                </p:nvSpPr>
                <p:spPr>
                  <a:xfrm rot="18999368">
                    <a:off x="20900251" y="2173620"/>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3" name="Oval 102">
                    <a:extLst>
                      <a:ext uri="{FF2B5EF4-FFF2-40B4-BE49-F238E27FC236}">
                        <a16:creationId xmlns:a16="http://schemas.microsoft.com/office/drawing/2014/main" id="{6C926C5B-D343-4CE9-9BDF-C87F06FA407B}"/>
                      </a:ext>
                    </a:extLst>
                  </p:cNvPr>
                  <p:cNvSpPr/>
                  <p:nvPr/>
                </p:nvSpPr>
                <p:spPr>
                  <a:xfrm rot="18999368">
                    <a:off x="20515549" y="2173620"/>
                    <a:ext cx="216000" cy="216000"/>
                  </a:xfrm>
                  <a:prstGeom prst="ellipse">
                    <a:avLst/>
                  </a:prstGeom>
                  <a:solidFill>
                    <a:srgbClr val="8C965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4" name="TextBox 103">
                    <a:extLst>
                      <a:ext uri="{FF2B5EF4-FFF2-40B4-BE49-F238E27FC236}">
                        <a16:creationId xmlns:a16="http://schemas.microsoft.com/office/drawing/2014/main" id="{B4BC7AF2-70CA-483B-9166-3EE06016EE66}"/>
                      </a:ext>
                    </a:extLst>
                  </p:cNvPr>
                  <p:cNvSpPr txBox="1"/>
                  <p:nvPr/>
                </p:nvSpPr>
                <p:spPr>
                  <a:xfrm rot="18370038">
                    <a:off x="15474442" y="738201"/>
                    <a:ext cx="3180086"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Those whose data or information it is</a:t>
                    </a:r>
                  </a:p>
                </p:txBody>
              </p:sp>
              <p:sp>
                <p:nvSpPr>
                  <p:cNvPr id="105" name="TextBox 104">
                    <a:extLst>
                      <a:ext uri="{FF2B5EF4-FFF2-40B4-BE49-F238E27FC236}">
                        <a16:creationId xmlns:a16="http://schemas.microsoft.com/office/drawing/2014/main" id="{7A15BE82-4813-4FCE-A945-262F45513060}"/>
                      </a:ext>
                    </a:extLst>
                  </p:cNvPr>
                  <p:cNvSpPr txBox="1"/>
                  <p:nvPr/>
                </p:nvSpPr>
                <p:spPr>
                  <a:xfrm rot="18370038">
                    <a:off x="13693606" y="2649856"/>
                    <a:ext cx="1730363"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Everyone involved</a:t>
                    </a:r>
                  </a:p>
                </p:txBody>
              </p:sp>
              <p:sp>
                <p:nvSpPr>
                  <p:cNvPr id="106" name="TextBox 105">
                    <a:extLst>
                      <a:ext uri="{FF2B5EF4-FFF2-40B4-BE49-F238E27FC236}">
                        <a16:creationId xmlns:a16="http://schemas.microsoft.com/office/drawing/2014/main" id="{52C35327-6690-4FE7-8997-3691FD07176A}"/>
                      </a:ext>
                    </a:extLst>
                  </p:cNvPr>
                  <p:cNvSpPr txBox="1"/>
                  <p:nvPr/>
                </p:nvSpPr>
                <p:spPr>
                  <a:xfrm rot="18348268">
                    <a:off x="15664155" y="3654869"/>
                    <a:ext cx="3819584" cy="461665"/>
                  </a:xfrm>
                  <a:prstGeom prst="rect">
                    <a:avLst/>
                  </a:prstGeom>
                  <a:noFill/>
                </p:spPr>
                <p:txBody>
                  <a:bodyPr wrap="square" rtlCol="0">
                    <a:spAutoFit/>
                  </a:bodyPr>
                  <a:lstStyle/>
                  <a:p>
                    <a:pPr algn="r"/>
                    <a:r>
                      <a:rPr lang="en-NZ" sz="1200" dirty="0">
                        <a:latin typeface="Source Sans Pro" panose="020B0503030403020204" pitchFamily="34" charset="0"/>
                        <a:ea typeface="Source Sans Pro" panose="020B0503030403020204" pitchFamily="34" charset="0"/>
                      </a:rPr>
                      <a:t>Details of people’s experiences or stories </a:t>
                    </a:r>
                    <a:br>
                      <a:rPr lang="en-NZ" sz="1200" dirty="0">
                        <a:latin typeface="Source Sans Pro" panose="020B0503030403020204" pitchFamily="34" charset="0"/>
                        <a:ea typeface="Source Sans Pro" panose="020B0503030403020204" pitchFamily="34" charset="0"/>
                      </a:rPr>
                    </a:br>
                    <a:r>
                      <a:rPr lang="en-NZ" sz="1200" dirty="0">
                        <a:latin typeface="Source Sans Pro" panose="020B0503030403020204" pitchFamily="34" charset="0"/>
                        <a:ea typeface="Source Sans Pro" panose="020B0503030403020204" pitchFamily="34" charset="0"/>
                      </a:rPr>
                      <a:t>(de-identified)</a:t>
                    </a:r>
                  </a:p>
                </p:txBody>
              </p:sp>
              <p:sp>
                <p:nvSpPr>
                  <p:cNvPr id="107" name="TextBox 106">
                    <a:extLst>
                      <a:ext uri="{FF2B5EF4-FFF2-40B4-BE49-F238E27FC236}">
                        <a16:creationId xmlns:a16="http://schemas.microsoft.com/office/drawing/2014/main" id="{D7229B18-CC3E-46E1-A68F-BA4FBA0989B3}"/>
                      </a:ext>
                    </a:extLst>
                  </p:cNvPr>
                  <p:cNvSpPr txBox="1"/>
                  <p:nvPr/>
                </p:nvSpPr>
                <p:spPr>
                  <a:xfrm rot="18348268">
                    <a:off x="15758316" y="3107661"/>
                    <a:ext cx="2941540"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Final results, conclusions or insights </a:t>
                    </a:r>
                  </a:p>
                </p:txBody>
              </p:sp>
              <p:sp>
                <p:nvSpPr>
                  <p:cNvPr id="110" name="TextBox 109">
                    <a:extLst>
                      <a:ext uri="{FF2B5EF4-FFF2-40B4-BE49-F238E27FC236}">
                        <a16:creationId xmlns:a16="http://schemas.microsoft.com/office/drawing/2014/main" id="{26F9264D-8833-4225-86BD-2CEE8B88B49F}"/>
                      </a:ext>
                    </a:extLst>
                  </p:cNvPr>
                  <p:cNvSpPr txBox="1"/>
                  <p:nvPr/>
                </p:nvSpPr>
                <p:spPr>
                  <a:xfrm rot="18348268">
                    <a:off x="14323331" y="2533686"/>
                    <a:ext cx="2237588"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Anyone </a:t>
                    </a: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a:t>
                    </a:r>
                    <a:r>
                      <a:rPr lang="en-NZ" sz="1200" dirty="0">
                        <a:latin typeface="Source Sans Pro" panose="020B0503030403020204" pitchFamily="34" charset="0"/>
                        <a:ea typeface="Source Sans Pro" panose="020B0503030403020204" pitchFamily="34" charset="0"/>
                      </a:rPr>
                      <a:t> the public</a:t>
                    </a:r>
                  </a:p>
                </p:txBody>
              </p:sp>
              <p:sp>
                <p:nvSpPr>
                  <p:cNvPr id="111" name="TextBox 110">
                    <a:extLst>
                      <a:ext uri="{FF2B5EF4-FFF2-40B4-BE49-F238E27FC236}">
                        <a16:creationId xmlns:a16="http://schemas.microsoft.com/office/drawing/2014/main" id="{E6111803-77B9-4E67-827F-33DA4CACF1D4}"/>
                      </a:ext>
                    </a:extLst>
                  </p:cNvPr>
                  <p:cNvSpPr txBox="1"/>
                  <p:nvPr/>
                </p:nvSpPr>
                <p:spPr>
                  <a:xfrm rot="18348268">
                    <a:off x="14857008" y="1153916"/>
                    <a:ext cx="2237588"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Other agencies</a:t>
                    </a:r>
                  </a:p>
                </p:txBody>
              </p:sp>
              <p:sp>
                <p:nvSpPr>
                  <p:cNvPr id="113" name="TextBox 112">
                    <a:extLst>
                      <a:ext uri="{FF2B5EF4-FFF2-40B4-BE49-F238E27FC236}">
                        <a16:creationId xmlns:a16="http://schemas.microsoft.com/office/drawing/2014/main" id="{96F68E53-A745-4025-AC6D-40D6B5A7699C}"/>
                      </a:ext>
                    </a:extLst>
                  </p:cNvPr>
                  <p:cNvSpPr txBox="1"/>
                  <p:nvPr/>
                </p:nvSpPr>
                <p:spPr>
                  <a:xfrm rot="18348268">
                    <a:off x="18371001" y="3170268"/>
                    <a:ext cx="3026320"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In person (for example, presentation)</a:t>
                    </a:r>
                  </a:p>
                </p:txBody>
              </p:sp>
              <p:sp>
                <p:nvSpPr>
                  <p:cNvPr id="115" name="TextBox 114">
                    <a:extLst>
                      <a:ext uri="{FF2B5EF4-FFF2-40B4-BE49-F238E27FC236}">
                        <a16:creationId xmlns:a16="http://schemas.microsoft.com/office/drawing/2014/main" id="{C422BA02-1FF6-46B9-9606-CBEC865F96EB}"/>
                      </a:ext>
                    </a:extLst>
                  </p:cNvPr>
                  <p:cNvSpPr txBox="1"/>
                  <p:nvPr/>
                </p:nvSpPr>
                <p:spPr>
                  <a:xfrm rot="18348268">
                    <a:off x="18317131" y="3424061"/>
                    <a:ext cx="3514600" cy="27699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In print (freely available or limited distribution) </a:t>
                    </a:r>
                  </a:p>
                </p:txBody>
              </p:sp>
            </p:grpSp>
          </p:grpSp>
        </p:grpSp>
      </p:grpSp>
      <p:cxnSp>
        <p:nvCxnSpPr>
          <p:cNvPr id="66" name="Straight Connector 65">
            <a:extLst>
              <a:ext uri="{FF2B5EF4-FFF2-40B4-BE49-F238E27FC236}">
                <a16:creationId xmlns:a16="http://schemas.microsoft.com/office/drawing/2014/main" id="{8391D9F1-2A2A-4D51-9F7F-2CFE714758B2}"/>
              </a:ext>
            </a:extLst>
          </p:cNvPr>
          <p:cNvCxnSpPr>
            <a:cxnSpLocks/>
          </p:cNvCxnSpPr>
          <p:nvPr/>
        </p:nvCxnSpPr>
        <p:spPr>
          <a:xfrm flipH="1" flipV="1">
            <a:off x="6399934" y="934388"/>
            <a:ext cx="38998" cy="7970870"/>
          </a:xfrm>
          <a:prstGeom prst="line">
            <a:avLst/>
          </a:prstGeom>
          <a:ln w="28575" cap="flat" cmpd="sng" algn="ctr">
            <a:solidFill>
              <a:srgbClr val="ECEDE3"/>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99" name="Graphic 98">
            <a:extLst>
              <a:ext uri="{FF2B5EF4-FFF2-40B4-BE49-F238E27FC236}">
                <a16:creationId xmlns:a16="http://schemas.microsoft.com/office/drawing/2014/main" id="{C12F7C7C-09B9-4AEA-B300-534F3DC1238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581" y="59677"/>
            <a:ext cx="887915" cy="887915"/>
          </a:xfrm>
          <a:prstGeom prst="rect">
            <a:avLst/>
          </a:prstGeom>
        </p:spPr>
      </p:pic>
      <p:sp>
        <p:nvSpPr>
          <p:cNvPr id="124" name="TextBox 123">
            <a:extLst>
              <a:ext uri="{FF2B5EF4-FFF2-40B4-BE49-F238E27FC236}">
                <a16:creationId xmlns:a16="http://schemas.microsoft.com/office/drawing/2014/main" id="{9B2BD845-051A-4FBE-9807-3CF082D06FE7}"/>
              </a:ext>
            </a:extLst>
          </p:cNvPr>
          <p:cNvSpPr txBox="1"/>
          <p:nvPr/>
        </p:nvSpPr>
        <p:spPr>
          <a:xfrm>
            <a:off x="11769895" y="9153628"/>
            <a:ext cx="1074940"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Page 2 of 2</a:t>
            </a:r>
          </a:p>
        </p:txBody>
      </p:sp>
      <p:sp>
        <p:nvSpPr>
          <p:cNvPr id="125" name="TextBox 124">
            <a:extLst>
              <a:ext uri="{FF2B5EF4-FFF2-40B4-BE49-F238E27FC236}">
                <a16:creationId xmlns:a16="http://schemas.microsoft.com/office/drawing/2014/main" id="{271080AE-CB08-4681-88F5-01DE07AE6F19}"/>
              </a:ext>
              <a:ext uri="{C183D7F6-B498-43B3-948B-1728B52AA6E4}">
                <adec:decorative xmlns:adec="http://schemas.microsoft.com/office/drawing/2017/decorative" val="0"/>
              </a:ext>
            </a:extLst>
          </p:cNvPr>
          <p:cNvSpPr txBox="1"/>
          <p:nvPr/>
        </p:nvSpPr>
        <p:spPr>
          <a:xfrm>
            <a:off x="8937" y="922220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cxnSp>
        <p:nvCxnSpPr>
          <p:cNvPr id="100" name="Straight Connector 99">
            <a:extLst>
              <a:ext uri="{FF2B5EF4-FFF2-40B4-BE49-F238E27FC236}">
                <a16:creationId xmlns:a16="http://schemas.microsoft.com/office/drawing/2014/main" id="{BE517EDF-2D6C-471E-A4C4-CA06270D1CC1}"/>
              </a:ext>
            </a:extLst>
          </p:cNvPr>
          <p:cNvCxnSpPr>
            <a:cxnSpLocks/>
          </p:cNvCxnSpPr>
          <p:nvPr/>
        </p:nvCxnSpPr>
        <p:spPr>
          <a:xfrm>
            <a:off x="0" y="2849665"/>
            <a:ext cx="6399934" cy="15504"/>
          </a:xfrm>
          <a:prstGeom prst="line">
            <a:avLst/>
          </a:prstGeom>
          <a:ln w="28575" cap="flat" cmpd="sng" algn="ctr">
            <a:solidFill>
              <a:srgbClr val="ECEDE3"/>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20" name="Freeform: Shape 119">
            <a:extLst>
              <a:ext uri="{FF2B5EF4-FFF2-40B4-BE49-F238E27FC236}">
                <a16:creationId xmlns:a16="http://schemas.microsoft.com/office/drawing/2014/main" id="{086A77E3-A899-490B-B350-3CA451CFB828}"/>
              </a:ext>
            </a:extLst>
          </p:cNvPr>
          <p:cNvSpPr/>
          <p:nvPr/>
        </p:nvSpPr>
        <p:spPr>
          <a:xfrm>
            <a:off x="4184804" y="6017148"/>
            <a:ext cx="1125348" cy="1134652"/>
          </a:xfrm>
          <a:custGeom>
            <a:avLst/>
            <a:gdLst>
              <a:gd name="connsiteX0" fmla="*/ 0 w 1253345"/>
              <a:gd name="connsiteY0" fmla="*/ 626673 h 1253345"/>
              <a:gd name="connsiteX1" fmla="*/ 626673 w 1253345"/>
              <a:gd name="connsiteY1" fmla="*/ 0 h 1253345"/>
              <a:gd name="connsiteX2" fmla="*/ 1253346 w 1253345"/>
              <a:gd name="connsiteY2" fmla="*/ 626673 h 1253345"/>
              <a:gd name="connsiteX3" fmla="*/ 626673 w 1253345"/>
              <a:gd name="connsiteY3" fmla="*/ 1253346 h 1253345"/>
              <a:gd name="connsiteX4" fmla="*/ 0 w 1253345"/>
              <a:gd name="connsiteY4" fmla="*/ 626673 h 1253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3345" h="1253345">
                <a:moveTo>
                  <a:pt x="0" y="626673"/>
                </a:moveTo>
                <a:cubicBezTo>
                  <a:pt x="0" y="280571"/>
                  <a:pt x="280571" y="0"/>
                  <a:pt x="626673" y="0"/>
                </a:cubicBezTo>
                <a:cubicBezTo>
                  <a:pt x="972775" y="0"/>
                  <a:pt x="1253346" y="280571"/>
                  <a:pt x="1253346" y="626673"/>
                </a:cubicBezTo>
                <a:cubicBezTo>
                  <a:pt x="1253346" y="972775"/>
                  <a:pt x="972775" y="1253346"/>
                  <a:pt x="626673" y="1253346"/>
                </a:cubicBezTo>
                <a:cubicBezTo>
                  <a:pt x="280571" y="1253346"/>
                  <a:pt x="0" y="972775"/>
                  <a:pt x="0" y="626673"/>
                </a:cubicBezTo>
                <a:close/>
              </a:path>
            </a:pathLst>
          </a:custGeom>
          <a:ln w="38100">
            <a:solidFill>
              <a:srgbClr val="919B62"/>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1328" tIns="201328" rIns="201328" bIns="201328" numCol="1" spcCol="1270" anchor="ctr" anchorCtr="0">
            <a:noAutofit/>
          </a:bodyPr>
          <a:lstStyle/>
          <a:p>
            <a:pPr algn="ctr" defTabSz="622300">
              <a:lnSpc>
                <a:spcPct val="90000"/>
              </a:lnSpc>
              <a:spcBef>
                <a:spcPct val="0"/>
              </a:spcBef>
              <a:spcAft>
                <a:spcPct val="35000"/>
              </a:spcAft>
            </a:pPr>
            <a:r>
              <a:rPr lang="en-NZ" sz="10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Create a plan</a:t>
            </a:r>
          </a:p>
        </p:txBody>
      </p:sp>
      <p:sp>
        <p:nvSpPr>
          <p:cNvPr id="16" name="Rectangle 15">
            <a:extLst>
              <a:ext uri="{FF2B5EF4-FFF2-40B4-BE49-F238E27FC236}">
                <a16:creationId xmlns:a16="http://schemas.microsoft.com/office/drawing/2014/main" id="{CA614491-8772-4110-8888-2A3141E126EC}"/>
              </a:ext>
            </a:extLst>
          </p:cNvPr>
          <p:cNvSpPr/>
          <p:nvPr/>
        </p:nvSpPr>
        <p:spPr>
          <a:xfrm>
            <a:off x="3921663" y="7421978"/>
            <a:ext cx="2198117" cy="1384995"/>
          </a:xfrm>
          <a:prstGeom prst="rect">
            <a:avLst/>
          </a:prstGeom>
        </p:spPr>
        <p:txBody>
          <a:bodyPr wrap="square">
            <a:spAutoFit/>
          </a:bodyPr>
          <a:lstStyle/>
          <a:p>
            <a:pPr algn="ctr"/>
            <a:r>
              <a:rPr lang="en-NZ" altLang="en-US" sz="1200" dirty="0">
                <a:solidFill>
                  <a:srgbClr val="000000"/>
                </a:solidFill>
                <a:latin typeface="Source Sans Pro" panose="020B0503030403020204" pitchFamily="34" charset="0"/>
                <a:ea typeface="Source Sans Pro" panose="020B0503030403020204" pitchFamily="34" charset="0"/>
              </a:rPr>
              <a:t>Be proactive. Plan the collaboration: what data is needed, how will it be respectfully collected, used and safely stored, and how will insights be developed and shared.</a:t>
            </a:r>
            <a:endParaRPr lang="en-NZ" sz="1200" dirty="0">
              <a:latin typeface="Source Sans Pro" panose="020B0503030403020204" pitchFamily="34" charset="0"/>
              <a:ea typeface="Source Sans Pro" panose="020B0503030403020204" pitchFamily="34" charset="0"/>
            </a:endParaRPr>
          </a:p>
        </p:txBody>
      </p:sp>
      <p:sp>
        <p:nvSpPr>
          <p:cNvPr id="121" name="Freeform: Shape 120">
            <a:extLst>
              <a:ext uri="{FF2B5EF4-FFF2-40B4-BE49-F238E27FC236}">
                <a16:creationId xmlns:a16="http://schemas.microsoft.com/office/drawing/2014/main" id="{60DBFED2-8B3A-400B-9E7E-2ED60428EA71}"/>
              </a:ext>
            </a:extLst>
          </p:cNvPr>
          <p:cNvSpPr/>
          <p:nvPr/>
        </p:nvSpPr>
        <p:spPr>
          <a:xfrm rot="16200000">
            <a:off x="4637782" y="5658306"/>
            <a:ext cx="305142" cy="154283"/>
          </a:xfrm>
          <a:custGeom>
            <a:avLst/>
            <a:gdLst>
              <a:gd name="connsiteX0" fmla="*/ 0 w 513115"/>
              <a:gd name="connsiteY0" fmla="*/ 36000 h 179998"/>
              <a:gd name="connsiteX1" fmla="*/ 423116 w 513115"/>
              <a:gd name="connsiteY1" fmla="*/ 36000 h 179998"/>
              <a:gd name="connsiteX2" fmla="*/ 423116 w 513115"/>
              <a:gd name="connsiteY2" fmla="*/ 0 h 179998"/>
              <a:gd name="connsiteX3" fmla="*/ 513115 w 513115"/>
              <a:gd name="connsiteY3" fmla="*/ 89999 h 179998"/>
              <a:gd name="connsiteX4" fmla="*/ 423116 w 513115"/>
              <a:gd name="connsiteY4" fmla="*/ 179998 h 179998"/>
              <a:gd name="connsiteX5" fmla="*/ 423116 w 513115"/>
              <a:gd name="connsiteY5" fmla="*/ 143998 h 179998"/>
              <a:gd name="connsiteX6" fmla="*/ 0 w 513115"/>
              <a:gd name="connsiteY6" fmla="*/ 143998 h 179998"/>
              <a:gd name="connsiteX7" fmla="*/ 0 w 513115"/>
              <a:gd name="connsiteY7" fmla="*/ 36000 h 17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3115" h="179998">
                <a:moveTo>
                  <a:pt x="513115" y="143997"/>
                </a:moveTo>
                <a:lnTo>
                  <a:pt x="89999" y="143997"/>
                </a:lnTo>
                <a:lnTo>
                  <a:pt x="89999" y="179997"/>
                </a:lnTo>
                <a:lnTo>
                  <a:pt x="0" y="89999"/>
                </a:lnTo>
                <a:lnTo>
                  <a:pt x="89999" y="1"/>
                </a:lnTo>
                <a:lnTo>
                  <a:pt x="89999" y="36001"/>
                </a:lnTo>
                <a:lnTo>
                  <a:pt x="513115" y="36001"/>
                </a:lnTo>
                <a:lnTo>
                  <a:pt x="513115" y="143997"/>
                </a:lnTo>
                <a:close/>
              </a:path>
            </a:pathLst>
          </a:custGeom>
          <a:solidFill>
            <a:srgbClr val="8C965A">
              <a:alpha val="30196"/>
            </a:srgbClr>
          </a:solid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spcFirstLastPara="0" vert="horz" wrap="square" lIns="54000" tIns="36001" rIns="-1" bIns="35999" numCol="1" spcCol="1270" anchor="ctr" anchorCtr="0">
            <a:noAutofit/>
          </a:bodyPr>
          <a:lstStyle/>
          <a:p>
            <a:pPr marL="0" lvl="0" indent="0" algn="ctr" defTabSz="311150">
              <a:lnSpc>
                <a:spcPct val="90000"/>
              </a:lnSpc>
              <a:spcBef>
                <a:spcPct val="0"/>
              </a:spcBef>
              <a:spcAft>
                <a:spcPct val="35000"/>
              </a:spcAft>
              <a:buNone/>
            </a:pPr>
            <a:endParaRPr lang="en-NZ" sz="700" kern="1200"/>
          </a:p>
        </p:txBody>
      </p:sp>
      <p:sp>
        <p:nvSpPr>
          <p:cNvPr id="122" name="Freeform: Shape 121">
            <a:extLst>
              <a:ext uri="{FF2B5EF4-FFF2-40B4-BE49-F238E27FC236}">
                <a16:creationId xmlns:a16="http://schemas.microsoft.com/office/drawing/2014/main" id="{813E26E9-5AA3-40AA-83C4-0BEEDE7879D6}"/>
              </a:ext>
            </a:extLst>
          </p:cNvPr>
          <p:cNvSpPr/>
          <p:nvPr/>
        </p:nvSpPr>
        <p:spPr>
          <a:xfrm rot="2201415">
            <a:off x="2116580" y="7127754"/>
            <a:ext cx="394899" cy="143927"/>
          </a:xfrm>
          <a:custGeom>
            <a:avLst/>
            <a:gdLst>
              <a:gd name="connsiteX0" fmla="*/ 0 w 510545"/>
              <a:gd name="connsiteY0" fmla="*/ 36000 h 179998"/>
              <a:gd name="connsiteX1" fmla="*/ 420546 w 510545"/>
              <a:gd name="connsiteY1" fmla="*/ 36000 h 179998"/>
              <a:gd name="connsiteX2" fmla="*/ 420546 w 510545"/>
              <a:gd name="connsiteY2" fmla="*/ 0 h 179998"/>
              <a:gd name="connsiteX3" fmla="*/ 510545 w 510545"/>
              <a:gd name="connsiteY3" fmla="*/ 89999 h 179998"/>
              <a:gd name="connsiteX4" fmla="*/ 420546 w 510545"/>
              <a:gd name="connsiteY4" fmla="*/ 179998 h 179998"/>
              <a:gd name="connsiteX5" fmla="*/ 420546 w 510545"/>
              <a:gd name="connsiteY5" fmla="*/ 143998 h 179998"/>
              <a:gd name="connsiteX6" fmla="*/ 0 w 510545"/>
              <a:gd name="connsiteY6" fmla="*/ 143998 h 179998"/>
              <a:gd name="connsiteX7" fmla="*/ 0 w 510545"/>
              <a:gd name="connsiteY7" fmla="*/ 36000 h 179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0545" h="179998">
                <a:moveTo>
                  <a:pt x="510545" y="143997"/>
                </a:moveTo>
                <a:lnTo>
                  <a:pt x="89999" y="143997"/>
                </a:lnTo>
                <a:lnTo>
                  <a:pt x="89999" y="179997"/>
                </a:lnTo>
                <a:lnTo>
                  <a:pt x="0" y="89999"/>
                </a:lnTo>
                <a:lnTo>
                  <a:pt x="89999" y="1"/>
                </a:lnTo>
                <a:lnTo>
                  <a:pt x="89999" y="36001"/>
                </a:lnTo>
                <a:lnTo>
                  <a:pt x="510545" y="36001"/>
                </a:lnTo>
                <a:lnTo>
                  <a:pt x="510545" y="143997"/>
                </a:lnTo>
                <a:close/>
              </a:path>
            </a:pathLst>
          </a:custGeom>
          <a:solidFill>
            <a:srgbClr val="8C965A">
              <a:alpha val="30196"/>
            </a:srgbClr>
          </a:solid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dk1">
              <a:hueOff val="0"/>
              <a:satOff val="0"/>
              <a:lumOff val="0"/>
              <a:alphaOff val="0"/>
            </a:schemeClr>
          </a:fontRef>
        </p:style>
        <p:txBody>
          <a:bodyPr spcFirstLastPara="0" vert="horz" wrap="square" lIns="53999" tIns="36000" rIns="-1" bIns="36000" numCol="1" spcCol="1270" anchor="ctr" anchorCtr="0">
            <a:noAutofit/>
          </a:bodyPr>
          <a:lstStyle/>
          <a:p>
            <a:pPr marL="0" lvl="0" indent="0" algn="ctr" defTabSz="311150">
              <a:lnSpc>
                <a:spcPct val="90000"/>
              </a:lnSpc>
              <a:spcBef>
                <a:spcPct val="0"/>
              </a:spcBef>
              <a:spcAft>
                <a:spcPct val="35000"/>
              </a:spcAft>
              <a:buNone/>
            </a:pPr>
            <a:endParaRPr lang="en-NZ" sz="700" kern="1200"/>
          </a:p>
        </p:txBody>
      </p:sp>
      <p:sp>
        <p:nvSpPr>
          <p:cNvPr id="123" name="TextBox 122">
            <a:extLst>
              <a:ext uri="{FF2B5EF4-FFF2-40B4-BE49-F238E27FC236}">
                <a16:creationId xmlns:a16="http://schemas.microsoft.com/office/drawing/2014/main" id="{767BDC2C-17AD-46F0-BFE6-6170FC91136B}"/>
              </a:ext>
            </a:extLst>
          </p:cNvPr>
          <p:cNvSpPr txBox="1"/>
          <p:nvPr/>
        </p:nvSpPr>
        <p:spPr>
          <a:xfrm>
            <a:off x="2093407" y="5034093"/>
            <a:ext cx="2338573" cy="1231106"/>
          </a:xfrm>
          <a:prstGeom prst="rect">
            <a:avLst/>
          </a:prstGeom>
          <a:noFill/>
        </p:spPr>
        <p:txBody>
          <a:bodyPr wrap="square" rtlCol="0">
            <a:spAutoFit/>
          </a:bodyPr>
          <a:lstStyle/>
          <a:p>
            <a:pPr algn="ctr"/>
            <a:r>
              <a:rPr lang="en-NZ" sz="1400" b="1" dirty="0">
                <a:solidFill>
                  <a:srgbClr val="8C965A"/>
                </a:solidFill>
                <a:latin typeface="Source Sans Pro" panose="020B0503030403020204" pitchFamily="34" charset="0"/>
                <a:ea typeface="Source Sans Pro" panose="020B0503030403020204" pitchFamily="34" charset="0"/>
              </a:rPr>
              <a:t>The Value Loop</a:t>
            </a:r>
          </a:p>
          <a:p>
            <a:pPr algn="ctr"/>
            <a:r>
              <a:rPr lang="en-NZ" sz="1200" dirty="0">
                <a:latin typeface="Source Sans Pro" panose="020B0503030403020204" pitchFamily="34" charset="0"/>
                <a:ea typeface="Source Sans Pro" panose="020B0503030403020204" pitchFamily="34" charset="0"/>
              </a:rPr>
              <a:t>Starts with having an idea about new insights, and finishes with ensuring they are used and valued by those with an interest.</a:t>
            </a:r>
          </a:p>
        </p:txBody>
      </p:sp>
      <p:pic>
        <p:nvPicPr>
          <p:cNvPr id="76" name="Picture 75">
            <a:extLst>
              <a:ext uri="{FF2B5EF4-FFF2-40B4-BE49-F238E27FC236}">
                <a16:creationId xmlns:a16="http://schemas.microsoft.com/office/drawing/2014/main" id="{AECE9AC4-AE27-4C4D-8BBF-15843CD0FCA5}"/>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84" name="Picture 83">
            <a:extLst>
              <a:ext uri="{FF2B5EF4-FFF2-40B4-BE49-F238E27FC236}">
                <a16:creationId xmlns:a16="http://schemas.microsoft.com/office/drawing/2014/main" id="{CC9017F4-C1C3-4CB2-9312-2185300AE2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sp>
        <p:nvSpPr>
          <p:cNvPr id="75" name="Rectangle 74">
            <a:extLst>
              <a:ext uri="{FF2B5EF4-FFF2-40B4-BE49-F238E27FC236}">
                <a16:creationId xmlns:a16="http://schemas.microsoft.com/office/drawing/2014/main" id="{55F23AC3-7BA2-4367-BE60-B2FC3E04DC45}"/>
              </a:ext>
            </a:extLst>
          </p:cNvPr>
          <p:cNvSpPr/>
          <p:nvPr/>
        </p:nvSpPr>
        <p:spPr>
          <a:xfrm>
            <a:off x="5322800" y="4569405"/>
            <a:ext cx="1219299" cy="2123658"/>
          </a:xfrm>
          <a:prstGeom prst="rect">
            <a:avLst/>
          </a:prstGeom>
          <a:solidFill>
            <a:srgbClr val="FCFDFE"/>
          </a:solidFill>
          <a:ln>
            <a:noFill/>
          </a:ln>
        </p:spPr>
        <p:txBody>
          <a:bodyPr wrap="square" rtlCol="0">
            <a:spAutoFit/>
          </a:bodyPr>
          <a:lstStyle/>
          <a:p>
            <a:pPr algn="ctr"/>
            <a:r>
              <a:rPr lang="en-NZ" altLang="en-US" sz="1200" dirty="0">
                <a:solidFill>
                  <a:srgbClr val="000000"/>
                </a:solidFill>
                <a:latin typeface="Source Sans Pro" panose="020B0503030403020204" pitchFamily="34" charset="0"/>
                <a:ea typeface="Source Sans Pro" panose="020B0503030403020204" pitchFamily="34" charset="0"/>
              </a:rPr>
              <a:t>At each stage, identify the people whose views, experiences and skills will help to improve the value and quality of the work.</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Tree>
    <p:extLst>
      <p:ext uri="{BB962C8B-B14F-4D97-AF65-F5344CB8AC3E}">
        <p14:creationId xmlns:p14="http://schemas.microsoft.com/office/powerpoint/2010/main" val="4059996883"/>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EEJU23W3HNHT-1111130400-898</_dlc_DocId>
    <_dlc_DocIdUrl xmlns="32912b76-460a-4724-b42f-6e9d0ecab840">
      <Url>https://dia.cohesion.net.nz/Sites/AOG/GCPO/_layouts/15/DocIdRedir.aspx?ID=EEJU23W3HNHT-1111130400-898</Url>
      <Description>EEJU23W3HNHT-1111130400-898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BE8D204-42D5-4296-A7A6-CAC6E24B643B}">
  <ds:schemaRefs>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purl.org/dc/terms/"/>
    <ds:schemaRef ds:uri="http://schemas.microsoft.com/sharepoint/v4"/>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D58DB70C-1422-45B9-817B-9B5B104B7E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1D3AAD-59BD-47D8-AD4C-563ECDE756FD}">
  <ds:schemaRefs>
    <ds:schemaRef ds:uri="http://schemas.microsoft.com/sharepoint/events"/>
  </ds:schemaRefs>
</ds:datastoreItem>
</file>

<file path=customXml/itemProps4.xml><?xml version="1.0" encoding="utf-8"?>
<ds:datastoreItem xmlns:ds="http://schemas.openxmlformats.org/officeDocument/2006/customXml" ds:itemID="{4CE9E056-1C75-4DBD-A0ED-2B47A9005F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25954</TotalTime>
  <Words>1124</Words>
  <Application>Microsoft Office PowerPoint</Application>
  <PresentationFormat>A3 Paper (297x420 mm)</PresentationFormat>
  <Paragraphs>64</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642</cp:revision>
  <cp:lastPrinted>2020-11-04T19:56:34Z</cp:lastPrinted>
  <dcterms:created xsi:type="dcterms:W3CDTF">2016-04-18T03:19:15Z</dcterms:created>
  <dcterms:modified xsi:type="dcterms:W3CDTF">2021-11-22T20:14:21Z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A12764553</vt:lpwstr>
  </property>
  <property fmtid="{D5CDD505-2E9C-101B-9397-08002B2CF9AE}" pid="4" name="Objective-Title">
    <vt:lpwstr>007_Sharing Value Summary_Final Content</vt:lpwstr>
  </property>
  <property fmtid="{D5CDD505-2E9C-101B-9397-08002B2CF9AE}" pid="5" name="Objective-Comment">
    <vt:lpwstr/>
  </property>
  <property fmtid="{D5CDD505-2E9C-101B-9397-08002B2CF9AE}" pid="6" name="Objective-CreationStamp">
    <vt:filetime>2020-09-08T06:06:07Z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2020-09-15T02:43:27Z</vt:filetime>
  </property>
  <property fmtid="{D5CDD505-2E9C-101B-9397-08002B2CF9AE}" pid="11" name="Objective-Owner">
    <vt:lpwstr>Charlie Harris-Miller</vt:lpwstr>
  </property>
  <property fmtid="{D5CDD505-2E9C-101B-9397-08002B2CF9AE}" pid="12" name="Objective-Path">
    <vt:lpwstr>Global Folder:SIA INFORMATION REPOSITORY:Delivery:Programmes:Data Protection and Use Policy (DPUP):1. DPUP Policy Implementation:Workstreams:3. Content and products:Toolkit:4. Final ready to publish:Release 1:</vt:lpwstr>
  </property>
  <property fmtid="{D5CDD505-2E9C-101B-9397-08002B2CF9AE}" pid="13" name="Objective-Parent">
    <vt:lpwstr>Release 1</vt:lpwstr>
  </property>
  <property fmtid="{D5CDD505-2E9C-101B-9397-08002B2CF9AE}" pid="14" name="Objective-State">
    <vt:lpwstr>Being Edited</vt:lpwstr>
  </property>
  <property fmtid="{D5CDD505-2E9C-101B-9397-08002B2CF9AE}" pid="15" name="Objective-Version">
    <vt:lpwstr>0.3</vt:lpwstr>
  </property>
  <property fmtid="{D5CDD505-2E9C-101B-9397-08002B2CF9AE}" pid="16" name="Objective-VersionNumber">
    <vt:r8>3</vt:r8>
  </property>
  <property fmtid="{D5CDD505-2E9C-101B-9397-08002B2CF9AE}" pid="17" name="Objective-VersionComment">
    <vt:lpwstr/>
  </property>
  <property fmtid="{D5CDD505-2E9C-101B-9397-08002B2CF9AE}" pid="18" name="Objective-FileNumber">
    <vt:lpwstr>qA664152</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1e65cd46-e0a5-4e86-a3f5-9fb548dc19b0</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h288be6dc87141bbb85aea15bb46feec">
    <vt:lpwstr/>
  </property>
  <property fmtid="{D5CDD505-2E9C-101B-9397-08002B2CF9AE}" pid="35" name="DIAReportDocumentType">
    <vt:lpwstr/>
  </property>
  <property fmtid="{D5CDD505-2E9C-101B-9397-08002B2CF9AE}" pid="36" name="DIAMeetingDocumentType">
    <vt:lpwstr/>
  </property>
  <property fmtid="{D5CDD505-2E9C-101B-9397-08002B2CF9AE}" pid="37" name="f2ff4695490c4bf79a895c9f81dcf06d">
    <vt:lpwstr/>
  </property>
  <property fmtid="{D5CDD505-2E9C-101B-9397-08002B2CF9AE}" pid="38" name="c794c62a77ac4a12986871855a87615d">
    <vt:lpwstr/>
  </property>
  <property fmtid="{D5CDD505-2E9C-101B-9397-08002B2CF9AE}" pid="39" name="DIAAdministrationDocumentType">
    <vt:lpwstr/>
  </property>
</Properties>
</file>