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1" r:id="rId9"/>
  </p:sldIdLst>
  <p:sldSz cx="12801600" cy="9601200" type="A3"/>
  <p:notesSz cx="6807200" cy="9939338"/>
  <p:defaultTextStyle>
    <a:defPPr>
      <a:defRPr lang="en-US"/>
    </a:defPPr>
    <a:lvl1pPr marL="0" algn="l" defTabSz="1220910" rtl="0" eaLnBrk="1" latinLnBrk="0" hangingPunct="1">
      <a:defRPr sz="2404" kern="1200">
        <a:solidFill>
          <a:schemeClr val="tx1"/>
        </a:solidFill>
        <a:latin typeface="+mn-lt"/>
        <a:ea typeface="+mn-ea"/>
        <a:cs typeface="+mn-cs"/>
      </a:defRPr>
    </a:lvl1pPr>
    <a:lvl2pPr marL="610454" algn="l" defTabSz="1220910" rtl="0" eaLnBrk="1" latinLnBrk="0" hangingPunct="1">
      <a:defRPr sz="2404" kern="1200">
        <a:solidFill>
          <a:schemeClr val="tx1"/>
        </a:solidFill>
        <a:latin typeface="+mn-lt"/>
        <a:ea typeface="+mn-ea"/>
        <a:cs typeface="+mn-cs"/>
      </a:defRPr>
    </a:lvl2pPr>
    <a:lvl3pPr marL="1220910" algn="l" defTabSz="1220910" rtl="0" eaLnBrk="1" latinLnBrk="0" hangingPunct="1">
      <a:defRPr sz="2404" kern="1200">
        <a:solidFill>
          <a:schemeClr val="tx1"/>
        </a:solidFill>
        <a:latin typeface="+mn-lt"/>
        <a:ea typeface="+mn-ea"/>
        <a:cs typeface="+mn-cs"/>
      </a:defRPr>
    </a:lvl3pPr>
    <a:lvl4pPr marL="1831364" algn="l" defTabSz="1220910" rtl="0" eaLnBrk="1" latinLnBrk="0" hangingPunct="1">
      <a:defRPr sz="2404" kern="1200">
        <a:solidFill>
          <a:schemeClr val="tx1"/>
        </a:solidFill>
        <a:latin typeface="+mn-lt"/>
        <a:ea typeface="+mn-ea"/>
        <a:cs typeface="+mn-cs"/>
      </a:defRPr>
    </a:lvl4pPr>
    <a:lvl5pPr marL="2441817" algn="l" defTabSz="1220910" rtl="0" eaLnBrk="1" latinLnBrk="0" hangingPunct="1">
      <a:defRPr sz="2404" kern="1200">
        <a:solidFill>
          <a:schemeClr val="tx1"/>
        </a:solidFill>
        <a:latin typeface="+mn-lt"/>
        <a:ea typeface="+mn-ea"/>
        <a:cs typeface="+mn-cs"/>
      </a:defRPr>
    </a:lvl5pPr>
    <a:lvl6pPr marL="3052274" algn="l" defTabSz="1220910" rtl="0" eaLnBrk="1" latinLnBrk="0" hangingPunct="1">
      <a:defRPr sz="2404" kern="1200">
        <a:solidFill>
          <a:schemeClr val="tx1"/>
        </a:solidFill>
        <a:latin typeface="+mn-lt"/>
        <a:ea typeface="+mn-ea"/>
        <a:cs typeface="+mn-cs"/>
      </a:defRPr>
    </a:lvl6pPr>
    <a:lvl7pPr marL="3662728" algn="l" defTabSz="1220910" rtl="0" eaLnBrk="1" latinLnBrk="0" hangingPunct="1">
      <a:defRPr sz="2404" kern="1200">
        <a:solidFill>
          <a:schemeClr val="tx1"/>
        </a:solidFill>
        <a:latin typeface="+mn-lt"/>
        <a:ea typeface="+mn-ea"/>
        <a:cs typeface="+mn-cs"/>
      </a:defRPr>
    </a:lvl7pPr>
    <a:lvl8pPr marL="4273181" algn="l" defTabSz="1220910" rtl="0" eaLnBrk="1" latinLnBrk="0" hangingPunct="1">
      <a:defRPr sz="2404" kern="1200">
        <a:solidFill>
          <a:schemeClr val="tx1"/>
        </a:solidFill>
        <a:latin typeface="+mn-lt"/>
        <a:ea typeface="+mn-ea"/>
        <a:cs typeface="+mn-cs"/>
      </a:defRPr>
    </a:lvl8pPr>
    <a:lvl9pPr marL="4883637" algn="l" defTabSz="1220910"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66E"/>
    <a:srgbClr val="DFC7D3"/>
    <a:srgbClr val="4B919F"/>
    <a:srgbClr val="2C86B4"/>
    <a:srgbClr val="979AA0"/>
    <a:srgbClr val="FCFDFE"/>
    <a:srgbClr val="E0EFF1"/>
    <a:srgbClr val="088D97"/>
    <a:srgbClr val="E8731B"/>
    <a:srgbClr val="265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100"/>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529" cy="497524"/>
          </a:xfrm>
          <a:prstGeom prst="rect">
            <a:avLst/>
          </a:prstGeom>
        </p:spPr>
        <p:txBody>
          <a:bodyPr vert="horz" lIns="91553" tIns="45776" rIns="91553" bIns="45776" rtlCol="0"/>
          <a:lstStyle>
            <a:lvl1pPr algn="l">
              <a:defRPr sz="1200"/>
            </a:lvl1pPr>
          </a:lstStyle>
          <a:p>
            <a:endParaRPr lang="en-NZ"/>
          </a:p>
        </p:txBody>
      </p:sp>
      <p:sp>
        <p:nvSpPr>
          <p:cNvPr id="3" name="Date Placeholder 2"/>
          <p:cNvSpPr>
            <a:spLocks noGrp="1"/>
          </p:cNvSpPr>
          <p:nvPr>
            <p:ph type="dt" sz="quarter" idx="1"/>
          </p:nvPr>
        </p:nvSpPr>
        <p:spPr>
          <a:xfrm>
            <a:off x="3855082" y="1"/>
            <a:ext cx="2950529" cy="497524"/>
          </a:xfrm>
          <a:prstGeom prst="rect">
            <a:avLst/>
          </a:prstGeom>
        </p:spPr>
        <p:txBody>
          <a:bodyPr vert="horz" lIns="91553" tIns="45776" rIns="91553" bIns="45776" rtlCol="0"/>
          <a:lstStyle>
            <a:lvl1pPr algn="r">
              <a:defRPr sz="12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1" y="9440227"/>
            <a:ext cx="2950529" cy="497523"/>
          </a:xfrm>
          <a:prstGeom prst="rect">
            <a:avLst/>
          </a:prstGeom>
        </p:spPr>
        <p:txBody>
          <a:bodyPr vert="horz" lIns="91553" tIns="45776" rIns="91553" bIns="45776" rtlCol="0" anchor="b"/>
          <a:lstStyle>
            <a:lvl1pPr algn="l">
              <a:defRPr sz="1200"/>
            </a:lvl1pPr>
          </a:lstStyle>
          <a:p>
            <a:endParaRPr lang="en-NZ"/>
          </a:p>
        </p:txBody>
      </p:sp>
      <p:sp>
        <p:nvSpPr>
          <p:cNvPr id="5" name="Slide Number Placeholder 4"/>
          <p:cNvSpPr>
            <a:spLocks noGrp="1"/>
          </p:cNvSpPr>
          <p:nvPr>
            <p:ph type="sldNum" sz="quarter" idx="3"/>
          </p:nvPr>
        </p:nvSpPr>
        <p:spPr>
          <a:xfrm>
            <a:off x="3855082" y="9440227"/>
            <a:ext cx="2950529" cy="497523"/>
          </a:xfrm>
          <a:prstGeom prst="rect">
            <a:avLst/>
          </a:prstGeom>
        </p:spPr>
        <p:txBody>
          <a:bodyPr vert="horz" lIns="91553" tIns="45776" rIns="91553" bIns="45776" rtlCol="0" anchor="b"/>
          <a:lstStyle>
            <a:lvl1pPr algn="r">
              <a:defRPr sz="12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9786" cy="498693"/>
          </a:xfrm>
          <a:prstGeom prst="rect">
            <a:avLst/>
          </a:prstGeom>
        </p:spPr>
        <p:txBody>
          <a:bodyPr vert="horz" lIns="91553" tIns="45776" rIns="91553" bIns="45776" rtlCol="0"/>
          <a:lstStyle>
            <a:lvl1pPr algn="l">
              <a:defRPr sz="1200"/>
            </a:lvl1pPr>
          </a:lstStyle>
          <a:p>
            <a:endParaRPr lang="en-NZ"/>
          </a:p>
        </p:txBody>
      </p:sp>
      <p:sp>
        <p:nvSpPr>
          <p:cNvPr id="3" name="Date Placeholder 2"/>
          <p:cNvSpPr>
            <a:spLocks noGrp="1"/>
          </p:cNvSpPr>
          <p:nvPr>
            <p:ph type="dt" idx="1"/>
          </p:nvPr>
        </p:nvSpPr>
        <p:spPr>
          <a:xfrm>
            <a:off x="3855839" y="1"/>
            <a:ext cx="2949786" cy="498693"/>
          </a:xfrm>
          <a:prstGeom prst="rect">
            <a:avLst/>
          </a:prstGeom>
        </p:spPr>
        <p:txBody>
          <a:bodyPr vert="horz" lIns="91553" tIns="45776" rIns="91553" bIns="45776" rtlCol="0"/>
          <a:lstStyle>
            <a:lvl1pPr algn="r">
              <a:defRPr sz="12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553" tIns="45776" rIns="91553" bIns="45776" rtlCol="0" anchor="ctr"/>
          <a:lstStyle/>
          <a:p>
            <a:endParaRPr lang="en-NZ"/>
          </a:p>
        </p:txBody>
      </p:sp>
      <p:sp>
        <p:nvSpPr>
          <p:cNvPr id="5" name="Notes Placeholder 4"/>
          <p:cNvSpPr>
            <a:spLocks noGrp="1"/>
          </p:cNvSpPr>
          <p:nvPr>
            <p:ph type="body" sz="quarter" idx="3"/>
          </p:nvPr>
        </p:nvSpPr>
        <p:spPr>
          <a:xfrm>
            <a:off x="680721" y="4783307"/>
            <a:ext cx="5445760" cy="3913615"/>
          </a:xfrm>
          <a:prstGeom prst="rect">
            <a:avLst/>
          </a:prstGeom>
        </p:spPr>
        <p:txBody>
          <a:bodyPr vert="horz" lIns="91553" tIns="45776" rIns="91553" bIns="457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9440647"/>
            <a:ext cx="2949786" cy="498692"/>
          </a:xfrm>
          <a:prstGeom prst="rect">
            <a:avLst/>
          </a:prstGeom>
        </p:spPr>
        <p:txBody>
          <a:bodyPr vert="horz" lIns="91553" tIns="45776" rIns="91553" bIns="45776" rtlCol="0" anchor="b"/>
          <a:lstStyle>
            <a:lvl1pPr algn="l">
              <a:defRPr sz="1200"/>
            </a:lvl1pPr>
          </a:lstStyle>
          <a:p>
            <a:endParaRPr lang="en-NZ"/>
          </a:p>
        </p:txBody>
      </p:sp>
      <p:sp>
        <p:nvSpPr>
          <p:cNvPr id="7" name="Slide Number Placeholder 6"/>
          <p:cNvSpPr>
            <a:spLocks noGrp="1"/>
          </p:cNvSpPr>
          <p:nvPr>
            <p:ph type="sldNum" sz="quarter" idx="5"/>
          </p:nvPr>
        </p:nvSpPr>
        <p:spPr>
          <a:xfrm>
            <a:off x="3855839" y="9440647"/>
            <a:ext cx="2949786" cy="498692"/>
          </a:xfrm>
          <a:prstGeom prst="rect">
            <a:avLst/>
          </a:prstGeom>
        </p:spPr>
        <p:txBody>
          <a:bodyPr vert="horz" lIns="91553" tIns="45776" rIns="91553" bIns="45776" rtlCol="0" anchor="b"/>
          <a:lstStyle>
            <a:lvl1pPr algn="r">
              <a:defRPr sz="12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0910" rtl="0" eaLnBrk="1" latinLnBrk="0" hangingPunct="1">
      <a:defRPr sz="1604" kern="1200">
        <a:solidFill>
          <a:schemeClr val="tx1"/>
        </a:solidFill>
        <a:latin typeface="+mn-lt"/>
        <a:ea typeface="+mn-ea"/>
        <a:cs typeface="+mn-cs"/>
      </a:defRPr>
    </a:lvl1pPr>
    <a:lvl2pPr marL="610454" algn="l" defTabSz="1220910" rtl="0" eaLnBrk="1" latinLnBrk="0" hangingPunct="1">
      <a:defRPr sz="1604" kern="1200">
        <a:solidFill>
          <a:schemeClr val="tx1"/>
        </a:solidFill>
        <a:latin typeface="+mn-lt"/>
        <a:ea typeface="+mn-ea"/>
        <a:cs typeface="+mn-cs"/>
      </a:defRPr>
    </a:lvl2pPr>
    <a:lvl3pPr marL="1220910" algn="l" defTabSz="1220910" rtl="0" eaLnBrk="1" latinLnBrk="0" hangingPunct="1">
      <a:defRPr sz="1604" kern="1200">
        <a:solidFill>
          <a:schemeClr val="tx1"/>
        </a:solidFill>
        <a:latin typeface="+mn-lt"/>
        <a:ea typeface="+mn-ea"/>
        <a:cs typeface="+mn-cs"/>
      </a:defRPr>
    </a:lvl3pPr>
    <a:lvl4pPr marL="1831364" algn="l" defTabSz="1220910" rtl="0" eaLnBrk="1" latinLnBrk="0" hangingPunct="1">
      <a:defRPr sz="1604" kern="1200">
        <a:solidFill>
          <a:schemeClr val="tx1"/>
        </a:solidFill>
        <a:latin typeface="+mn-lt"/>
        <a:ea typeface="+mn-ea"/>
        <a:cs typeface="+mn-cs"/>
      </a:defRPr>
    </a:lvl4pPr>
    <a:lvl5pPr marL="2441817" algn="l" defTabSz="1220910" rtl="0" eaLnBrk="1" latinLnBrk="0" hangingPunct="1">
      <a:defRPr sz="1604" kern="1200">
        <a:solidFill>
          <a:schemeClr val="tx1"/>
        </a:solidFill>
        <a:latin typeface="+mn-lt"/>
        <a:ea typeface="+mn-ea"/>
        <a:cs typeface="+mn-cs"/>
      </a:defRPr>
    </a:lvl5pPr>
    <a:lvl6pPr marL="3052274" algn="l" defTabSz="1220910" rtl="0" eaLnBrk="1" latinLnBrk="0" hangingPunct="1">
      <a:defRPr sz="1604" kern="1200">
        <a:solidFill>
          <a:schemeClr val="tx1"/>
        </a:solidFill>
        <a:latin typeface="+mn-lt"/>
        <a:ea typeface="+mn-ea"/>
        <a:cs typeface="+mn-cs"/>
      </a:defRPr>
    </a:lvl6pPr>
    <a:lvl7pPr marL="3662728" algn="l" defTabSz="1220910" rtl="0" eaLnBrk="1" latinLnBrk="0" hangingPunct="1">
      <a:defRPr sz="1604" kern="1200">
        <a:solidFill>
          <a:schemeClr val="tx1"/>
        </a:solidFill>
        <a:latin typeface="+mn-lt"/>
        <a:ea typeface="+mn-ea"/>
        <a:cs typeface="+mn-cs"/>
      </a:defRPr>
    </a:lvl7pPr>
    <a:lvl8pPr marL="4273181" algn="l" defTabSz="1220910" rtl="0" eaLnBrk="1" latinLnBrk="0" hangingPunct="1">
      <a:defRPr sz="1604" kern="1200">
        <a:solidFill>
          <a:schemeClr val="tx1"/>
        </a:solidFill>
        <a:latin typeface="+mn-lt"/>
        <a:ea typeface="+mn-ea"/>
        <a:cs typeface="+mn-cs"/>
      </a:defRPr>
    </a:lvl8pPr>
    <a:lvl9pPr marL="4883637" algn="l" defTabSz="1220910"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7"/>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7" y="511779"/>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7"/>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3" y="2393530"/>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3" y="6425036"/>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5"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21"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9" y="511781"/>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8"/>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8"/>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30" y="1382802"/>
            <a:ext cx="6480103"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30" y="1382802"/>
            <a:ext cx="6480103"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7" y="511779"/>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087497007"/>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249572852"/>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7339189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167131440"/>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232099795"/>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67213115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1000500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3" y="2393530"/>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3" y="6425036"/>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226999541"/>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785212175"/>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189417140"/>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11819765"/>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88635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4"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9"/>
            <a:ext cx="9464224"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8"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7"/>
            <a:ext cx="9464224"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51" y="670914"/>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9" y="670914"/>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6" y="670914"/>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6" y="670914"/>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5"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21"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6" y="670914"/>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1" y="8548083"/>
            <a:ext cx="11916762"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5" y="8548083"/>
            <a:ext cx="11930169"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5" y="8548083"/>
            <a:ext cx="11930169"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8" y="670910"/>
            <a:ext cx="7882715"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9" y="670914"/>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7" y="4800601"/>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6" y="4800601"/>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1"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51"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9" y="7674605"/>
            <a:ext cx="1121663"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5" y="7688425"/>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2" y="8416518"/>
            <a:ext cx="2384793"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5"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3" y="7660786"/>
            <a:ext cx="1121663"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8" y="7674606"/>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6" y="8402699"/>
            <a:ext cx="2384793"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40" y="7674605"/>
            <a:ext cx="1121663"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5"/>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3"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9" y="511781"/>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8"/>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8"/>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30" y="1382802"/>
            <a:ext cx="6480103"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30" y="1382802"/>
            <a:ext cx="6480103"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5" y="511781"/>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5" y="2556045"/>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4" y="8898396"/>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8" y="8898396"/>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4" y="8898396"/>
            <a:ext cx="2880494"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5" y="511781"/>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5" y="2556045"/>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4" y="8898396"/>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8" y="8898396"/>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4" y="8898396"/>
            <a:ext cx="2880494"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C5248074-CC5E-49C5-A7AB-6DB45064DCE8}"/>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Tree>
    <p:extLst>
      <p:ext uri="{BB962C8B-B14F-4D97-AF65-F5344CB8AC3E}">
        <p14:creationId xmlns:p14="http://schemas.microsoft.com/office/powerpoint/2010/main" val="464293563"/>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4"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6"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8" name="Straight Connector 67">
            <a:extLst>
              <a:ext uri="{FF2B5EF4-FFF2-40B4-BE49-F238E27FC236}">
                <a16:creationId xmlns:a16="http://schemas.microsoft.com/office/drawing/2014/main" id="{5949771A-6A63-4732-91C1-5F5BB3054994}"/>
              </a:ext>
            </a:extLst>
          </p:cNvPr>
          <p:cNvCxnSpPr>
            <a:cxnSpLocks/>
          </p:cNvCxnSpPr>
          <p:nvPr/>
        </p:nvCxnSpPr>
        <p:spPr>
          <a:xfrm>
            <a:off x="-24282" y="2939420"/>
            <a:ext cx="12790865"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7572E12E-D2C7-46FF-9839-984A08598F73}"/>
              </a:ext>
            </a:extLst>
          </p:cNvPr>
          <p:cNvSpPr txBox="1"/>
          <p:nvPr/>
        </p:nvSpPr>
        <p:spPr>
          <a:xfrm>
            <a:off x="6153912" y="1035558"/>
            <a:ext cx="6669186" cy="1795363"/>
          </a:xfrm>
          <a:prstGeom prst="rect">
            <a:avLst/>
          </a:prstGeom>
          <a:noFill/>
        </p:spPr>
        <p:txBody>
          <a:bodyPr wrap="square" rtlCol="0">
            <a:spAutoFit/>
          </a:bodyPr>
          <a:lstStyle/>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Any decision not to offer choice needs careful consideration. It can have negative effects on people’s trust, or their willingness to use services that they want and need.</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Collaboration between agencies is important, and those who decide what to collect or use will benefit from the ideas of those who engage with service users and collect their data.</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Having different perspectives about what choices could be offered can help to support ethical decisions and approaches that are respectful of people who may share their information — hearing their ideas about transparency and choice is vital.</a:t>
            </a:r>
          </a:p>
        </p:txBody>
      </p:sp>
      <p:sp>
        <p:nvSpPr>
          <p:cNvPr id="21" name="TextBox 20">
            <a:extLst>
              <a:ext uri="{FF2B5EF4-FFF2-40B4-BE49-F238E27FC236}">
                <a16:creationId xmlns:a16="http://schemas.microsoft.com/office/drawing/2014/main" id="{B076E63E-136B-4118-ABD7-E3E8E2F760E9}"/>
              </a:ext>
            </a:extLst>
          </p:cNvPr>
          <p:cNvSpPr txBox="1"/>
          <p:nvPr/>
        </p:nvSpPr>
        <p:spPr>
          <a:xfrm>
            <a:off x="12827" y="2968600"/>
            <a:ext cx="5653853" cy="310277"/>
          </a:xfrm>
          <a:prstGeom prst="rect">
            <a:avLst/>
          </a:prstGeom>
          <a:noFill/>
        </p:spPr>
        <p:txBody>
          <a:bodyPr wrap="square" rtlCol="0">
            <a:spAutoFit/>
          </a:bodyPr>
          <a:lstStyle/>
          <a:p>
            <a:pPr algn="ctr"/>
            <a:r>
              <a:rPr lang="en-NZ" sz="1400" b="1" dirty="0">
                <a:solidFill>
                  <a:srgbClr val="96466E"/>
                </a:solidFill>
                <a:latin typeface="Source Sans Pro" panose="020B0503030403020204" pitchFamily="34" charset="0"/>
                <a:ea typeface="Source Sans Pro" panose="020B0503030403020204" pitchFamily="34" charset="0"/>
              </a:rPr>
              <a:t>Transparency and Choice has many benefits</a:t>
            </a:r>
          </a:p>
        </p:txBody>
      </p:sp>
      <p:cxnSp>
        <p:nvCxnSpPr>
          <p:cNvPr id="70" name="Straight Connector 69">
            <a:extLst>
              <a:ext uri="{FF2B5EF4-FFF2-40B4-BE49-F238E27FC236}">
                <a16:creationId xmlns:a16="http://schemas.microsoft.com/office/drawing/2014/main" id="{E716830A-A06B-4A7B-BB3E-046B7489F19F}"/>
              </a:ext>
            </a:extLst>
          </p:cNvPr>
          <p:cNvCxnSpPr>
            <a:cxnSpLocks/>
          </p:cNvCxnSpPr>
          <p:nvPr/>
        </p:nvCxnSpPr>
        <p:spPr>
          <a:xfrm flipH="1" flipV="1">
            <a:off x="5543455" y="2937951"/>
            <a:ext cx="27023" cy="6582493"/>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7332633D-037B-405E-99D6-35BB97D720DD}"/>
              </a:ext>
            </a:extLst>
          </p:cNvPr>
          <p:cNvSpPr txBox="1"/>
          <p:nvPr/>
        </p:nvSpPr>
        <p:spPr>
          <a:xfrm>
            <a:off x="5561448" y="2938050"/>
            <a:ext cx="7240152" cy="1050544"/>
          </a:xfrm>
          <a:prstGeom prst="rect">
            <a:avLst/>
          </a:prstGeom>
          <a:noFill/>
        </p:spPr>
        <p:txBody>
          <a:bodyPr wrap="square" rtlCol="0">
            <a:spAutoFit/>
          </a:bodyPr>
          <a:lstStyle/>
          <a:p>
            <a:pPr marL="0" lvl="4" algn="ctr" defTabSz="700533">
              <a:lnSpc>
                <a:spcPct val="90000"/>
              </a:lnSpc>
              <a:spcBef>
                <a:spcPts val="677"/>
              </a:spcBef>
              <a:buClr>
                <a:srgbClr val="26567F"/>
              </a:buClr>
            </a:pPr>
            <a:r>
              <a:rPr lang="en-NZ" sz="1400" b="1" dirty="0">
                <a:solidFill>
                  <a:srgbClr val="96466E"/>
                </a:solidFill>
                <a:latin typeface="Source Sans Pro" panose="020B0503030403020204" pitchFamily="34" charset="0"/>
              </a:rPr>
              <a:t>Help people understand about collection and use of their information</a:t>
            </a:r>
          </a:p>
          <a:p>
            <a:pPr marL="0" lvl="4" defTabSz="700533">
              <a:spcBef>
                <a:spcPts val="200"/>
              </a:spcBef>
              <a:spcAft>
                <a:spcPts val="200"/>
              </a:spcAft>
              <a:buClr>
                <a:srgbClr val="26567F"/>
              </a:buClr>
            </a:pPr>
            <a:r>
              <a:rPr lang="en-NZ" sz="1200" dirty="0">
                <a:latin typeface="Source Sans Pro" panose="020B0503030403020204" pitchFamily="34" charset="0"/>
                <a:ea typeface="Source Sans Pro" panose="020B0503030403020204" pitchFamily="34" charset="0"/>
                <a:cs typeface="Calibri" panose="020F0502020204030204" pitchFamily="34" charset="0"/>
              </a:rPr>
              <a:t>Help them understand why it’s being collected, how that helps them or people in similar situations, and their right to access their information and ask for changes. Provide them with choices where possible. If the purpose for collecting or using it is clear, then most of this has already been thought about (see the </a:t>
            </a:r>
            <a:r>
              <a:rPr lang="en-NZ" sz="1200" b="1" dirty="0">
                <a:solidFill>
                  <a:srgbClr val="96466E"/>
                </a:solidFill>
                <a:latin typeface="Source Sans Pro" panose="020B0503030403020204" pitchFamily="34" charset="0"/>
                <a:ea typeface="Source Sans Pro" panose="020B0503030403020204" pitchFamily="34" charset="0"/>
                <a:cs typeface="Calibri" panose="020F0502020204030204" pitchFamily="34" charset="0"/>
              </a:rPr>
              <a:t>Purpose Matters Guideline</a:t>
            </a:r>
            <a:r>
              <a:rPr lang="en-NZ" sz="120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162" name="TextBox 161">
            <a:extLst>
              <a:ext uri="{FF2B5EF4-FFF2-40B4-BE49-F238E27FC236}">
                <a16:creationId xmlns:a16="http://schemas.microsoft.com/office/drawing/2014/main" id="{E81679D2-63C9-4816-86FF-6D65EBFADA36}"/>
              </a:ext>
            </a:extLst>
          </p:cNvPr>
          <p:cNvSpPr txBox="1"/>
          <p:nvPr/>
        </p:nvSpPr>
        <p:spPr>
          <a:xfrm>
            <a:off x="5520672" y="3897510"/>
            <a:ext cx="7274199" cy="1308050"/>
          </a:xfrm>
          <a:prstGeom prst="rect">
            <a:avLst/>
          </a:prstGeom>
          <a:noFill/>
        </p:spPr>
        <p:txBody>
          <a:bodyPr wrap="square" rtlCol="0">
            <a:spAutoFit/>
          </a:bodyPr>
          <a:lstStyle/>
          <a:p>
            <a:pPr algn="ctr">
              <a:spcBef>
                <a:spcPts val="300"/>
              </a:spcBef>
              <a:spcAft>
                <a:spcPts val="300"/>
              </a:spcAft>
            </a:pPr>
            <a:r>
              <a:rPr lang="en-NZ" sz="1400" b="1" dirty="0">
                <a:solidFill>
                  <a:srgbClr val="96466E"/>
                </a:solidFill>
                <a:latin typeface="Source Sans Pro" panose="020B0503030403020204" pitchFamily="34" charset="0"/>
                <a:ea typeface="Source Sans Pro" panose="020B0503030403020204" pitchFamily="34" charset="0"/>
              </a:rPr>
              <a:t>Be transparent about 4 key things</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a:p>
            <a:pPr>
              <a:spcBef>
                <a:spcPts val="300"/>
              </a:spcBef>
              <a:spcAft>
                <a:spcPts val="300"/>
              </a:spcAft>
            </a:pPr>
            <a:r>
              <a:rPr lang="en-NZ" sz="1200" dirty="0">
                <a:latin typeface="Source Sans Pro" panose="020B0503030403020204" pitchFamily="34" charset="0"/>
                <a:ea typeface="Source Sans Pro" panose="020B0503030403020204" pitchFamily="34" charset="0"/>
                <a:cs typeface="Calibri" panose="020F0502020204030204" pitchFamily="34" charset="0"/>
              </a:rPr>
              <a:t>This Guideline identifies transparency on collection, choice, use, and access and correction as good practice. For each topic, the things required under the Privacy Act 2020 (when the information does or can identify someone), are marked with (P) below. The advice is also relevant when information is from or about people, but does not and cannot identify them. This is because people may still see the information or its uses as sensitive to them or their community.</a:t>
            </a:r>
            <a:endParaRPr lang="en-NZ" sz="1400" b="1" dirty="0">
              <a:solidFill>
                <a:srgbClr val="96466E"/>
              </a:solidFill>
              <a:latin typeface="Source Sans Pro" panose="020B0503030403020204" pitchFamily="34" charset="0"/>
              <a:ea typeface="Source Sans Pro" panose="020B0503030403020204" pitchFamily="34" charset="0"/>
            </a:endParaRPr>
          </a:p>
        </p:txBody>
      </p:sp>
      <p:cxnSp>
        <p:nvCxnSpPr>
          <p:cNvPr id="163" name="Straight Connector 162">
            <a:extLst>
              <a:ext uri="{FF2B5EF4-FFF2-40B4-BE49-F238E27FC236}">
                <a16:creationId xmlns:a16="http://schemas.microsoft.com/office/drawing/2014/main" id="{D1FCD68A-95F6-48AF-B8CD-57B5C72F1A96}"/>
              </a:ext>
            </a:extLst>
          </p:cNvPr>
          <p:cNvCxnSpPr>
            <a:cxnSpLocks/>
          </p:cNvCxnSpPr>
          <p:nvPr/>
        </p:nvCxnSpPr>
        <p:spPr>
          <a:xfrm flipV="1">
            <a:off x="8505321" y="5192748"/>
            <a:ext cx="0" cy="4338490"/>
          </a:xfrm>
          <a:prstGeom prst="line">
            <a:avLst/>
          </a:prstGeom>
          <a:ln w="25400">
            <a:solidFill>
              <a:srgbClr val="96466E">
                <a:alpha val="30000"/>
              </a:srgbClr>
            </a:solidFill>
            <a:prstDash val="sysDot"/>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1AD92F43-D31F-4860-9A4B-492BF2DDFDEE}"/>
              </a:ext>
            </a:extLst>
          </p:cNvPr>
          <p:cNvGrpSpPr/>
          <p:nvPr/>
        </p:nvGrpSpPr>
        <p:grpSpPr>
          <a:xfrm>
            <a:off x="3628977" y="3559302"/>
            <a:ext cx="1980000" cy="4340978"/>
            <a:chOff x="4063964" y="3477414"/>
            <a:chExt cx="1980000" cy="4340978"/>
          </a:xfrm>
        </p:grpSpPr>
        <p:sp>
          <p:nvSpPr>
            <p:cNvPr id="5" name="Rectangle 4">
              <a:extLst>
                <a:ext uri="{FF2B5EF4-FFF2-40B4-BE49-F238E27FC236}">
                  <a16:creationId xmlns:a16="http://schemas.microsoft.com/office/drawing/2014/main" id="{C5432FC2-A298-4F3E-8F26-3D53C4E76F0D}"/>
                </a:ext>
              </a:extLst>
            </p:cNvPr>
            <p:cNvSpPr/>
            <p:nvPr/>
          </p:nvSpPr>
          <p:spPr>
            <a:xfrm>
              <a:off x="4063964" y="4591868"/>
              <a:ext cx="1980000" cy="3226524"/>
            </a:xfrm>
            <a:prstGeom prst="rect">
              <a:avLst/>
            </a:prstGeom>
          </p:spPr>
          <p:txBody>
            <a:bodyPr wrap="square">
              <a:spAutoFit/>
            </a:bodyPr>
            <a:lstStyle/>
            <a:p>
              <a:pPr marL="171450" lvl="4" indent="-171450">
                <a:spcBef>
                  <a:spcPts val="200"/>
                </a:spcBef>
                <a:spcAft>
                  <a:spcPts val="200"/>
                </a:spcAft>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Being transparent dispels myths and misunderstanding. </a:t>
              </a:r>
            </a:p>
            <a:p>
              <a:pPr marL="171450" lvl="4" indent="-171450">
                <a:spcBef>
                  <a:spcPts val="200"/>
                </a:spcBef>
                <a:spcAft>
                  <a:spcPts val="200"/>
                </a:spcAft>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It can help service users and whānau understand the importance of accurate information and increase their willingness to share. </a:t>
              </a:r>
            </a:p>
            <a:p>
              <a:pPr marL="171450" lvl="4" indent="-171450">
                <a:spcBef>
                  <a:spcPts val="200"/>
                </a:spcBef>
                <a:spcAft>
                  <a:spcPts val="200"/>
                </a:spcAft>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It helps anyone who has to collect information for someone else be clear and accurate about what they are doing.</a:t>
              </a:r>
              <a:endParaRPr lang="en-US" sz="1200" dirty="0">
                <a:latin typeface="Source Sans Pro" panose="020B0503030403020204" pitchFamily="34" charset="0"/>
                <a:ea typeface="Source Sans Pro" panose="020B0503030403020204" pitchFamily="34" charset="0"/>
              </a:endParaRPr>
            </a:p>
          </p:txBody>
        </p:sp>
        <p:grpSp>
          <p:nvGrpSpPr>
            <p:cNvPr id="31" name="Group 30">
              <a:extLst>
                <a:ext uri="{FF2B5EF4-FFF2-40B4-BE49-F238E27FC236}">
                  <a16:creationId xmlns:a16="http://schemas.microsoft.com/office/drawing/2014/main" id="{1644D0E3-04AB-4F7C-945A-81D25407DF37}"/>
                </a:ext>
              </a:extLst>
            </p:cNvPr>
            <p:cNvGrpSpPr/>
            <p:nvPr/>
          </p:nvGrpSpPr>
          <p:grpSpPr>
            <a:xfrm>
              <a:off x="4493300" y="3477414"/>
              <a:ext cx="1130472" cy="1066847"/>
              <a:chOff x="4557742" y="3567717"/>
              <a:chExt cx="1130472" cy="1066847"/>
            </a:xfrm>
          </p:grpSpPr>
          <p:sp>
            <p:nvSpPr>
              <p:cNvPr id="58" name="TextBox 57">
                <a:extLst>
                  <a:ext uri="{FF2B5EF4-FFF2-40B4-BE49-F238E27FC236}">
                    <a16:creationId xmlns:a16="http://schemas.microsoft.com/office/drawing/2014/main" id="{F988C2B1-D985-4003-9938-2023252A1FFE}"/>
                  </a:ext>
                </a:extLst>
              </p:cNvPr>
              <p:cNvSpPr txBox="1"/>
              <p:nvPr/>
            </p:nvSpPr>
            <p:spPr>
              <a:xfrm>
                <a:off x="4557742" y="3886592"/>
                <a:ext cx="1130472" cy="461665"/>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Accurate information</a:t>
                </a:r>
              </a:p>
            </p:txBody>
          </p:sp>
          <p:sp>
            <p:nvSpPr>
              <p:cNvPr id="65" name="Oval 64">
                <a:extLst>
                  <a:ext uri="{FF2B5EF4-FFF2-40B4-BE49-F238E27FC236}">
                    <a16:creationId xmlns:a16="http://schemas.microsoft.com/office/drawing/2014/main" id="{E1FB658A-1307-4447-84D3-878710917A08}"/>
                  </a:ext>
                </a:extLst>
              </p:cNvPr>
              <p:cNvSpPr>
                <a:spLocks/>
              </p:cNvSpPr>
              <p:nvPr/>
            </p:nvSpPr>
            <p:spPr>
              <a:xfrm rot="5400000">
                <a:off x="4577269" y="3567718"/>
                <a:ext cx="1066847" cy="1066846"/>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grpSp>
      <p:grpSp>
        <p:nvGrpSpPr>
          <p:cNvPr id="38" name="Group 37">
            <a:extLst>
              <a:ext uri="{FF2B5EF4-FFF2-40B4-BE49-F238E27FC236}">
                <a16:creationId xmlns:a16="http://schemas.microsoft.com/office/drawing/2014/main" id="{12F94CB7-BE81-4DB0-9225-204E77F895E2}"/>
              </a:ext>
            </a:extLst>
          </p:cNvPr>
          <p:cNvGrpSpPr/>
          <p:nvPr/>
        </p:nvGrpSpPr>
        <p:grpSpPr>
          <a:xfrm>
            <a:off x="-37941" y="3559302"/>
            <a:ext cx="1980000" cy="4397404"/>
            <a:chOff x="-28797" y="3477414"/>
            <a:chExt cx="1980000" cy="4397404"/>
          </a:xfrm>
        </p:grpSpPr>
        <p:sp>
          <p:nvSpPr>
            <p:cNvPr id="3" name="Rectangle 2">
              <a:extLst>
                <a:ext uri="{FF2B5EF4-FFF2-40B4-BE49-F238E27FC236}">
                  <a16:creationId xmlns:a16="http://schemas.microsoft.com/office/drawing/2014/main" id="{943F491B-9EC8-4517-9CEA-DCD8B490D6BA}"/>
                </a:ext>
              </a:extLst>
            </p:cNvPr>
            <p:cNvSpPr/>
            <p:nvPr/>
          </p:nvSpPr>
          <p:spPr>
            <a:xfrm>
              <a:off x="-28797" y="4591868"/>
              <a:ext cx="1980000" cy="3282950"/>
            </a:xfrm>
            <a:prstGeom prst="rect">
              <a:avLst/>
            </a:prstGeom>
          </p:spPr>
          <p:txBody>
            <a:bodyPr wrap="square">
              <a:spAutoFit/>
            </a:bodyPr>
            <a:lstStyle/>
            <a:p>
              <a:pPr marL="171450" indent="-171450">
                <a:spcBef>
                  <a:spcPts val="200"/>
                </a:spcBef>
                <a:spcAft>
                  <a:spcPts val="200"/>
                </a:spcAft>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If people do not know what is collected about them or how it’s used, they can feel powerless, frustrated or anxious. This can make them feel unsafe about engaging with a service. </a:t>
              </a:r>
            </a:p>
            <a:p>
              <a:pPr marL="171450" indent="-171450">
                <a:spcBef>
                  <a:spcPts val="200"/>
                </a:spcBef>
                <a:spcAft>
                  <a:spcPts val="200"/>
                </a:spcAft>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Being transparent and giving choices empowers people to take an active role in what's happening in their lives. It upholds the </a:t>
              </a:r>
              <a:r>
                <a:rPr lang="en-NZ" sz="1200" b="1" dirty="0">
                  <a:solidFill>
                    <a:srgbClr val="96466E"/>
                  </a:solidFill>
                  <a:latin typeface="Source Sans Pro" panose="020B0503030403020204" pitchFamily="34" charset="0"/>
                  <a:ea typeface="Source Sans Pro" panose="020B0503030403020204" pitchFamily="34" charset="0"/>
                  <a:cs typeface="Calibri" panose="020F0502020204030204" pitchFamily="34" charset="0"/>
                </a:rPr>
                <a:t>Mana Whakahaere Principle. </a:t>
              </a:r>
            </a:p>
          </p:txBody>
        </p:sp>
        <p:grpSp>
          <p:nvGrpSpPr>
            <p:cNvPr id="29" name="Group 28">
              <a:extLst>
                <a:ext uri="{FF2B5EF4-FFF2-40B4-BE49-F238E27FC236}">
                  <a16:creationId xmlns:a16="http://schemas.microsoft.com/office/drawing/2014/main" id="{660302F3-80D3-4EC9-96B1-94F1BC3A672A}"/>
                </a:ext>
              </a:extLst>
            </p:cNvPr>
            <p:cNvGrpSpPr/>
            <p:nvPr/>
          </p:nvGrpSpPr>
          <p:grpSpPr>
            <a:xfrm>
              <a:off x="365977" y="3477414"/>
              <a:ext cx="1130472" cy="1066847"/>
              <a:chOff x="909662" y="3567716"/>
              <a:chExt cx="1130472" cy="1066847"/>
            </a:xfrm>
          </p:grpSpPr>
          <p:sp>
            <p:nvSpPr>
              <p:cNvPr id="60" name="TextBox 59">
                <a:extLst>
                  <a:ext uri="{FF2B5EF4-FFF2-40B4-BE49-F238E27FC236}">
                    <a16:creationId xmlns:a16="http://schemas.microsoft.com/office/drawing/2014/main" id="{E86511BA-8122-44E4-81A1-2E3FD2DDFE0C}"/>
                  </a:ext>
                </a:extLst>
              </p:cNvPr>
              <p:cNvSpPr txBox="1"/>
              <p:nvPr/>
            </p:nvSpPr>
            <p:spPr>
              <a:xfrm>
                <a:off x="909662" y="3894211"/>
                <a:ext cx="1130472" cy="461665"/>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Enhances mana </a:t>
                </a:r>
              </a:p>
            </p:txBody>
          </p:sp>
          <p:sp>
            <p:nvSpPr>
              <p:cNvPr id="67" name="Oval 66">
                <a:extLst>
                  <a:ext uri="{FF2B5EF4-FFF2-40B4-BE49-F238E27FC236}">
                    <a16:creationId xmlns:a16="http://schemas.microsoft.com/office/drawing/2014/main" id="{05DFC306-2144-4816-837E-D81E83C32A12}"/>
                  </a:ext>
                </a:extLst>
              </p:cNvPr>
              <p:cNvSpPr>
                <a:spLocks/>
              </p:cNvSpPr>
              <p:nvPr/>
            </p:nvSpPr>
            <p:spPr>
              <a:xfrm rot="5400000">
                <a:off x="959895" y="3567717"/>
                <a:ext cx="1066847" cy="1066846"/>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grpSp>
      <p:grpSp>
        <p:nvGrpSpPr>
          <p:cNvPr id="37" name="Group 36">
            <a:extLst>
              <a:ext uri="{FF2B5EF4-FFF2-40B4-BE49-F238E27FC236}">
                <a16:creationId xmlns:a16="http://schemas.microsoft.com/office/drawing/2014/main" id="{69A5ADD2-2F3D-4E28-94CB-C5F2FF64FAA9}"/>
              </a:ext>
            </a:extLst>
          </p:cNvPr>
          <p:cNvGrpSpPr/>
          <p:nvPr/>
        </p:nvGrpSpPr>
        <p:grpSpPr>
          <a:xfrm>
            <a:off x="1722638" y="3559302"/>
            <a:ext cx="1980000" cy="4620542"/>
            <a:chOff x="2024072" y="3477414"/>
            <a:chExt cx="1980000" cy="4620542"/>
          </a:xfrm>
        </p:grpSpPr>
        <p:sp>
          <p:nvSpPr>
            <p:cNvPr id="69" name="Rectangle 68">
              <a:extLst>
                <a:ext uri="{FF2B5EF4-FFF2-40B4-BE49-F238E27FC236}">
                  <a16:creationId xmlns:a16="http://schemas.microsoft.com/office/drawing/2014/main" id="{60D7D008-9834-4131-A5D5-14EDEA68AD28}"/>
                </a:ext>
              </a:extLst>
            </p:cNvPr>
            <p:cNvSpPr/>
            <p:nvPr/>
          </p:nvSpPr>
          <p:spPr>
            <a:xfrm>
              <a:off x="2024072" y="4591868"/>
              <a:ext cx="1980000" cy="3506088"/>
            </a:xfrm>
            <a:prstGeom prst="rect">
              <a:avLst/>
            </a:prstGeom>
          </p:spPr>
          <p:txBody>
            <a:bodyPr wrap="square">
              <a:spAutoFit/>
            </a:bodyPr>
            <a:lstStyle/>
            <a:p>
              <a:pPr marL="171450" lvl="4" indent="-171450">
                <a:spcBef>
                  <a:spcPts val="200"/>
                </a:spcBef>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When it comes to personal information many laws that apply require levels of transparency and choice (for example, the Privacy Act 2020, the Education Act 1989 or the Oranga Tamariki Act 1989). </a:t>
              </a:r>
            </a:p>
            <a:p>
              <a:pPr marL="171450" lvl="4" indent="-171450">
                <a:spcBef>
                  <a:spcPts val="200"/>
                </a:spcBef>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Beyond the law, agencies are likely to be bound by ethical codes of practice that require as much transparency and empowerment of people as possible.</a:t>
              </a:r>
            </a:p>
          </p:txBody>
        </p:sp>
        <p:grpSp>
          <p:nvGrpSpPr>
            <p:cNvPr id="30" name="Group 29">
              <a:extLst>
                <a:ext uri="{FF2B5EF4-FFF2-40B4-BE49-F238E27FC236}">
                  <a16:creationId xmlns:a16="http://schemas.microsoft.com/office/drawing/2014/main" id="{3338D67F-900E-47CB-AC02-C10EFFDFB6ED}"/>
                </a:ext>
              </a:extLst>
            </p:cNvPr>
            <p:cNvGrpSpPr/>
            <p:nvPr/>
          </p:nvGrpSpPr>
          <p:grpSpPr>
            <a:xfrm>
              <a:off x="2430106" y="3477414"/>
              <a:ext cx="1130472" cy="1066847"/>
              <a:chOff x="2768672" y="3567717"/>
              <a:chExt cx="1130472" cy="1066847"/>
            </a:xfrm>
          </p:grpSpPr>
          <p:sp>
            <p:nvSpPr>
              <p:cNvPr id="59" name="TextBox 58">
                <a:extLst>
                  <a:ext uri="{FF2B5EF4-FFF2-40B4-BE49-F238E27FC236}">
                    <a16:creationId xmlns:a16="http://schemas.microsoft.com/office/drawing/2014/main" id="{86F104FC-563F-4B93-8A70-4B65F85BF123}"/>
                  </a:ext>
                </a:extLst>
              </p:cNvPr>
              <p:cNvSpPr txBox="1"/>
              <p:nvPr/>
            </p:nvSpPr>
            <p:spPr>
              <a:xfrm>
                <a:off x="2768672" y="3916308"/>
                <a:ext cx="1130472" cy="461665"/>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Ethical and legal</a:t>
                </a:r>
              </a:p>
            </p:txBody>
          </p:sp>
          <p:sp>
            <p:nvSpPr>
              <p:cNvPr id="66" name="Oval 65">
                <a:extLst>
                  <a:ext uri="{FF2B5EF4-FFF2-40B4-BE49-F238E27FC236}">
                    <a16:creationId xmlns:a16="http://schemas.microsoft.com/office/drawing/2014/main" id="{88A2F0C1-73E8-4BC7-8998-96C9FAF709AE}"/>
                  </a:ext>
                </a:extLst>
              </p:cNvPr>
              <p:cNvSpPr>
                <a:spLocks/>
              </p:cNvSpPr>
              <p:nvPr/>
            </p:nvSpPr>
            <p:spPr>
              <a:xfrm rot="5400000">
                <a:off x="2800485" y="3567718"/>
                <a:ext cx="1066847" cy="1066846"/>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dirty="0"/>
              </a:p>
            </p:txBody>
          </p:sp>
        </p:grpSp>
      </p:grpSp>
      <p:sp>
        <p:nvSpPr>
          <p:cNvPr id="13" name="Rectangle 12">
            <a:extLst>
              <a:ext uri="{FF2B5EF4-FFF2-40B4-BE49-F238E27FC236}">
                <a16:creationId xmlns:a16="http://schemas.microsoft.com/office/drawing/2014/main" id="{C9F8FF59-8340-456C-A303-2B0063B3E350}"/>
              </a:ext>
            </a:extLst>
          </p:cNvPr>
          <p:cNvSpPr/>
          <p:nvPr/>
        </p:nvSpPr>
        <p:spPr>
          <a:xfrm>
            <a:off x="1" y="8076507"/>
            <a:ext cx="5538664" cy="957907"/>
          </a:xfrm>
          <a:prstGeom prst="rect">
            <a:avLst/>
          </a:prstGeom>
          <a:solidFill>
            <a:srgbClr val="96466E">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200" dirty="0">
                <a:solidFill>
                  <a:schemeClr val="tx1"/>
                </a:solidFill>
                <a:latin typeface="Source Sans Pro" panose="020B0503030403020204" pitchFamily="34" charset="0"/>
                <a:ea typeface="Source Sans Pro" panose="020B0503030403020204" pitchFamily="34" charset="0"/>
              </a:rPr>
              <a:t>    Saying information will be used for ‘research or statistical purposes’ is not transparent. People should be able to understand how their information is used, and how it will help people in similar situations, even if it’s used in a form that does not and cannot identify them.</a:t>
            </a:r>
          </a:p>
        </p:txBody>
      </p:sp>
      <p:pic>
        <p:nvPicPr>
          <p:cNvPr id="72" name="Picture 71">
            <a:extLst>
              <a:ext uri="{FF2B5EF4-FFF2-40B4-BE49-F238E27FC236}">
                <a16:creationId xmlns:a16="http://schemas.microsoft.com/office/drawing/2014/main" id="{C00D1AF3-3422-4B2D-A7B2-7786E2BEC50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92" y="8149182"/>
            <a:ext cx="197271" cy="213369"/>
          </a:xfrm>
          <a:prstGeom prst="rect">
            <a:avLst/>
          </a:prstGeom>
        </p:spPr>
      </p:pic>
      <p:sp>
        <p:nvSpPr>
          <p:cNvPr id="55" name="TextBox 54">
            <a:extLst>
              <a:ext uri="{FF2B5EF4-FFF2-40B4-BE49-F238E27FC236}">
                <a16:creationId xmlns:a16="http://schemas.microsoft.com/office/drawing/2014/main" id="{8A7295BC-86FC-4CEE-BA31-59A9B3C31A3C}"/>
              </a:ext>
            </a:extLst>
          </p:cNvPr>
          <p:cNvSpPr txBox="1"/>
          <p:nvPr/>
        </p:nvSpPr>
        <p:spPr>
          <a:xfrm>
            <a:off x="-36313" y="1017669"/>
            <a:ext cx="6327385" cy="1944122"/>
          </a:xfrm>
          <a:prstGeom prst="rect">
            <a:avLst/>
          </a:prstGeom>
          <a:noFill/>
        </p:spPr>
        <p:txBody>
          <a:bodyPr wrap="square" rtlCol="0">
            <a:spAutoFit/>
          </a:bodyPr>
          <a:lstStyle/>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Transparency and empowerment are a key part of building trust between New Zealanders, service providers and government agencies. When it comes to collecting or using people’s data and information, being transparent and offering choices are part of the </a:t>
            </a:r>
            <a:r>
              <a:rPr lang="en-NZ" sz="1300" b="1" dirty="0">
                <a:solidFill>
                  <a:srgbClr val="96466E"/>
                </a:solidFill>
                <a:latin typeface="Source Sans Pro" panose="020B0503030403020204" pitchFamily="34" charset="0"/>
                <a:ea typeface="Source Sans Pro" panose="020B0503030403020204" pitchFamily="34" charset="0"/>
                <a:cs typeface="Calibri" panose="020F0502020204030204" pitchFamily="34" charset="0"/>
              </a:rPr>
              <a:t>Manaakitanga Principle </a:t>
            </a:r>
            <a:r>
              <a:rPr lang="en-NZ" sz="1300" dirty="0">
                <a:latin typeface="Source Sans Pro" panose="020B0503030403020204" pitchFamily="34" charset="0"/>
                <a:ea typeface="Source Sans Pro" panose="020B0503030403020204" pitchFamily="34" charset="0"/>
                <a:cs typeface="Calibri" panose="020F0502020204030204" pitchFamily="34" charset="0"/>
              </a:rPr>
              <a:t>— upholding the mana and dignity of people who share their information, and understanding their needs and interests. </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There may be situations where people cannot be told why their data or information is collected, how it’s used, or cannot be given choices. However, offer as many choices as possible based on a clearly defined purpose (see </a:t>
            </a:r>
            <a:r>
              <a:rPr lang="en-NZ" sz="1300" b="1" dirty="0">
                <a:solidFill>
                  <a:srgbClr val="96466E"/>
                </a:solidFill>
                <a:latin typeface="Source Sans Pro" panose="020B0503030403020204" pitchFamily="34" charset="0"/>
                <a:cs typeface="Calibri" panose="020F0502020204030204" pitchFamily="34" charset="0"/>
              </a:rPr>
              <a:t>Purpose Matters </a:t>
            </a:r>
            <a:r>
              <a:rPr lang="en-NZ" sz="1300" dirty="0">
                <a:latin typeface="Source Sans Pro" panose="020B0503030403020204" pitchFamily="34" charset="0"/>
                <a:ea typeface="Source Sans Pro" panose="020B0503030403020204" pitchFamily="34" charset="0"/>
                <a:cs typeface="Calibri" panose="020F0502020204030204" pitchFamily="34" charset="0"/>
              </a:rPr>
              <a:t>Guideline).</a:t>
            </a:r>
          </a:p>
        </p:txBody>
      </p:sp>
      <p:sp>
        <p:nvSpPr>
          <p:cNvPr id="8" name="TextBox 7">
            <a:extLst>
              <a:ext uri="{FF2B5EF4-FFF2-40B4-BE49-F238E27FC236}">
                <a16:creationId xmlns:a16="http://schemas.microsoft.com/office/drawing/2014/main" id="{3C1A8E84-7572-4381-86C1-8F68C3178B4A}"/>
              </a:ext>
            </a:extLst>
          </p:cNvPr>
          <p:cNvSpPr txBox="1"/>
          <p:nvPr/>
        </p:nvSpPr>
        <p:spPr>
          <a:xfrm>
            <a:off x="1114368" y="193965"/>
            <a:ext cx="7730642" cy="830997"/>
          </a:xfrm>
          <a:prstGeom prst="rect">
            <a:avLst/>
          </a:prstGeom>
          <a:noFill/>
          <a:ln>
            <a:noFill/>
          </a:ln>
        </p:spPr>
        <p:txBody>
          <a:bodyPr wrap="square" rtlCol="0">
            <a:spAutoFit/>
          </a:bodyPr>
          <a:lstStyle/>
          <a:p>
            <a:r>
              <a:rPr lang="en-NZ" sz="2400" dirty="0">
                <a:solidFill>
                  <a:srgbClr val="96466E"/>
                </a:solidFill>
                <a:latin typeface="Source Sans Pro" panose="020B0503030403020204" pitchFamily="34" charset="0"/>
                <a:ea typeface="Source Sans Pro" panose="020B0503030403020204" pitchFamily="34" charset="0"/>
              </a:rPr>
              <a:t>Data Protection and Use Policy </a:t>
            </a:r>
          </a:p>
          <a:p>
            <a:r>
              <a:rPr lang="en-NZ" sz="2400" b="1" dirty="0">
                <a:solidFill>
                  <a:srgbClr val="96466E"/>
                </a:solidFill>
                <a:latin typeface="Source Sans Pro" panose="020B0503030403020204" pitchFamily="34" charset="0"/>
                <a:ea typeface="Source Sans Pro" panose="020B0503030403020204" pitchFamily="34" charset="0"/>
              </a:rPr>
              <a:t>Transparency and Choice Guideline — a summary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flipV="1">
            <a:off x="1089126" y="1001091"/>
            <a:ext cx="11712474" cy="10802"/>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50121B1A-E924-40D6-8EA9-A9BF17C96356}"/>
              </a:ext>
            </a:extLst>
          </p:cNvPr>
          <p:cNvSpPr/>
          <p:nvPr/>
        </p:nvSpPr>
        <p:spPr>
          <a:xfrm>
            <a:off x="5561448" y="5203416"/>
            <a:ext cx="2943874" cy="2492990"/>
          </a:xfrm>
          <a:prstGeom prst="rect">
            <a:avLst/>
          </a:prstGeom>
        </p:spPr>
        <p:txBody>
          <a:bodyPr wrap="square">
            <a:spAutoFit/>
          </a:bodyPr>
          <a:lstStyle/>
          <a:p>
            <a:pPr>
              <a:buClr>
                <a:srgbClr val="453062"/>
              </a:buClr>
            </a:pPr>
            <a:r>
              <a:rPr lang="en-NZ" sz="1200" b="1" dirty="0">
                <a:solidFill>
                  <a:srgbClr val="96466E"/>
                </a:solidFill>
                <a:latin typeface="Source Sans Pro" panose="020B0503030403020204" pitchFamily="34" charset="0"/>
                <a:ea typeface="Source Sans Pro" panose="020B0503030403020204" pitchFamily="34" charset="0"/>
              </a:rPr>
              <a:t>Collection</a:t>
            </a:r>
            <a:endParaRPr lang="en-NZ" sz="1200" dirty="0">
              <a:latin typeface="Source Sans Pro" panose="020B0503030403020204" pitchFamily="34" charset="0"/>
              <a:ea typeface="Source Sans Pro" panose="020B0503030403020204" pitchFamily="34" charset="0"/>
            </a:endParaRP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data or information will be collected in a way that does or could identify people (is personal) (P) and what will be collected in a way that cannot identify them (is non-personal).</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people must provide and what is voluntary. (P)</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the consequences are for people who do not provide their data or information. (P)</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laws allow the collection of people's information. (P)</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52" name="Rectangle 51">
            <a:extLst>
              <a:ext uri="{FF2B5EF4-FFF2-40B4-BE49-F238E27FC236}">
                <a16:creationId xmlns:a16="http://schemas.microsoft.com/office/drawing/2014/main" id="{4B8C54FF-3A4C-4F4A-838D-96089984BC81}"/>
              </a:ext>
            </a:extLst>
          </p:cNvPr>
          <p:cNvSpPr/>
          <p:nvPr/>
        </p:nvSpPr>
        <p:spPr>
          <a:xfrm>
            <a:off x="8527963" y="5172776"/>
            <a:ext cx="4295134" cy="2677656"/>
          </a:xfrm>
          <a:prstGeom prst="rect">
            <a:avLst/>
          </a:prstGeom>
        </p:spPr>
        <p:txBody>
          <a:bodyPr wrap="square">
            <a:spAutoFit/>
          </a:bodyPr>
          <a:lstStyle/>
          <a:p>
            <a:pPr>
              <a:buClr>
                <a:srgbClr val="453062"/>
              </a:buClr>
            </a:pPr>
            <a:r>
              <a:rPr lang="en-NZ" sz="1200" b="1" dirty="0">
                <a:solidFill>
                  <a:srgbClr val="96466E"/>
                </a:solidFill>
                <a:latin typeface="Source Sans Pro" panose="020B0503030403020204" pitchFamily="34" charset="0"/>
                <a:ea typeface="Source Sans Pro" panose="020B0503030403020204" pitchFamily="34" charset="0"/>
              </a:rPr>
              <a:t>Use</a:t>
            </a:r>
            <a:endParaRPr lang="en-NZ" sz="1200" dirty="0">
              <a:latin typeface="Source Sans Pro" panose="020B0503030403020204" pitchFamily="34" charset="0"/>
              <a:ea typeface="Source Sans Pro" panose="020B0503030403020204" pitchFamily="34" charset="0"/>
            </a:endParaRP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For each separate purpose, what information will be used and why (P), and how does this benefit the person the information belongs to, or others in similar situations.</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Who will be able to see or receive someone’s information, or parts of it in your agency and any other. (P)</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If people’s information will be shared with another agency— what will be shared, and why.</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laws or agreements allow this use. (P)</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someone’s information will not be used for and who won’t see it.</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If people’s information will be linked or matched with other data or information about them in your agency or another.</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How people’s information will be kept secure.</a:t>
            </a:r>
          </a:p>
        </p:txBody>
      </p:sp>
      <p:sp>
        <p:nvSpPr>
          <p:cNvPr id="62" name="Rectangle 61">
            <a:extLst>
              <a:ext uri="{FF2B5EF4-FFF2-40B4-BE49-F238E27FC236}">
                <a16:creationId xmlns:a16="http://schemas.microsoft.com/office/drawing/2014/main" id="{67C56E8B-C83E-477D-B02A-4DB8EFE16749}"/>
              </a:ext>
            </a:extLst>
          </p:cNvPr>
          <p:cNvSpPr/>
          <p:nvPr/>
        </p:nvSpPr>
        <p:spPr>
          <a:xfrm>
            <a:off x="8484690" y="7821999"/>
            <a:ext cx="4277101" cy="1569660"/>
          </a:xfrm>
          <a:prstGeom prst="rect">
            <a:avLst/>
          </a:prstGeom>
        </p:spPr>
        <p:txBody>
          <a:bodyPr wrap="square">
            <a:spAutoFit/>
          </a:bodyPr>
          <a:lstStyle/>
          <a:p>
            <a:pPr>
              <a:buClr>
                <a:srgbClr val="453062"/>
              </a:buClr>
            </a:pPr>
            <a:r>
              <a:rPr lang="en-NZ" sz="1200" b="1" dirty="0">
                <a:solidFill>
                  <a:srgbClr val="96466E"/>
                </a:solidFill>
                <a:latin typeface="Source Sans Pro" panose="020B0503030403020204" pitchFamily="34" charset="0"/>
                <a:ea typeface="Source Sans Pro" panose="020B0503030403020204" pitchFamily="34" charset="0"/>
              </a:rPr>
              <a:t>Access and correction</a:t>
            </a:r>
            <a:endParaRPr lang="en-NZ" sz="1200" dirty="0">
              <a:latin typeface="Source Sans Pro" panose="020B0503030403020204" pitchFamily="34" charset="0"/>
              <a:ea typeface="Source Sans Pro" panose="020B0503030403020204" pitchFamily="34" charset="0"/>
            </a:endParaRP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people’s rights are to access their personal information and ask for corrections to be made to it (P), and how to use those rights.</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will happen if a person’s information cannot be changed in response to a request for correction, and their right to ask that their request to change information is included in the original, unchanged information. (P)</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63" name="Rectangle 62">
            <a:extLst>
              <a:ext uri="{FF2B5EF4-FFF2-40B4-BE49-F238E27FC236}">
                <a16:creationId xmlns:a16="http://schemas.microsoft.com/office/drawing/2014/main" id="{C64B82BE-1AEE-4A81-946C-7B56284080EE}"/>
              </a:ext>
            </a:extLst>
          </p:cNvPr>
          <p:cNvSpPr/>
          <p:nvPr/>
        </p:nvSpPr>
        <p:spPr>
          <a:xfrm>
            <a:off x="5538663" y="7823193"/>
            <a:ext cx="2989299" cy="1569660"/>
          </a:xfrm>
          <a:prstGeom prst="rect">
            <a:avLst/>
          </a:prstGeom>
        </p:spPr>
        <p:txBody>
          <a:bodyPr wrap="square">
            <a:spAutoFit/>
          </a:bodyPr>
          <a:lstStyle/>
          <a:p>
            <a:pPr>
              <a:buClr>
                <a:srgbClr val="453062"/>
              </a:buClr>
            </a:pPr>
            <a:r>
              <a:rPr lang="en-NZ" sz="1200" b="1" dirty="0">
                <a:solidFill>
                  <a:srgbClr val="96466E"/>
                </a:solidFill>
                <a:latin typeface="Source Sans Pro" panose="020B0503030403020204" pitchFamily="34" charset="0"/>
                <a:ea typeface="Source Sans Pro" panose="020B0503030403020204" pitchFamily="34" charset="0"/>
              </a:rPr>
              <a:t>Choice</a:t>
            </a:r>
            <a:endParaRPr lang="en-NZ" sz="1200" dirty="0">
              <a:latin typeface="Source Sans Pro" panose="020B0503030403020204" pitchFamily="34" charset="0"/>
              <a:ea typeface="Source Sans Pro" panose="020B0503030403020204" pitchFamily="34" charset="0"/>
            </a:endParaRP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choices people have about who sees or uses their data or information. </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If they do not have a choice, why that is so.</a:t>
            </a:r>
          </a:p>
          <a:p>
            <a:pPr marL="171450" indent="-171450">
              <a:buClr>
                <a:srgbClr val="45306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How they can be involved in decisions around the use of their data or information.</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cxnSp>
        <p:nvCxnSpPr>
          <p:cNvPr id="74" name="Straight Connector 73">
            <a:extLst>
              <a:ext uri="{FF2B5EF4-FFF2-40B4-BE49-F238E27FC236}">
                <a16:creationId xmlns:a16="http://schemas.microsoft.com/office/drawing/2014/main" id="{880C39E3-F143-42C6-A72C-3380D5B7229F}"/>
              </a:ext>
            </a:extLst>
          </p:cNvPr>
          <p:cNvCxnSpPr>
            <a:cxnSpLocks/>
          </p:cNvCxnSpPr>
          <p:nvPr/>
        </p:nvCxnSpPr>
        <p:spPr>
          <a:xfrm flipH="1">
            <a:off x="5561448" y="7814379"/>
            <a:ext cx="7250775" cy="0"/>
          </a:xfrm>
          <a:prstGeom prst="line">
            <a:avLst/>
          </a:prstGeom>
          <a:ln w="25400">
            <a:solidFill>
              <a:srgbClr val="96466E">
                <a:alpha val="30000"/>
              </a:srgbClr>
            </a:solidFill>
            <a:prstDash val="sysDot"/>
          </a:ln>
        </p:spPr>
        <p:style>
          <a:lnRef idx="1">
            <a:schemeClr val="accent1"/>
          </a:lnRef>
          <a:fillRef idx="0">
            <a:schemeClr val="accent1"/>
          </a:fillRef>
          <a:effectRef idx="0">
            <a:schemeClr val="accent1"/>
          </a:effectRef>
          <a:fontRef idx="minor">
            <a:schemeClr val="tx1"/>
          </a:fontRef>
        </p:style>
      </p:cxnSp>
      <p:pic>
        <p:nvPicPr>
          <p:cNvPr id="6" name="Graphic 5">
            <a:extLst>
              <a:ext uri="{FF2B5EF4-FFF2-40B4-BE49-F238E27FC236}">
                <a16:creationId xmlns:a16="http://schemas.microsoft.com/office/drawing/2014/main" id="{2E5CBF30-7AB2-4983-B52B-CE8994266E0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86" y="126889"/>
            <a:ext cx="874652" cy="874652"/>
          </a:xfrm>
          <a:prstGeom prst="rect">
            <a:avLst/>
          </a:prstGeom>
        </p:spPr>
      </p:pic>
      <p:sp>
        <p:nvSpPr>
          <p:cNvPr id="76" name="TextBox 75">
            <a:extLst>
              <a:ext uri="{FF2B5EF4-FFF2-40B4-BE49-F238E27FC236}">
                <a16:creationId xmlns:a16="http://schemas.microsoft.com/office/drawing/2014/main" id="{B88F80EF-756D-476F-9685-261DF9F84ED3}"/>
              </a:ext>
              <a:ext uri="{C183D7F6-B498-43B3-948B-1728B52AA6E4}">
                <adec:decorative xmlns:adec="http://schemas.microsoft.com/office/drawing/2017/decorative" val="0"/>
              </a:ext>
            </a:extLst>
          </p:cNvPr>
          <p:cNvSpPr txBox="1"/>
          <p:nvPr/>
        </p:nvSpPr>
        <p:spPr>
          <a:xfrm>
            <a:off x="31797" y="923744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sp>
        <p:nvSpPr>
          <p:cNvPr id="81" name="TextBox 80">
            <a:extLst>
              <a:ext uri="{FF2B5EF4-FFF2-40B4-BE49-F238E27FC236}">
                <a16:creationId xmlns:a16="http://schemas.microsoft.com/office/drawing/2014/main" id="{36639AC3-7041-4E11-AABF-28FA360ABB78}"/>
              </a:ext>
            </a:extLst>
          </p:cNvPr>
          <p:cNvSpPr txBox="1"/>
          <p:nvPr/>
        </p:nvSpPr>
        <p:spPr>
          <a:xfrm>
            <a:off x="11861763" y="9296934"/>
            <a:ext cx="1182848"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Page 1 of 2</a:t>
            </a:r>
          </a:p>
        </p:txBody>
      </p:sp>
      <p:pic>
        <p:nvPicPr>
          <p:cNvPr id="46" name="Picture 45">
            <a:extLst>
              <a:ext uri="{FF2B5EF4-FFF2-40B4-BE49-F238E27FC236}">
                <a16:creationId xmlns:a16="http://schemas.microsoft.com/office/drawing/2014/main" id="{8737DA61-CD2E-4E87-9DBE-5882EB5E933B}"/>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47" name="Picture 46">
            <a:extLst>
              <a:ext uri="{FF2B5EF4-FFF2-40B4-BE49-F238E27FC236}">
                <a16:creationId xmlns:a16="http://schemas.microsoft.com/office/drawing/2014/main" id="{CF506C48-4AEF-4B20-AB35-5580707AB1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pic>
        <p:nvPicPr>
          <p:cNvPr id="48" name="Picture 47">
            <a:extLst>
              <a:ext uri="{FF2B5EF4-FFF2-40B4-BE49-F238E27FC236}">
                <a16:creationId xmlns:a16="http://schemas.microsoft.com/office/drawing/2014/main" id="{21F0C8DC-BABD-4DE5-A313-04AB2DCCB95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06780" y="9177528"/>
            <a:ext cx="1484683" cy="270295"/>
          </a:xfrm>
          <a:prstGeom prst="rect">
            <a:avLst/>
          </a:prstGeom>
        </p:spPr>
      </p:pic>
      <p:cxnSp>
        <p:nvCxnSpPr>
          <p:cNvPr id="50" name="Straight Connector 49">
            <a:extLst>
              <a:ext uri="{FF2B5EF4-FFF2-40B4-BE49-F238E27FC236}">
                <a16:creationId xmlns:a16="http://schemas.microsoft.com/office/drawing/2014/main" id="{B5E17F6E-41F2-49EE-B5A8-C76E9D1ECCB1}"/>
              </a:ext>
            </a:extLst>
          </p:cNvPr>
          <p:cNvCxnSpPr>
            <a:cxnSpLocks/>
          </p:cNvCxnSpPr>
          <p:nvPr/>
        </p:nvCxnSpPr>
        <p:spPr>
          <a:xfrm flipH="1">
            <a:off x="5561448" y="5192748"/>
            <a:ext cx="7261648" cy="0"/>
          </a:xfrm>
          <a:prstGeom prst="line">
            <a:avLst/>
          </a:prstGeom>
          <a:ln w="25400">
            <a:solidFill>
              <a:srgbClr val="96466E">
                <a:alpha val="30000"/>
              </a:srgb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a:extLst>
              <a:ext uri="{FF2B5EF4-FFF2-40B4-BE49-F238E27FC236}">
                <a16:creationId xmlns:a16="http://schemas.microsoft.com/office/drawing/2014/main" id="{E8A52111-8C2C-4764-BC49-E388D4E538CB}"/>
              </a:ext>
            </a:extLst>
          </p:cNvPr>
          <p:cNvSpPr txBox="1"/>
          <p:nvPr/>
        </p:nvSpPr>
        <p:spPr>
          <a:xfrm>
            <a:off x="7849279" y="-1404444"/>
            <a:ext cx="3357535" cy="307777"/>
          </a:xfrm>
          <a:prstGeom prst="rect">
            <a:avLst/>
          </a:prstGeom>
          <a:noFill/>
          <a:ln>
            <a:noFill/>
          </a:ln>
        </p:spPr>
        <p:txBody>
          <a:bodyPr wrap="square" rtlCol="0">
            <a:spAutoFit/>
          </a:bodyPr>
          <a:lstStyle/>
          <a:p>
            <a:pPr algn="ctr"/>
            <a:endParaRPr lang="en-NZ" sz="1400" b="1" dirty="0">
              <a:solidFill>
                <a:srgbClr val="96466E"/>
              </a:solidFill>
              <a:latin typeface="Source Sans Pro" panose="020B0503030403020204" pitchFamily="34" charset="0"/>
              <a:ea typeface="Source Sans Pro" panose="020B0503030403020204" pitchFamily="34" charset="0"/>
            </a:endParaRPr>
          </a:p>
        </p:txBody>
      </p:sp>
      <p:sp>
        <p:nvSpPr>
          <p:cNvPr id="105" name="Freeform: Shape 104">
            <a:extLst>
              <a:ext uri="{FF2B5EF4-FFF2-40B4-BE49-F238E27FC236}">
                <a16:creationId xmlns:a16="http://schemas.microsoft.com/office/drawing/2014/main" id="{9A90E6B7-D7F9-4D4B-8E58-F25B5A0C0071}"/>
              </a:ext>
            </a:extLst>
          </p:cNvPr>
          <p:cNvSpPr/>
          <p:nvPr/>
        </p:nvSpPr>
        <p:spPr>
          <a:xfrm rot="185885">
            <a:off x="19328" y="3950216"/>
            <a:ext cx="12768525" cy="345090"/>
          </a:xfrm>
          <a:custGeom>
            <a:avLst/>
            <a:gdLst>
              <a:gd name="connsiteX0" fmla="*/ 0 w 7744408"/>
              <a:gd name="connsiteY0" fmla="*/ 2472612 h 2472612"/>
              <a:gd name="connsiteX1" fmla="*/ 1819469 w 7744408"/>
              <a:gd name="connsiteY1" fmla="*/ 774441 h 2472612"/>
              <a:gd name="connsiteX2" fmla="*/ 5047861 w 7744408"/>
              <a:gd name="connsiteY2" fmla="*/ 1819469 h 2472612"/>
              <a:gd name="connsiteX3" fmla="*/ 7744408 w 7744408"/>
              <a:gd name="connsiteY3" fmla="*/ 0 h 2472612"/>
              <a:gd name="connsiteX0" fmla="*/ 0 w 7744408"/>
              <a:gd name="connsiteY0" fmla="*/ 2472612 h 2472612"/>
              <a:gd name="connsiteX1" fmla="*/ 1841605 w 7744408"/>
              <a:gd name="connsiteY1" fmla="*/ 1017037 h 2472612"/>
              <a:gd name="connsiteX2" fmla="*/ 5047861 w 7744408"/>
              <a:gd name="connsiteY2" fmla="*/ 1819469 h 2472612"/>
              <a:gd name="connsiteX3" fmla="*/ 7744408 w 7744408"/>
              <a:gd name="connsiteY3" fmla="*/ 0 h 2472612"/>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Lst>
            <a:ahLst/>
            <a:cxnLst>
              <a:cxn ang="0">
                <a:pos x="connsiteX0" y="connsiteY0"/>
              </a:cxn>
              <a:cxn ang="0">
                <a:pos x="connsiteX1" y="connsiteY1"/>
              </a:cxn>
              <a:cxn ang="0">
                <a:pos x="connsiteX2" y="connsiteY2"/>
              </a:cxn>
              <a:cxn ang="0">
                <a:pos x="connsiteX3" y="connsiteY3"/>
              </a:cxn>
            </a:cxnLst>
            <a:rect l="l" t="t" r="r" b="b"/>
            <a:pathLst>
              <a:path w="7552562" h="2565918">
                <a:moveTo>
                  <a:pt x="0" y="2565918"/>
                </a:moveTo>
                <a:cubicBezTo>
                  <a:pt x="489079" y="1771261"/>
                  <a:pt x="1000295" y="1219200"/>
                  <a:pt x="1841605" y="1110343"/>
                </a:cubicBezTo>
                <a:cubicBezTo>
                  <a:pt x="2682915" y="1001486"/>
                  <a:pt x="4096035" y="2097832"/>
                  <a:pt x="5047861" y="1912775"/>
                </a:cubicBezTo>
                <a:cubicBezTo>
                  <a:pt x="5999687" y="1727718"/>
                  <a:pt x="6860364" y="1041141"/>
                  <a:pt x="7552562" y="0"/>
                </a:cubicBezTo>
              </a:path>
            </a:pathLst>
          </a:custGeom>
          <a:noFill/>
          <a:ln w="76200">
            <a:solidFill>
              <a:srgbClr val="96466E"/>
            </a:solidFill>
          </a:ln>
          <a:effectLst>
            <a:outerShdw blurRad="50800" dist="203200" dir="2700000" algn="tl"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35"/>
          </a:p>
        </p:txBody>
      </p:sp>
      <p:sp>
        <p:nvSpPr>
          <p:cNvPr id="78" name="Content Placeholder 4">
            <a:extLst>
              <a:ext uri="{FF2B5EF4-FFF2-40B4-BE49-F238E27FC236}">
                <a16:creationId xmlns:a16="http://schemas.microsoft.com/office/drawing/2014/main" id="{F2243E51-AA1A-4BB5-97A5-517EC47B29B1}"/>
              </a:ext>
            </a:extLst>
          </p:cNvPr>
          <p:cNvSpPr txBox="1">
            <a:spLocks/>
          </p:cNvSpPr>
          <p:nvPr/>
        </p:nvSpPr>
        <p:spPr>
          <a:xfrm>
            <a:off x="194793" y="2216972"/>
            <a:ext cx="3960000" cy="1559526"/>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96466E"/>
                </a:solidFill>
                <a:latin typeface="Source Sans Pro" panose="020B0503030403020204" pitchFamily="34" charset="0"/>
                <a:ea typeface="Source Sans Pro" panose="020B0503030403020204" pitchFamily="34" charset="0"/>
              </a:rPr>
              <a:t>Some choice  </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Service users need to provide some information that identifies them (personal) to receive a service but it’s minimal.</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They can choose whether information, identifiable or not, is shared or used for any reason other than providing the service.</a:t>
            </a:r>
          </a:p>
        </p:txBody>
      </p:sp>
      <p:sp>
        <p:nvSpPr>
          <p:cNvPr id="84" name="Content Placeholder 4">
            <a:extLst>
              <a:ext uri="{FF2B5EF4-FFF2-40B4-BE49-F238E27FC236}">
                <a16:creationId xmlns:a16="http://schemas.microsoft.com/office/drawing/2014/main" id="{D3C21B86-E4D7-4DEE-8CB3-DA74A5103286}"/>
              </a:ext>
            </a:extLst>
          </p:cNvPr>
          <p:cNvSpPr txBox="1">
            <a:spLocks/>
          </p:cNvSpPr>
          <p:nvPr/>
        </p:nvSpPr>
        <p:spPr>
          <a:xfrm>
            <a:off x="229826" y="4362070"/>
            <a:ext cx="3960000" cy="3199585"/>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4">
              <a:spcBef>
                <a:spcPts val="508"/>
              </a:spcBef>
              <a:spcAft>
                <a:spcPts val="508"/>
              </a:spcAft>
            </a:pPr>
            <a:r>
              <a:rPr lang="en-NZ" sz="1200" dirty="0">
                <a:solidFill>
                  <a:srgbClr val="96466E"/>
                </a:solidFill>
                <a:latin typeface="Source Sans Pro" panose="020B0503030403020204" pitchFamily="34" charset="0"/>
                <a:ea typeface="Source Sans Pro" panose="020B0503030403020204" pitchFamily="34" charset="0"/>
              </a:rPr>
              <a:t>Examples</a:t>
            </a:r>
            <a:r>
              <a:rPr lang="en-NZ" sz="1200" i="1" dirty="0">
                <a:solidFill>
                  <a:srgbClr val="96466E"/>
                </a:solidFill>
                <a:latin typeface="Source Sans Pro" panose="020B0503030403020204" pitchFamily="34" charset="0"/>
                <a:ea typeface="Source Sans Pro" panose="020B0503030403020204" pitchFamily="34" charset="0"/>
              </a:rPr>
              <a:t> </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To attend a group parenting course service users provide contact details, basic details about how many children they look after and their ages. Any other information they share during the course is up to them.</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No identifiable or personal details are used for anything or provided to another agency without the involvement and agreement of the service user. </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Service users do not have a choice about the service provider giving the funder information that cannot identify anyone. For example, how many people attended the course, their relationship status and how many children they collectively care for.</a:t>
            </a:r>
          </a:p>
        </p:txBody>
      </p:sp>
      <p:sp>
        <p:nvSpPr>
          <p:cNvPr id="79" name="Content Placeholder 4">
            <a:extLst>
              <a:ext uri="{FF2B5EF4-FFF2-40B4-BE49-F238E27FC236}">
                <a16:creationId xmlns:a16="http://schemas.microsoft.com/office/drawing/2014/main" id="{D0D6DD04-CDFB-4640-9CCE-06611D10B474}"/>
              </a:ext>
            </a:extLst>
          </p:cNvPr>
          <p:cNvSpPr txBox="1">
            <a:spLocks/>
          </p:cNvSpPr>
          <p:nvPr/>
        </p:nvSpPr>
        <p:spPr>
          <a:xfrm>
            <a:off x="4482873" y="2239190"/>
            <a:ext cx="3960000" cy="2187965"/>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96466E"/>
                </a:solidFill>
                <a:latin typeface="Source Sans Pro" panose="020B0503030403020204" pitchFamily="34" charset="0"/>
                <a:ea typeface="Source Sans Pro" panose="020B0503030403020204" pitchFamily="34" charset="0"/>
              </a:rPr>
              <a:t>Limited choice </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A large amount of information that identifies them (personal) is needed to provide the service.</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Service users may be able to choose how some of this is used. </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Service users cannot choose how information that cannot or will not identify them is used.</a:t>
            </a:r>
          </a:p>
        </p:txBody>
      </p:sp>
      <p:sp>
        <p:nvSpPr>
          <p:cNvPr id="85" name="Content Placeholder 4">
            <a:extLst>
              <a:ext uri="{FF2B5EF4-FFF2-40B4-BE49-F238E27FC236}">
                <a16:creationId xmlns:a16="http://schemas.microsoft.com/office/drawing/2014/main" id="{C5EEB71D-C3AB-4273-AEFD-D79A623E716F}"/>
              </a:ext>
            </a:extLst>
          </p:cNvPr>
          <p:cNvSpPr txBox="1">
            <a:spLocks/>
          </p:cNvSpPr>
          <p:nvPr/>
        </p:nvSpPr>
        <p:spPr>
          <a:xfrm>
            <a:off x="4505224" y="4402252"/>
            <a:ext cx="3960000" cy="2946620"/>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4">
              <a:spcBef>
                <a:spcPts val="508"/>
              </a:spcBef>
              <a:spcAft>
                <a:spcPts val="508"/>
              </a:spcAft>
            </a:pPr>
            <a:r>
              <a:rPr lang="en-NZ" sz="1200" dirty="0">
                <a:solidFill>
                  <a:srgbClr val="96466E"/>
                </a:solidFill>
                <a:latin typeface="Source Sans Pro" panose="020B0503030403020204" pitchFamily="34" charset="0"/>
                <a:ea typeface="Source Sans Pro" panose="020B0503030403020204" pitchFamily="34" charset="0"/>
              </a:rPr>
              <a:t>Examples</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To access intensive drug treatment a service user will need to discuss things like drug use, motivations, life experiences, mental wellbeing, and so on. There’s an element of choice about how much of their story they share, but without talking about these things it will be harder for the provider to help them. </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Service users can choose if the detail of their story is shared with others, but they do not have a choice about some identifiable information being shared with the Ministry of Health for funding, policy development or service design (National Health Index number, employment status, if they have engaged with other services or not).</a:t>
            </a:r>
          </a:p>
        </p:txBody>
      </p:sp>
      <p:sp>
        <p:nvSpPr>
          <p:cNvPr id="80" name="Content Placeholder 4">
            <a:extLst>
              <a:ext uri="{FF2B5EF4-FFF2-40B4-BE49-F238E27FC236}">
                <a16:creationId xmlns:a16="http://schemas.microsoft.com/office/drawing/2014/main" id="{58FBD1A5-2A15-42C4-A1E9-FA27924DFD5E}"/>
              </a:ext>
            </a:extLst>
          </p:cNvPr>
          <p:cNvSpPr txBox="1">
            <a:spLocks/>
          </p:cNvSpPr>
          <p:nvPr/>
        </p:nvSpPr>
        <p:spPr>
          <a:xfrm>
            <a:off x="8770954" y="2342593"/>
            <a:ext cx="3960000" cy="2187965"/>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96466E"/>
                </a:solidFill>
                <a:latin typeface="Source Sans Pro" panose="020B0503030403020204" pitchFamily="34" charset="0"/>
                <a:ea typeface="Source Sans Pro" panose="020B0503030403020204" pitchFamily="34" charset="0"/>
              </a:rPr>
              <a:t>No choice </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The law requires that all the information is provided. </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The purpose means that all the information has been thoroughly checked and it’s reasonable and necessary to not give choices.</a:t>
            </a:r>
          </a:p>
          <a:p>
            <a:pPr marL="171450" lvl="4" indent="-171450">
              <a:spcBef>
                <a:spcPts val="677"/>
              </a:spcBef>
              <a:buClr>
                <a:srgbClr val="453062"/>
              </a:buClr>
              <a:buFont typeface="Arial" panose="020B0604020202020204" pitchFamily="34" charset="0"/>
              <a:buChar char="•"/>
            </a:pPr>
            <a:r>
              <a:rPr lang="en-NZ" sz="1200" dirty="0">
                <a:solidFill>
                  <a:schemeClr val="tx1"/>
                </a:solidFill>
                <a:latin typeface="Source Sans Pro" panose="020B0503030403020204" pitchFamily="34" charset="0"/>
                <a:ea typeface="Source Sans Pro" panose="020B0503030403020204" pitchFamily="34" charset="0"/>
              </a:rPr>
              <a:t>It may be unsafe or get in the way of the law to provide choices.</a:t>
            </a:r>
          </a:p>
        </p:txBody>
      </p:sp>
      <p:sp>
        <p:nvSpPr>
          <p:cNvPr id="86" name="Content Placeholder 4">
            <a:extLst>
              <a:ext uri="{FF2B5EF4-FFF2-40B4-BE49-F238E27FC236}">
                <a16:creationId xmlns:a16="http://schemas.microsoft.com/office/drawing/2014/main" id="{20DE1D8C-00D3-459C-8BA8-087874602F6D}"/>
              </a:ext>
            </a:extLst>
          </p:cNvPr>
          <p:cNvSpPr txBox="1">
            <a:spLocks/>
          </p:cNvSpPr>
          <p:nvPr/>
        </p:nvSpPr>
        <p:spPr>
          <a:xfrm>
            <a:off x="8780622" y="4459418"/>
            <a:ext cx="3960000" cy="3043846"/>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4">
              <a:spcBef>
                <a:spcPts val="508"/>
              </a:spcBef>
              <a:spcAft>
                <a:spcPts val="508"/>
              </a:spcAft>
            </a:pPr>
            <a:r>
              <a:rPr lang="en-NZ" sz="1200" dirty="0">
                <a:solidFill>
                  <a:srgbClr val="96466E"/>
                </a:solidFill>
                <a:latin typeface="Source Sans Pro" panose="020B0503030403020204" pitchFamily="34" charset="0"/>
                <a:ea typeface="Source Sans Pro" panose="020B0503030403020204" pitchFamily="34" charset="0"/>
              </a:rPr>
              <a:t>Examples</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Information sharing related to serious child protection issues. The service user is not told what is shared with Oranga Tamariki or when it’s shared. This is because the provider is concerned it will put the child more at risk.</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Requirement to share financial, household and contact information to receive a benefit. Without providing this information the person’s eligibility cannot be assessed. </a:t>
            </a:r>
          </a:p>
          <a:p>
            <a:pPr lvl="4">
              <a:spcBef>
                <a:spcPts val="508"/>
              </a:spcBef>
              <a:spcAft>
                <a:spcPts val="508"/>
              </a:spcAft>
            </a:pPr>
            <a:r>
              <a:rPr lang="en-NZ" sz="1200" dirty="0">
                <a:solidFill>
                  <a:schemeClr val="tx1"/>
                </a:solidFill>
                <a:latin typeface="Source Sans Pro" panose="020B0503030403020204" pitchFamily="34" charset="0"/>
                <a:ea typeface="Source Sans Pro" panose="020B0503030403020204" pitchFamily="34" charset="0"/>
              </a:rPr>
              <a:t>A service user may be under a court sentence (like probation) and have no choice about their detailed information, for example, from a parenting or alcohol and drug course being shared with the courts.</a:t>
            </a:r>
          </a:p>
        </p:txBody>
      </p:sp>
      <p:sp>
        <p:nvSpPr>
          <p:cNvPr id="5" name="TextBox 4">
            <a:extLst>
              <a:ext uri="{FF2B5EF4-FFF2-40B4-BE49-F238E27FC236}">
                <a16:creationId xmlns:a16="http://schemas.microsoft.com/office/drawing/2014/main" id="{234D0B79-73D8-44AC-A101-67CF983E310C}"/>
              </a:ext>
            </a:extLst>
          </p:cNvPr>
          <p:cNvSpPr txBox="1"/>
          <p:nvPr/>
        </p:nvSpPr>
        <p:spPr>
          <a:xfrm>
            <a:off x="16557" y="7460709"/>
            <a:ext cx="12787848" cy="1436291"/>
          </a:xfrm>
          <a:prstGeom prst="rect">
            <a:avLst/>
          </a:prstGeom>
          <a:solidFill>
            <a:srgbClr val="96466E">
              <a:alpha val="30000"/>
            </a:srgbClr>
          </a:solidFill>
          <a:ln>
            <a:noFill/>
          </a:ln>
        </p:spPr>
        <p:txBody>
          <a:bodyPr wrap="square" rtlCol="0">
            <a:spAutoFit/>
          </a:bodyPr>
          <a:lstStyle/>
          <a:p>
            <a:pPr>
              <a:buClr>
                <a:srgbClr val="453062"/>
              </a:buClr>
            </a:pPr>
            <a:r>
              <a:rPr lang="en-NZ" sz="1400" b="1" dirty="0">
                <a:solidFill>
                  <a:srgbClr val="96466E"/>
                </a:solidFill>
                <a:latin typeface="Source Sans Pro" panose="020B0503030403020204" pitchFamily="34" charset="0"/>
                <a:ea typeface="Source Sans Pro" panose="020B0503030403020204" pitchFamily="34" charset="0"/>
              </a:rPr>
              <a:t>      Keep in mind</a:t>
            </a:r>
            <a:endParaRPr lang="en-NZ" sz="1400" dirty="0">
              <a:latin typeface="Source Sans Pro" panose="020B0503030403020204" pitchFamily="34" charset="0"/>
              <a:ea typeface="Source Sans Pro" panose="020B0503030403020204" pitchFamily="34" charset="0"/>
            </a:endParaRPr>
          </a:p>
          <a:p>
            <a:pPr marL="285750" indent="-285750">
              <a:spcBef>
                <a:spcPts val="200"/>
              </a:spcBef>
              <a:spcAft>
                <a:spcPts val="200"/>
              </a:spcAft>
              <a:buClr>
                <a:srgbClr val="45306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If service users do not have a choice about what to provide, who sees it or how it’s used, it’s important that they know why, unless telling them would cause a serious risk to someone’s safety, health or would get in the way of upholding the law.</a:t>
            </a:r>
          </a:p>
          <a:p>
            <a:pPr marL="285750" indent="-285750">
              <a:spcBef>
                <a:spcPts val="200"/>
              </a:spcBef>
              <a:spcAft>
                <a:spcPts val="200"/>
              </a:spcAft>
              <a:buClr>
                <a:srgbClr val="45306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If you, your team or your agency do not directly collect the data and information you use, you still have a role in transparency. If you ask another agency to collect people's information for you, make sure they know everything they need to so they can be transparent with service users on your behalf. </a:t>
            </a:r>
          </a:p>
          <a:p>
            <a:pPr marL="285750" indent="-285750">
              <a:spcBef>
                <a:spcPts val="200"/>
              </a:spcBef>
              <a:spcAft>
                <a:spcPts val="200"/>
              </a:spcAft>
              <a:buClr>
                <a:srgbClr val="45306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Aim for a ‘no surprises’ approach — service users should not be surprised about the information that’s held about them or how it’s used.</a:t>
            </a:r>
          </a:p>
        </p:txBody>
      </p:sp>
      <p:pic>
        <p:nvPicPr>
          <p:cNvPr id="31" name="Picture 30">
            <a:extLst>
              <a:ext uri="{FF2B5EF4-FFF2-40B4-BE49-F238E27FC236}">
                <a16:creationId xmlns:a16="http://schemas.microsoft.com/office/drawing/2014/main" id="{50439FC2-09C4-483E-801D-A791CFCE40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026" y="7522447"/>
            <a:ext cx="257534" cy="213369"/>
          </a:xfrm>
          <a:prstGeom prst="rect">
            <a:avLst/>
          </a:prstGeom>
        </p:spPr>
      </p:pic>
      <p:sp>
        <p:nvSpPr>
          <p:cNvPr id="32" name="TextBox 31">
            <a:extLst>
              <a:ext uri="{FF2B5EF4-FFF2-40B4-BE49-F238E27FC236}">
                <a16:creationId xmlns:a16="http://schemas.microsoft.com/office/drawing/2014/main" id="{73FF0A5A-9A24-4202-8022-8D8443ADEAF5}"/>
              </a:ext>
            </a:extLst>
          </p:cNvPr>
          <p:cNvSpPr txBox="1"/>
          <p:nvPr/>
        </p:nvSpPr>
        <p:spPr>
          <a:xfrm>
            <a:off x="19333" y="1041954"/>
            <a:ext cx="6567140" cy="892552"/>
          </a:xfrm>
          <a:prstGeom prst="rect">
            <a:avLst/>
          </a:prstGeom>
          <a:noFill/>
          <a:ln>
            <a:noFill/>
          </a:ln>
        </p:spPr>
        <p:txBody>
          <a:bodyPr wrap="square" rtlCol="0">
            <a:spAutoFit/>
          </a:bodyPr>
          <a:lstStyle/>
          <a:p>
            <a:r>
              <a:rPr lang="en-NZ" sz="1300" dirty="0">
                <a:latin typeface="Source Sans Pro" panose="020B0503030403020204" pitchFamily="34" charset="0"/>
                <a:ea typeface="Source Sans Pro" panose="020B0503030403020204" pitchFamily="34" charset="0"/>
                <a:cs typeface="Calibri" panose="020F0502020204030204" pitchFamily="34" charset="0"/>
              </a:rPr>
              <a:t>Whenever possible, offer choices around the collection or use of data or information from or about people (even if it cannot or will not identify them). Choice might be about what’s provided, how it’s provided, or how it’s recorded or shared and who gets to see or use it. People can have various levels of choice (outlined below).</a:t>
            </a:r>
          </a:p>
        </p:txBody>
      </p:sp>
      <p:sp>
        <p:nvSpPr>
          <p:cNvPr id="40" name="TextBox 39">
            <a:extLst>
              <a:ext uri="{FF2B5EF4-FFF2-40B4-BE49-F238E27FC236}">
                <a16:creationId xmlns:a16="http://schemas.microsoft.com/office/drawing/2014/main" id="{E010DC03-D2E2-4B53-8413-7973C96CEBB0}"/>
              </a:ext>
            </a:extLst>
          </p:cNvPr>
          <p:cNvSpPr txBox="1"/>
          <p:nvPr/>
        </p:nvSpPr>
        <p:spPr>
          <a:xfrm>
            <a:off x="1114367" y="193965"/>
            <a:ext cx="7526713" cy="830997"/>
          </a:xfrm>
          <a:prstGeom prst="rect">
            <a:avLst/>
          </a:prstGeom>
          <a:noFill/>
          <a:ln>
            <a:noFill/>
          </a:ln>
        </p:spPr>
        <p:txBody>
          <a:bodyPr wrap="square" rtlCol="0">
            <a:spAutoFit/>
          </a:bodyPr>
          <a:lstStyle/>
          <a:p>
            <a:r>
              <a:rPr lang="en-NZ" sz="2400" dirty="0">
                <a:solidFill>
                  <a:srgbClr val="96466E"/>
                </a:solidFill>
                <a:latin typeface="Source Sans Pro" panose="020B0503030403020204" pitchFamily="34" charset="0"/>
                <a:ea typeface="Source Sans Pro" panose="020B0503030403020204" pitchFamily="34" charset="0"/>
              </a:rPr>
              <a:t>Data Protection and Use Policy </a:t>
            </a:r>
          </a:p>
          <a:p>
            <a:r>
              <a:rPr lang="en-NZ" sz="2400" b="1" dirty="0">
                <a:solidFill>
                  <a:srgbClr val="96466E"/>
                </a:solidFill>
                <a:latin typeface="Source Sans Pro" panose="020B0503030403020204" pitchFamily="34" charset="0"/>
                <a:ea typeface="Source Sans Pro" panose="020B0503030403020204" pitchFamily="34" charset="0"/>
              </a:rPr>
              <a:t>Transparency and Choice Guideline — a summary </a:t>
            </a:r>
          </a:p>
        </p:txBody>
      </p:sp>
      <p:cxnSp>
        <p:nvCxnSpPr>
          <p:cNvPr id="41" name="Straight Connector 40">
            <a:extLst>
              <a:ext uri="{FF2B5EF4-FFF2-40B4-BE49-F238E27FC236}">
                <a16:creationId xmlns:a16="http://schemas.microsoft.com/office/drawing/2014/main" id="{D348BC30-E8E6-4F47-8DD6-3CF322B60507}"/>
              </a:ext>
            </a:extLst>
          </p:cNvPr>
          <p:cNvCxnSpPr>
            <a:cxnSpLocks/>
          </p:cNvCxnSpPr>
          <p:nvPr/>
        </p:nvCxnSpPr>
        <p:spPr>
          <a:xfrm flipV="1">
            <a:off x="1089126" y="1001091"/>
            <a:ext cx="11712474" cy="10802"/>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1A189CEE-A41F-469A-82F8-D941E9659BA5}"/>
              </a:ext>
            </a:extLst>
          </p:cNvPr>
          <p:cNvSpPr txBox="1"/>
          <p:nvPr/>
        </p:nvSpPr>
        <p:spPr>
          <a:xfrm>
            <a:off x="6400800" y="1044218"/>
            <a:ext cx="6534830" cy="1092607"/>
          </a:xfrm>
          <a:prstGeom prst="rect">
            <a:avLst/>
          </a:prstGeom>
          <a:noFill/>
          <a:ln>
            <a:noFill/>
          </a:ln>
        </p:spPr>
        <p:txBody>
          <a:bodyPr wrap="square" rtlCol="0">
            <a:spAutoFit/>
          </a:bodyPr>
          <a:lstStyle/>
          <a:p>
            <a:r>
              <a:rPr lang="en-NZ" sz="1300" dirty="0">
                <a:latin typeface="Source Sans Pro" panose="020B0503030403020204" pitchFamily="34" charset="0"/>
                <a:ea typeface="Source Sans Pro" panose="020B0503030403020204" pitchFamily="34" charset="0"/>
                <a:cs typeface="Calibri" panose="020F0502020204030204" pitchFamily="34" charset="0"/>
              </a:rPr>
              <a:t>Choice is not be a one-off thing — situations change. So keep checking back in with service users. Work with others to understand what choices make sense for the purpose and are the most respectful of the service users. There will be situations where service users cannot be given any kind of choice, but test the thinking carefully and tell people why choice is not possible — this is the </a:t>
            </a:r>
            <a:r>
              <a:rPr lang="en-NZ" sz="1200" b="1" dirty="0">
                <a:solidFill>
                  <a:srgbClr val="96466E"/>
                </a:solidFill>
                <a:latin typeface="Source Sans Pro" panose="020B0503030403020204" pitchFamily="34" charset="0"/>
                <a:ea typeface="Source Sans Pro" panose="020B0503030403020204" pitchFamily="34" charset="0"/>
                <a:cs typeface="Arial" panose="020B0604020202020204" pitchFamily="34" charset="0"/>
              </a:rPr>
              <a:t>M</a:t>
            </a:r>
            <a:r>
              <a:rPr lang="en-NZ" sz="1200" b="1" dirty="0">
                <a:solidFill>
                  <a:srgbClr val="96466E"/>
                </a:solidFill>
                <a:latin typeface="Source Sans Pro" panose="020B0503030403020204" pitchFamily="34" charset="0"/>
                <a:cs typeface="Arial" panose="020B0604020202020204" pitchFamily="34" charset="0"/>
              </a:rPr>
              <a:t>anaakitanga Principle</a:t>
            </a:r>
            <a:r>
              <a:rPr lang="en-NZ" sz="1300" dirty="0">
                <a:latin typeface="Source Sans Pro" panose="020B0503030403020204" pitchFamily="34" charset="0"/>
                <a:ea typeface="Source Sans Pro" panose="020B0503030403020204" pitchFamily="34" charset="0"/>
                <a:cs typeface="Calibri" panose="020F0502020204030204" pitchFamily="34" charset="0"/>
              </a:rPr>
              <a:t>.</a:t>
            </a:r>
          </a:p>
        </p:txBody>
      </p:sp>
      <p:sp>
        <p:nvSpPr>
          <p:cNvPr id="30" name="TextBox 29">
            <a:extLst>
              <a:ext uri="{FF2B5EF4-FFF2-40B4-BE49-F238E27FC236}">
                <a16:creationId xmlns:a16="http://schemas.microsoft.com/office/drawing/2014/main" id="{85246023-57A5-44FE-8CD1-ECFBA25F22BD}"/>
              </a:ext>
            </a:extLst>
          </p:cNvPr>
          <p:cNvSpPr txBox="1"/>
          <p:nvPr/>
        </p:nvSpPr>
        <p:spPr>
          <a:xfrm>
            <a:off x="11892849" y="9164415"/>
            <a:ext cx="1182848"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Page 2 of 2</a:t>
            </a:r>
          </a:p>
        </p:txBody>
      </p:sp>
      <p:pic>
        <p:nvPicPr>
          <p:cNvPr id="44" name="Graphic 43">
            <a:extLst>
              <a:ext uri="{FF2B5EF4-FFF2-40B4-BE49-F238E27FC236}">
                <a16:creationId xmlns:a16="http://schemas.microsoft.com/office/drawing/2014/main" id="{996D3E43-12B1-4538-A25D-83107EFA9AE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86" y="145177"/>
            <a:ext cx="874652" cy="874652"/>
          </a:xfrm>
          <a:prstGeom prst="rect">
            <a:avLst/>
          </a:prstGeom>
        </p:spPr>
      </p:pic>
      <p:sp>
        <p:nvSpPr>
          <p:cNvPr id="50" name="TextBox 49">
            <a:extLst>
              <a:ext uri="{FF2B5EF4-FFF2-40B4-BE49-F238E27FC236}">
                <a16:creationId xmlns:a16="http://schemas.microsoft.com/office/drawing/2014/main" id="{3E362912-A518-4C06-95D1-DB7959BB14B3}"/>
              </a:ext>
              <a:ext uri="{C183D7F6-B498-43B3-948B-1728B52AA6E4}">
                <adec:decorative xmlns:adec="http://schemas.microsoft.com/office/drawing/2017/decorative" val="0"/>
              </a:ext>
            </a:extLst>
          </p:cNvPr>
          <p:cNvSpPr txBox="1"/>
          <p:nvPr/>
        </p:nvSpPr>
        <p:spPr>
          <a:xfrm>
            <a:off x="31797" y="918410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29" name="Picture 28">
            <a:extLst>
              <a:ext uri="{FF2B5EF4-FFF2-40B4-BE49-F238E27FC236}">
                <a16:creationId xmlns:a16="http://schemas.microsoft.com/office/drawing/2014/main" id="{052D4FE4-997D-4676-A075-99821E24DD4D}"/>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33" name="Picture 32">
            <a:extLst>
              <a:ext uri="{FF2B5EF4-FFF2-40B4-BE49-F238E27FC236}">
                <a16:creationId xmlns:a16="http://schemas.microsoft.com/office/drawing/2014/main" id="{62E76AD0-251D-4213-8871-C745B468FBD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spTree>
    <p:extLst>
      <p:ext uri="{BB962C8B-B14F-4D97-AF65-F5344CB8AC3E}">
        <p14:creationId xmlns:p14="http://schemas.microsoft.com/office/powerpoint/2010/main" val="1592893422"/>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EEJU23W3HNHT-1111130400-896</_dlc_DocId>
    <_dlc_DocIdUrl xmlns="32912b76-460a-4724-b42f-6e9d0ecab840">
      <Url>https://dia.cohesion.net.nz/Sites/AOG/GCPO/_layouts/15/DocIdRedir.aspx?ID=EEJU23W3HNHT-1111130400-896</Url>
      <Description>EEJU23W3HNHT-1111130400-896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595A70-4E62-4C82-940A-24288726C1B1}">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microsoft.com/sharepoint/v4"/>
    <ds:schemaRef ds:uri="http://schemas.openxmlformats.org/package/2006/metadata/core-properties"/>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12937C3E-E645-4541-B23D-3F85A2EFA2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877999-B5C6-4F49-BB9D-CBD0E7804FBB}">
  <ds:schemaRefs>
    <ds:schemaRef ds:uri="http://schemas.microsoft.com/sharepoint/events"/>
  </ds:schemaRefs>
</ds:datastoreItem>
</file>

<file path=customXml/itemProps4.xml><?xml version="1.0" encoding="utf-8"?>
<ds:datastoreItem xmlns:ds="http://schemas.openxmlformats.org/officeDocument/2006/customXml" ds:itemID="{8952A5EE-3D08-4C45-A029-639850B1E3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29089</TotalTime>
  <Words>1763</Words>
  <Application>Microsoft Office PowerPoint</Application>
  <PresentationFormat>A3 Paper (297x420 mm)</PresentationFormat>
  <Paragraphs>77</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616</cp:revision>
  <cp:lastPrinted>2020-10-28T19:49:01Z</cp:lastPrinted>
  <dcterms:created xsi:type="dcterms:W3CDTF">2016-04-18T03:19:15Z</dcterms:created>
  <dcterms:modified xsi:type="dcterms:W3CDTF">2021-11-23T08:36:05Z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A12764552</vt:lpwstr>
  </property>
  <property fmtid="{D5CDD505-2E9C-101B-9397-08002B2CF9AE}" pid="4" name="Objective-Title">
    <vt:lpwstr>003_Transparency and Choice Summary_Final Content</vt:lpwstr>
  </property>
  <property fmtid="{D5CDD505-2E9C-101B-9397-08002B2CF9AE}" pid="5" name="Objective-Comment">
    <vt:lpwstr/>
  </property>
  <property fmtid="{D5CDD505-2E9C-101B-9397-08002B2CF9AE}" pid="6" name="Objective-CreationStamp">
    <vt:filetime>2020-09-08T06:06:06Z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2020-09-15T23:08:36Z</vt:filetime>
  </property>
  <property fmtid="{D5CDD505-2E9C-101B-9397-08002B2CF9AE}" pid="11" name="Objective-Owner">
    <vt:lpwstr>Charlie Harris-Miller</vt:lpwstr>
  </property>
  <property fmtid="{D5CDD505-2E9C-101B-9397-08002B2CF9AE}" pid="12" name="Objective-Path">
    <vt:lpwstr>Global Folder:SIA INFORMATION REPOSITORY:Delivery:Programmes:Data Protection and Use Policy (DPUP):1. DPUP Policy Implementation:Workstreams:3. Content and products:Toolkit:4. Final ready to publish:Release 1:</vt:lpwstr>
  </property>
  <property fmtid="{D5CDD505-2E9C-101B-9397-08002B2CF9AE}" pid="13" name="Objective-Parent">
    <vt:lpwstr>Release 1</vt:lpwstr>
  </property>
  <property fmtid="{D5CDD505-2E9C-101B-9397-08002B2CF9AE}" pid="14" name="Objective-State">
    <vt:lpwstr>Being Edited</vt:lpwstr>
  </property>
  <property fmtid="{D5CDD505-2E9C-101B-9397-08002B2CF9AE}" pid="15" name="Objective-Version">
    <vt:lpwstr>0.4</vt:lpwstr>
  </property>
  <property fmtid="{D5CDD505-2E9C-101B-9397-08002B2CF9AE}" pid="16" name="Objective-VersionNumber">
    <vt:r8>4</vt:r8>
  </property>
  <property fmtid="{D5CDD505-2E9C-101B-9397-08002B2CF9AE}" pid="17" name="Objective-VersionComment">
    <vt:lpwstr/>
  </property>
  <property fmtid="{D5CDD505-2E9C-101B-9397-08002B2CF9AE}" pid="18" name="Objective-FileNumber">
    <vt:lpwstr>qA664152</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85c7af16-aeae-4fea-aee5-8dd75a4b8641</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h288be6dc87141bbb85aea15bb46feec">
    <vt:lpwstr/>
  </property>
  <property fmtid="{D5CDD505-2E9C-101B-9397-08002B2CF9AE}" pid="35" name="DIAReportDocumentType">
    <vt:lpwstr/>
  </property>
  <property fmtid="{D5CDD505-2E9C-101B-9397-08002B2CF9AE}" pid="36" name="DIAMeetingDocumentType">
    <vt:lpwstr/>
  </property>
  <property fmtid="{D5CDD505-2E9C-101B-9397-08002B2CF9AE}" pid="37" name="f2ff4695490c4bf79a895c9f81dcf06d">
    <vt:lpwstr/>
  </property>
  <property fmtid="{D5CDD505-2E9C-101B-9397-08002B2CF9AE}" pid="38" name="c794c62a77ac4a12986871855a87615d">
    <vt:lpwstr/>
  </property>
  <property fmtid="{D5CDD505-2E9C-101B-9397-08002B2CF9AE}" pid="39" name="DIAAdministrationDocumentType">
    <vt:lpwstr/>
  </property>
</Properties>
</file>