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21" r:id="rId7"/>
  </p:sldMasterIdLst>
  <p:notesMasterIdLst>
    <p:notesMasterId r:id="rId9"/>
  </p:notesMasterIdLst>
  <p:handoutMasterIdLst>
    <p:handoutMasterId r:id="rId10"/>
  </p:handoutMasterIdLst>
  <p:sldIdLst>
    <p:sldId id="274" r:id="rId8"/>
  </p:sldIdLst>
  <p:sldSz cx="12801600" cy="9601200" type="A3"/>
  <p:notesSz cx="9939338" cy="14368463"/>
  <p:defaultTextStyle>
    <a:defPPr>
      <a:defRPr lang="en-US"/>
    </a:defPPr>
    <a:lvl1pPr marL="0" algn="l" defTabSz="1221134" rtl="0" eaLnBrk="1" latinLnBrk="0" hangingPunct="1">
      <a:defRPr sz="2404" kern="1200">
        <a:solidFill>
          <a:schemeClr val="tx1"/>
        </a:solidFill>
        <a:latin typeface="+mn-lt"/>
        <a:ea typeface="+mn-ea"/>
        <a:cs typeface="+mn-cs"/>
      </a:defRPr>
    </a:lvl1pPr>
    <a:lvl2pPr marL="610566" algn="l" defTabSz="1221134" rtl="0" eaLnBrk="1" latinLnBrk="0" hangingPunct="1">
      <a:defRPr sz="2404" kern="1200">
        <a:solidFill>
          <a:schemeClr val="tx1"/>
        </a:solidFill>
        <a:latin typeface="+mn-lt"/>
        <a:ea typeface="+mn-ea"/>
        <a:cs typeface="+mn-cs"/>
      </a:defRPr>
    </a:lvl2pPr>
    <a:lvl3pPr marL="1221134" algn="l" defTabSz="1221134" rtl="0" eaLnBrk="1" latinLnBrk="0" hangingPunct="1">
      <a:defRPr sz="2404" kern="1200">
        <a:solidFill>
          <a:schemeClr val="tx1"/>
        </a:solidFill>
        <a:latin typeface="+mn-lt"/>
        <a:ea typeface="+mn-ea"/>
        <a:cs typeface="+mn-cs"/>
      </a:defRPr>
    </a:lvl3pPr>
    <a:lvl4pPr marL="1831700" algn="l" defTabSz="1221134" rtl="0" eaLnBrk="1" latinLnBrk="0" hangingPunct="1">
      <a:defRPr sz="2404" kern="1200">
        <a:solidFill>
          <a:schemeClr val="tx1"/>
        </a:solidFill>
        <a:latin typeface="+mn-lt"/>
        <a:ea typeface="+mn-ea"/>
        <a:cs typeface="+mn-cs"/>
      </a:defRPr>
    </a:lvl4pPr>
    <a:lvl5pPr marL="2442266" algn="l" defTabSz="1221134" rtl="0" eaLnBrk="1" latinLnBrk="0" hangingPunct="1">
      <a:defRPr sz="2404" kern="1200">
        <a:solidFill>
          <a:schemeClr val="tx1"/>
        </a:solidFill>
        <a:latin typeface="+mn-lt"/>
        <a:ea typeface="+mn-ea"/>
        <a:cs typeface="+mn-cs"/>
      </a:defRPr>
    </a:lvl5pPr>
    <a:lvl6pPr marL="3052835" algn="l" defTabSz="1221134" rtl="0" eaLnBrk="1" latinLnBrk="0" hangingPunct="1">
      <a:defRPr sz="2404" kern="1200">
        <a:solidFill>
          <a:schemeClr val="tx1"/>
        </a:solidFill>
        <a:latin typeface="+mn-lt"/>
        <a:ea typeface="+mn-ea"/>
        <a:cs typeface="+mn-cs"/>
      </a:defRPr>
    </a:lvl6pPr>
    <a:lvl7pPr marL="3663402" algn="l" defTabSz="1221134" rtl="0" eaLnBrk="1" latinLnBrk="0" hangingPunct="1">
      <a:defRPr sz="2404" kern="1200">
        <a:solidFill>
          <a:schemeClr val="tx1"/>
        </a:solidFill>
        <a:latin typeface="+mn-lt"/>
        <a:ea typeface="+mn-ea"/>
        <a:cs typeface="+mn-cs"/>
      </a:defRPr>
    </a:lvl7pPr>
    <a:lvl8pPr marL="4273967" algn="l" defTabSz="1221134" rtl="0" eaLnBrk="1" latinLnBrk="0" hangingPunct="1">
      <a:defRPr sz="2404" kern="1200">
        <a:solidFill>
          <a:schemeClr val="tx1"/>
        </a:solidFill>
        <a:latin typeface="+mn-lt"/>
        <a:ea typeface="+mn-ea"/>
        <a:cs typeface="+mn-cs"/>
      </a:defRPr>
    </a:lvl8pPr>
    <a:lvl9pPr marL="4884534" algn="l" defTabSz="1221134"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4525" userDrawn="1">
          <p15:clr>
            <a:srgbClr val="A4A3A4"/>
          </p15:clr>
        </p15:guide>
        <p15:guide id="2" pos="313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 id="2" name="Judy Strydom" initials="JS" lastIdx="2" clrIdx="1">
    <p:extLst>
      <p:ext uri="{19B8F6BF-5375-455C-9EA6-DF929625EA0E}">
        <p15:presenceInfo xmlns:p15="http://schemas.microsoft.com/office/powerpoint/2012/main" userId="S::Judy.Strydom@swa.govt.nz::d8d45ca6-0789-4e55-9a8f-5b13883f5d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731B"/>
    <a:srgbClr val="2A2A3E"/>
    <a:srgbClr val="8C965A"/>
    <a:srgbClr val="96466E"/>
    <a:srgbClr val="4B919F"/>
    <a:srgbClr val="2C86B4"/>
    <a:srgbClr val="979AA0"/>
    <a:srgbClr val="FCFDFE"/>
    <a:srgbClr val="E0EFF1"/>
    <a:srgbClr val="088D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47" d="100"/>
          <a:sy n="47" d="100"/>
        </p:scale>
        <p:origin x="1566" y="48"/>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452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8130" cy="719229"/>
          </a:xfrm>
          <a:prstGeom prst="rect">
            <a:avLst/>
          </a:prstGeom>
        </p:spPr>
        <p:txBody>
          <a:bodyPr vert="horz" lIns="132898" tIns="66448" rIns="132898" bIns="66448" rtlCol="0"/>
          <a:lstStyle>
            <a:lvl1pPr algn="l">
              <a:defRPr sz="1700"/>
            </a:lvl1pPr>
          </a:lstStyle>
          <a:p>
            <a:endParaRPr lang="en-NZ" dirty="0"/>
          </a:p>
        </p:txBody>
      </p:sp>
      <p:sp>
        <p:nvSpPr>
          <p:cNvPr id="3" name="Date Placeholder 2"/>
          <p:cNvSpPr>
            <a:spLocks noGrp="1"/>
          </p:cNvSpPr>
          <p:nvPr>
            <p:ph type="dt" sz="quarter" idx="1"/>
          </p:nvPr>
        </p:nvSpPr>
        <p:spPr>
          <a:xfrm>
            <a:off x="5628888" y="0"/>
            <a:ext cx="4308130" cy="719229"/>
          </a:xfrm>
          <a:prstGeom prst="rect">
            <a:avLst/>
          </a:prstGeom>
        </p:spPr>
        <p:txBody>
          <a:bodyPr vert="horz" lIns="132898" tIns="66448" rIns="132898" bIns="66448" rtlCol="0"/>
          <a:lstStyle>
            <a:lvl1pPr algn="r">
              <a:defRPr sz="1700"/>
            </a:lvl1pPr>
          </a:lstStyle>
          <a:p>
            <a:fld id="{123C1A21-FC6D-4F87-B8E8-70545B61CE4D}" type="datetimeFigureOut">
              <a:rPr lang="en-NZ" smtClean="0"/>
              <a:t>25/11/2021</a:t>
            </a:fld>
            <a:endParaRPr lang="en-NZ" dirty="0"/>
          </a:p>
        </p:txBody>
      </p:sp>
      <p:sp>
        <p:nvSpPr>
          <p:cNvPr id="4" name="Footer Placeholder 3"/>
          <p:cNvSpPr>
            <a:spLocks noGrp="1"/>
          </p:cNvSpPr>
          <p:nvPr>
            <p:ph type="ftr" sz="quarter" idx="2"/>
          </p:nvPr>
        </p:nvSpPr>
        <p:spPr>
          <a:xfrm>
            <a:off x="1" y="13646940"/>
            <a:ext cx="4308130" cy="719227"/>
          </a:xfrm>
          <a:prstGeom prst="rect">
            <a:avLst/>
          </a:prstGeom>
        </p:spPr>
        <p:txBody>
          <a:bodyPr vert="horz" lIns="132898" tIns="66448" rIns="132898" bIns="66448" rtlCol="0" anchor="b"/>
          <a:lstStyle>
            <a:lvl1pPr algn="l">
              <a:defRPr sz="1700"/>
            </a:lvl1pPr>
          </a:lstStyle>
          <a:p>
            <a:endParaRPr lang="en-NZ" dirty="0"/>
          </a:p>
        </p:txBody>
      </p:sp>
      <p:sp>
        <p:nvSpPr>
          <p:cNvPr id="5" name="Slide Number Placeholder 4"/>
          <p:cNvSpPr>
            <a:spLocks noGrp="1"/>
          </p:cNvSpPr>
          <p:nvPr>
            <p:ph type="sldNum" sz="quarter" idx="3"/>
          </p:nvPr>
        </p:nvSpPr>
        <p:spPr>
          <a:xfrm>
            <a:off x="5628888" y="13646940"/>
            <a:ext cx="4308130" cy="719227"/>
          </a:xfrm>
          <a:prstGeom prst="rect">
            <a:avLst/>
          </a:prstGeom>
        </p:spPr>
        <p:txBody>
          <a:bodyPr vert="horz" lIns="132898" tIns="66448" rIns="132898" bIns="66448" rtlCol="0" anchor="b"/>
          <a:lstStyle>
            <a:lvl1pPr algn="r">
              <a:defRPr sz="1700"/>
            </a:lvl1pPr>
          </a:lstStyle>
          <a:p>
            <a:fld id="{714772CD-CDDD-4C08-A695-6C97E368A789}" type="slidenum">
              <a:rPr lang="en-NZ" smtClean="0"/>
              <a:t>‹#›</a:t>
            </a:fld>
            <a:endParaRPr lang="en-NZ" dirty="0"/>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7045" cy="720918"/>
          </a:xfrm>
          <a:prstGeom prst="rect">
            <a:avLst/>
          </a:prstGeom>
        </p:spPr>
        <p:txBody>
          <a:bodyPr vert="horz" lIns="132898" tIns="66448" rIns="132898" bIns="66448" rtlCol="0"/>
          <a:lstStyle>
            <a:lvl1pPr algn="l">
              <a:defRPr sz="1700"/>
            </a:lvl1pPr>
          </a:lstStyle>
          <a:p>
            <a:endParaRPr lang="en-NZ" dirty="0"/>
          </a:p>
        </p:txBody>
      </p:sp>
      <p:sp>
        <p:nvSpPr>
          <p:cNvPr id="3" name="Date Placeholder 2"/>
          <p:cNvSpPr>
            <a:spLocks noGrp="1"/>
          </p:cNvSpPr>
          <p:nvPr>
            <p:ph type="dt" idx="1"/>
          </p:nvPr>
        </p:nvSpPr>
        <p:spPr>
          <a:xfrm>
            <a:off x="5629993" y="1"/>
            <a:ext cx="4307045" cy="720918"/>
          </a:xfrm>
          <a:prstGeom prst="rect">
            <a:avLst/>
          </a:prstGeom>
        </p:spPr>
        <p:txBody>
          <a:bodyPr vert="horz" lIns="132898" tIns="66448" rIns="132898" bIns="66448" rtlCol="0"/>
          <a:lstStyle>
            <a:lvl1pPr algn="r">
              <a:defRPr sz="1700"/>
            </a:lvl1pPr>
          </a:lstStyle>
          <a:p>
            <a:fld id="{AC4C87BB-430F-450B-9FFD-A844BEC8996F}" type="datetimeFigureOut">
              <a:rPr lang="en-NZ" smtClean="0"/>
              <a:t>25/11/2021</a:t>
            </a:fld>
            <a:endParaRPr lang="en-NZ" dirty="0"/>
          </a:p>
        </p:txBody>
      </p:sp>
      <p:sp>
        <p:nvSpPr>
          <p:cNvPr id="4" name="Slide Image Placeholder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898" tIns="66448" rIns="132898" bIns="66448" rtlCol="0" anchor="ctr"/>
          <a:lstStyle/>
          <a:p>
            <a:endParaRPr lang="en-NZ" dirty="0"/>
          </a:p>
        </p:txBody>
      </p:sp>
      <p:sp>
        <p:nvSpPr>
          <p:cNvPr id="5" name="Notes Placeholder 4"/>
          <p:cNvSpPr>
            <a:spLocks noGrp="1"/>
          </p:cNvSpPr>
          <p:nvPr>
            <p:ph type="body" sz="quarter" idx="3"/>
          </p:nvPr>
        </p:nvSpPr>
        <p:spPr>
          <a:xfrm>
            <a:off x="993935" y="6914823"/>
            <a:ext cx="7951470" cy="5657583"/>
          </a:xfrm>
          <a:prstGeom prst="rect">
            <a:avLst/>
          </a:prstGeom>
        </p:spPr>
        <p:txBody>
          <a:bodyPr vert="horz" lIns="132898" tIns="66448" rIns="132898" bIns="6644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2" y="13647547"/>
            <a:ext cx="4307045" cy="720917"/>
          </a:xfrm>
          <a:prstGeom prst="rect">
            <a:avLst/>
          </a:prstGeom>
        </p:spPr>
        <p:txBody>
          <a:bodyPr vert="horz" lIns="132898" tIns="66448" rIns="132898" bIns="66448" rtlCol="0" anchor="b"/>
          <a:lstStyle>
            <a:lvl1pPr algn="l">
              <a:defRPr sz="1700"/>
            </a:lvl1pPr>
          </a:lstStyle>
          <a:p>
            <a:endParaRPr lang="en-NZ" dirty="0"/>
          </a:p>
        </p:txBody>
      </p:sp>
      <p:sp>
        <p:nvSpPr>
          <p:cNvPr id="7" name="Slide Number Placeholder 6"/>
          <p:cNvSpPr>
            <a:spLocks noGrp="1"/>
          </p:cNvSpPr>
          <p:nvPr>
            <p:ph type="sldNum" sz="quarter" idx="5"/>
          </p:nvPr>
        </p:nvSpPr>
        <p:spPr>
          <a:xfrm>
            <a:off x="5629993" y="13647547"/>
            <a:ext cx="4307045" cy="720917"/>
          </a:xfrm>
          <a:prstGeom prst="rect">
            <a:avLst/>
          </a:prstGeom>
        </p:spPr>
        <p:txBody>
          <a:bodyPr vert="horz" lIns="132898" tIns="66448" rIns="132898" bIns="66448" rtlCol="0" anchor="b"/>
          <a:lstStyle>
            <a:lvl1pPr algn="r">
              <a:defRPr sz="1700"/>
            </a:lvl1pPr>
          </a:lstStyle>
          <a:p>
            <a:fld id="{F6875E11-DCB6-4468-B232-9328D8BC82A9}" type="slidenum">
              <a:rPr lang="en-NZ" smtClean="0"/>
              <a:t>‹#›</a:t>
            </a:fld>
            <a:endParaRPr lang="en-NZ" dirty="0"/>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1134" rtl="0" eaLnBrk="1" latinLnBrk="0" hangingPunct="1">
      <a:defRPr sz="1604" kern="1200">
        <a:solidFill>
          <a:schemeClr val="tx1"/>
        </a:solidFill>
        <a:latin typeface="+mn-lt"/>
        <a:ea typeface="+mn-ea"/>
        <a:cs typeface="+mn-cs"/>
      </a:defRPr>
    </a:lvl1pPr>
    <a:lvl2pPr marL="610566" algn="l" defTabSz="1221134" rtl="0" eaLnBrk="1" latinLnBrk="0" hangingPunct="1">
      <a:defRPr sz="1604" kern="1200">
        <a:solidFill>
          <a:schemeClr val="tx1"/>
        </a:solidFill>
        <a:latin typeface="+mn-lt"/>
        <a:ea typeface="+mn-ea"/>
        <a:cs typeface="+mn-cs"/>
      </a:defRPr>
    </a:lvl2pPr>
    <a:lvl3pPr marL="1221134" algn="l" defTabSz="1221134" rtl="0" eaLnBrk="1" latinLnBrk="0" hangingPunct="1">
      <a:defRPr sz="1604" kern="1200">
        <a:solidFill>
          <a:schemeClr val="tx1"/>
        </a:solidFill>
        <a:latin typeface="+mn-lt"/>
        <a:ea typeface="+mn-ea"/>
        <a:cs typeface="+mn-cs"/>
      </a:defRPr>
    </a:lvl3pPr>
    <a:lvl4pPr marL="1831700" algn="l" defTabSz="1221134" rtl="0" eaLnBrk="1" latinLnBrk="0" hangingPunct="1">
      <a:defRPr sz="1604" kern="1200">
        <a:solidFill>
          <a:schemeClr val="tx1"/>
        </a:solidFill>
        <a:latin typeface="+mn-lt"/>
        <a:ea typeface="+mn-ea"/>
        <a:cs typeface="+mn-cs"/>
      </a:defRPr>
    </a:lvl4pPr>
    <a:lvl5pPr marL="2442266" algn="l" defTabSz="1221134" rtl="0" eaLnBrk="1" latinLnBrk="0" hangingPunct="1">
      <a:defRPr sz="1604" kern="1200">
        <a:solidFill>
          <a:schemeClr val="tx1"/>
        </a:solidFill>
        <a:latin typeface="+mn-lt"/>
        <a:ea typeface="+mn-ea"/>
        <a:cs typeface="+mn-cs"/>
      </a:defRPr>
    </a:lvl5pPr>
    <a:lvl6pPr marL="3052835" algn="l" defTabSz="1221134" rtl="0" eaLnBrk="1" latinLnBrk="0" hangingPunct="1">
      <a:defRPr sz="1604" kern="1200">
        <a:solidFill>
          <a:schemeClr val="tx1"/>
        </a:solidFill>
        <a:latin typeface="+mn-lt"/>
        <a:ea typeface="+mn-ea"/>
        <a:cs typeface="+mn-cs"/>
      </a:defRPr>
    </a:lvl6pPr>
    <a:lvl7pPr marL="3663402" algn="l" defTabSz="1221134" rtl="0" eaLnBrk="1" latinLnBrk="0" hangingPunct="1">
      <a:defRPr sz="1604" kern="1200">
        <a:solidFill>
          <a:schemeClr val="tx1"/>
        </a:solidFill>
        <a:latin typeface="+mn-lt"/>
        <a:ea typeface="+mn-ea"/>
        <a:cs typeface="+mn-cs"/>
      </a:defRPr>
    </a:lvl7pPr>
    <a:lvl8pPr marL="4273967" algn="l" defTabSz="1221134" rtl="0" eaLnBrk="1" latinLnBrk="0" hangingPunct="1">
      <a:defRPr sz="1604" kern="1200">
        <a:solidFill>
          <a:schemeClr val="tx1"/>
        </a:solidFill>
        <a:latin typeface="+mn-lt"/>
        <a:ea typeface="+mn-ea"/>
        <a:cs typeface="+mn-cs"/>
      </a:defRPr>
    </a:lvl8pPr>
    <a:lvl9pPr marL="4884534" algn="l" defTabSz="1221134"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25/11/2021</a:t>
            </a:fld>
            <a:endParaRPr lang="en-NZ" dirty="0"/>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dirty="0"/>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25/11/2021</a:t>
            </a:fld>
            <a:endParaRPr lang="en-NZ" dirty="0"/>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dirty="0"/>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25/11/2021</a:t>
            </a:fld>
            <a:endParaRPr lang="en-NZ" dirty="0"/>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dirty="0"/>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25/11/2021</a:t>
            </a:fld>
            <a:endParaRPr lang="en-NZ" dirty="0"/>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dirty="0"/>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25/11/2021</a:t>
            </a:fld>
            <a:endParaRPr lang="en-NZ" dirty="0"/>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dirty="0"/>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25/11/2021</a:t>
            </a:fld>
            <a:endParaRPr lang="en-NZ" dirty="0"/>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dirty="0"/>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25/11/2021</a:t>
            </a:fld>
            <a:endParaRPr lang="en-NZ" dirty="0"/>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dirty="0"/>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25/11/2021</a:t>
            </a:fld>
            <a:endParaRPr lang="en-NZ" dirty="0"/>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dirty="0"/>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dirty="0"/>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25/11/2021</a:t>
            </a:fld>
            <a:endParaRPr lang="en-NZ" dirty="0"/>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dirty="0"/>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dirty="0"/>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25/11/2021</a:t>
            </a:fld>
            <a:endParaRPr lang="en-NZ" dirty="0"/>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dirty="0"/>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dirty="0"/>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25/11/2021</a:t>
            </a:fld>
            <a:endParaRPr lang="en-NZ" dirty="0"/>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dirty="0"/>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25/11/2021</a:t>
            </a:fld>
            <a:endParaRPr lang="en-NZ" dirty="0"/>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dirty="0"/>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dirty="0"/>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25/11/2021</a:t>
            </a:fld>
            <a:endParaRPr lang="en-NZ" dirty="0"/>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dirty="0"/>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25/11/2021</a:t>
            </a:fld>
            <a:endParaRPr lang="en-NZ" dirty="0"/>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dirty="0"/>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25/11/2021</a:t>
            </a:fld>
            <a:endParaRPr lang="en-NZ" dirty="0"/>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dirty="0"/>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046031652"/>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039758125"/>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971177161"/>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52608649"/>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666128043"/>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223407736"/>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85462119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25/11/2021</a:t>
            </a:fld>
            <a:endParaRPr lang="en-NZ" dirty="0"/>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dirty="0"/>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739536511"/>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72305234"/>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514520694"/>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776008503"/>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8935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352866" y="4321995"/>
            <a:ext cx="9464223" cy="47860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2117" b="0" i="0">
                <a:solidFill>
                  <a:srgbClr val="E8731B"/>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352866" y="1488178"/>
            <a:ext cx="9464223" cy="2159118"/>
          </a:xfrm>
          <a:prstGeom prst="rect">
            <a:avLst/>
          </a:prstGeom>
        </p:spPr>
        <p:txBody>
          <a:bodyPr>
            <a:noAutofit/>
          </a:bodyPr>
          <a:lstStyle>
            <a:lvl1pPr marL="0" marR="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sz="5080" b="1" i="0">
                <a:solidFill>
                  <a:schemeClr val="bg1"/>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867" y="7924290"/>
            <a:ext cx="2645270" cy="607862"/>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352866" y="5744836"/>
            <a:ext cx="9464223" cy="30275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1016" b="0" i="0">
                <a:solidFill>
                  <a:schemeClr val="bg1"/>
                </a:solidFill>
                <a:latin typeface="Calibri" panose="020F0502020204030204" pitchFamily="34" charset="0"/>
                <a:cs typeface="Calibri" panose="020F050202020403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171449"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6210406"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8232884"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8232884" y="670913"/>
            <a:ext cx="3851999" cy="8701689"/>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8232884" y="670913"/>
            <a:ext cx="3851999" cy="870168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25/11/2021</a:t>
            </a:fld>
            <a:endParaRPr lang="en-NZ" dirty="0"/>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dirty="0"/>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8232884"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172050" y="8548082"/>
            <a:ext cx="11916763" cy="824518"/>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4202167" y="670910"/>
            <a:ext cx="7882716" cy="3954878"/>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171448"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8243395" y="4800600"/>
            <a:ext cx="3851999" cy="457199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4195925" y="4800600"/>
            <a:ext cx="3851999" cy="457199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171450" y="228601"/>
            <a:ext cx="10554172" cy="35877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171449"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420216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8232884"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171450" y="7539135"/>
            <a:ext cx="3851998" cy="1833464"/>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277928" y="7674605"/>
            <a:ext cx="1121664" cy="1584966"/>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1506073" y="7688424"/>
            <a:ext cx="2367809" cy="578802"/>
          </a:xfrm>
        </p:spPr>
        <p:txBody>
          <a:bodyPr>
            <a:noAutofit/>
          </a:bodyPr>
          <a:lstStyle>
            <a:lvl1pPr>
              <a:lnSpc>
                <a:spcPct val="100000"/>
              </a:lnSpc>
              <a:defRPr sz="4243" b="1">
                <a:solidFill>
                  <a:srgbClr val="26567F"/>
                </a:solidFill>
              </a:defRPr>
            </a:lvl1pPr>
            <a:lvl2pPr marL="350268"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1506071" y="8416518"/>
            <a:ext cx="2384794" cy="837543"/>
          </a:xfrm>
        </p:spPr>
        <p:txBody>
          <a:bodyPr>
            <a:normAutofit/>
          </a:bodyPr>
          <a:lstStyle>
            <a:lvl1pPr>
              <a:defRPr sz="848" b="0"/>
            </a:lvl1pPr>
            <a:lvl2pPr marL="350268"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4202274" y="7525316"/>
            <a:ext cx="3851998" cy="1833464"/>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4308752" y="7660786"/>
            <a:ext cx="1121664" cy="1584966"/>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5536897" y="7674605"/>
            <a:ext cx="2367809" cy="578802"/>
          </a:xfrm>
        </p:spPr>
        <p:txBody>
          <a:bodyPr>
            <a:noAutofit/>
          </a:bodyPr>
          <a:lstStyle>
            <a:lvl1pPr>
              <a:lnSpc>
                <a:spcPct val="100000"/>
              </a:lnSpc>
              <a:defRPr sz="4243" b="1">
                <a:solidFill>
                  <a:srgbClr val="088D97"/>
                </a:solidFill>
              </a:defRPr>
            </a:lvl1pPr>
            <a:lvl2pPr marL="350268"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5536895" y="8402699"/>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8251760" y="7539135"/>
            <a:ext cx="3851998" cy="1833464"/>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8358238" y="7674605"/>
            <a:ext cx="1121664" cy="1584966"/>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9586383" y="7688424"/>
            <a:ext cx="2367809" cy="578802"/>
          </a:xfrm>
        </p:spPr>
        <p:txBody>
          <a:bodyPr>
            <a:noAutofit/>
          </a:bodyPr>
          <a:lstStyle>
            <a:lvl1pPr>
              <a:lnSpc>
                <a:spcPct val="100000"/>
              </a:lnSpc>
              <a:defRPr sz="4243" b="1">
                <a:solidFill>
                  <a:srgbClr val="E8731B"/>
                </a:solidFill>
              </a:defRPr>
            </a:lvl1pPr>
            <a:lvl2pPr marL="350268"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9586381" y="8416518"/>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25/11/2021</a:t>
            </a:fld>
            <a:endParaRPr lang="en-NZ" dirty="0"/>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dirty="0"/>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dirty="0"/>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25/11/2021</a:t>
            </a:fld>
            <a:endParaRPr lang="en-NZ" dirty="0"/>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dirty="0"/>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dirty="0"/>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25/11/2021</a:t>
            </a:fld>
            <a:endParaRPr lang="en-NZ" dirty="0"/>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dirty="0"/>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dirty="0"/>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25/11/2021</a:t>
            </a:fld>
            <a:endParaRPr lang="en-NZ" dirty="0"/>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dirty="0"/>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dirty="0"/>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25/11/2021</a:t>
            </a:fld>
            <a:endParaRPr lang="en-NZ" dirty="0"/>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dirty="0"/>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68F1563A-5EDC-4DBA-9D65-1919F0388977}" type="datetimeFigureOut">
              <a:rPr lang="en-NZ" smtClean="0"/>
              <a:t>25/11/2021</a:t>
            </a:fld>
            <a:endParaRPr lang="en-NZ" dirty="0"/>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dirty="0"/>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AA25BA4E-986F-4665-B43D-429C68E7EB44}" type="slidenum">
              <a:rPr lang="en-NZ" smtClean="0"/>
              <a:t>‹#›</a:t>
            </a:fld>
            <a:endParaRPr lang="en-NZ" dirty="0"/>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2C8AD59D-1886-4A7D-926E-15D06A22268A}" type="datetimeFigureOut">
              <a:rPr lang="en-NZ" smtClean="0"/>
              <a:t>25/11/2021</a:t>
            </a:fld>
            <a:endParaRPr lang="en-NZ" dirty="0"/>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dirty="0"/>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1C333246-3D3C-4E53-B7DD-256490DCFE49}" type="slidenum">
              <a:rPr lang="en-NZ" smtClean="0"/>
              <a:t>‹#›</a:t>
            </a:fld>
            <a:endParaRPr lang="en-NZ" dirty="0"/>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764DE79-268F-4C1A-8933-263129D2AF90}" type="datetimeFigureOut">
              <a:rPr lang="en-US" dirty="0"/>
              <a:t>11/25/2021</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15476B9-F852-294A-A03D-C78501D21738}"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2852F587-5805-4250-9E3C-F9098F113FE4}"/>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Tree>
    <p:extLst>
      <p:ext uri="{BB962C8B-B14F-4D97-AF65-F5344CB8AC3E}">
        <p14:creationId xmlns:p14="http://schemas.microsoft.com/office/powerpoint/2010/main" val="48776936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hf hdr="0" ftr="0" dt="0"/>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33" userDrawn="1">
          <p15:clr>
            <a:srgbClr val="F26B43"/>
          </p15:clr>
        </p15:guide>
        <p15:guide id="2" pos="108" userDrawn="1">
          <p15:clr>
            <a:srgbClr val="F26B43"/>
          </p15:clr>
        </p15:guide>
        <p15:guide id="3" orient="horz" pos="5904" userDrawn="1">
          <p15:clr>
            <a:srgbClr val="F26B43"/>
          </p15:clr>
        </p15:guide>
        <p15:guide id="4" orient="horz" pos="144" userDrawn="1">
          <p15:clr>
            <a:srgbClr val="F26B43"/>
          </p15:clr>
        </p15:guide>
        <p15:guide id="5" pos="7706" userDrawn="1">
          <p15:clr>
            <a:srgbClr val="F26B43"/>
          </p15:clr>
        </p15:guide>
        <p15:guide id="6" pos="7615" userDrawn="1">
          <p15:clr>
            <a:srgbClr val="F26B43"/>
          </p15:clr>
        </p15:guide>
        <p15:guide id="7" orient="horz" pos="416" userDrawn="1">
          <p15:clr>
            <a:srgbClr val="F26B43"/>
          </p15:clr>
        </p15:guide>
        <p15:guide id="8" orient="horz" pos="370" userDrawn="1">
          <p15:clr>
            <a:srgbClr val="F26B43"/>
          </p15:clr>
        </p15:guide>
        <p15:guide id="9" pos="15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4.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57FB18F7-2EBF-4A3C-A297-55AF88A79008}"/>
              </a:ext>
            </a:extLst>
          </p:cNvPr>
          <p:cNvSpPr/>
          <p:nvPr/>
        </p:nvSpPr>
        <p:spPr>
          <a:xfrm>
            <a:off x="10394409" y="2344014"/>
            <a:ext cx="2398850" cy="2644058"/>
          </a:xfrm>
          <a:prstGeom prst="rect">
            <a:avLst/>
          </a:prstGeom>
          <a:solidFill>
            <a:srgbClr val="E8731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6" name="Rectangle 15">
            <a:extLst>
              <a:ext uri="{FF2B5EF4-FFF2-40B4-BE49-F238E27FC236}">
                <a16:creationId xmlns:a16="http://schemas.microsoft.com/office/drawing/2014/main" id="{562D4AF6-C259-4162-B6A9-BA08549F08C1}"/>
              </a:ext>
            </a:extLst>
          </p:cNvPr>
          <p:cNvSpPr/>
          <p:nvPr/>
        </p:nvSpPr>
        <p:spPr>
          <a:xfrm>
            <a:off x="7865542" y="2315657"/>
            <a:ext cx="2398850" cy="2644059"/>
          </a:xfrm>
          <a:prstGeom prst="rect">
            <a:avLst/>
          </a:prstGeom>
          <a:solidFill>
            <a:srgbClr val="E8731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4" name="Rectangle 103">
            <a:extLst>
              <a:ext uri="{FF2B5EF4-FFF2-40B4-BE49-F238E27FC236}">
                <a16:creationId xmlns:a16="http://schemas.microsoft.com/office/drawing/2014/main" id="{766CBE95-8FEF-4743-8091-5E8ADD359EBE}"/>
              </a:ext>
            </a:extLst>
          </p:cNvPr>
          <p:cNvSpPr/>
          <p:nvPr/>
        </p:nvSpPr>
        <p:spPr>
          <a:xfrm>
            <a:off x="5373337" y="2322747"/>
            <a:ext cx="2398850" cy="2644059"/>
          </a:xfrm>
          <a:prstGeom prst="rect">
            <a:avLst/>
          </a:prstGeom>
          <a:solidFill>
            <a:srgbClr val="E8731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2" name="Rectangle 101">
            <a:extLst>
              <a:ext uri="{FF2B5EF4-FFF2-40B4-BE49-F238E27FC236}">
                <a16:creationId xmlns:a16="http://schemas.microsoft.com/office/drawing/2014/main" id="{A00FA027-3EFD-48CB-A762-88EA37DE1F31}"/>
              </a:ext>
            </a:extLst>
          </p:cNvPr>
          <p:cNvSpPr/>
          <p:nvPr/>
        </p:nvSpPr>
        <p:spPr>
          <a:xfrm>
            <a:off x="2871611" y="2329832"/>
            <a:ext cx="2398850" cy="2644059"/>
          </a:xfrm>
          <a:prstGeom prst="rect">
            <a:avLst/>
          </a:prstGeom>
          <a:solidFill>
            <a:srgbClr val="E8731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01" name="Rectangle 100">
            <a:extLst>
              <a:ext uri="{FF2B5EF4-FFF2-40B4-BE49-F238E27FC236}">
                <a16:creationId xmlns:a16="http://schemas.microsoft.com/office/drawing/2014/main" id="{0A68F2FB-BAE0-4CD4-8C57-80DD53012424}"/>
              </a:ext>
            </a:extLst>
          </p:cNvPr>
          <p:cNvSpPr/>
          <p:nvPr/>
        </p:nvSpPr>
        <p:spPr>
          <a:xfrm>
            <a:off x="395372" y="2336928"/>
            <a:ext cx="2398850" cy="2644059"/>
          </a:xfrm>
          <a:prstGeom prst="rect">
            <a:avLst/>
          </a:prstGeom>
          <a:solidFill>
            <a:srgbClr val="E8731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3" name="Rectangle 112">
            <a:extLst>
              <a:ext uri="{FF2B5EF4-FFF2-40B4-BE49-F238E27FC236}">
                <a16:creationId xmlns:a16="http://schemas.microsoft.com/office/drawing/2014/main" id="{D7609DB3-F99E-49D9-9EF6-C18BD7D0A93C}"/>
              </a:ext>
            </a:extLst>
          </p:cNvPr>
          <p:cNvSpPr/>
          <p:nvPr/>
        </p:nvSpPr>
        <p:spPr>
          <a:xfrm>
            <a:off x="10380941" y="5306817"/>
            <a:ext cx="2398850" cy="3885214"/>
          </a:xfrm>
          <a:prstGeom prst="rect">
            <a:avLst/>
          </a:prstGeom>
          <a:solidFill>
            <a:srgbClr val="E8731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2" name="Rectangle 111">
            <a:extLst>
              <a:ext uri="{FF2B5EF4-FFF2-40B4-BE49-F238E27FC236}">
                <a16:creationId xmlns:a16="http://schemas.microsoft.com/office/drawing/2014/main" id="{6FB290E8-0626-44B2-8692-9671CB24A81E}"/>
              </a:ext>
            </a:extLst>
          </p:cNvPr>
          <p:cNvSpPr/>
          <p:nvPr/>
        </p:nvSpPr>
        <p:spPr>
          <a:xfrm>
            <a:off x="7882983" y="5306817"/>
            <a:ext cx="2398850" cy="3913216"/>
          </a:xfrm>
          <a:prstGeom prst="rect">
            <a:avLst/>
          </a:prstGeom>
          <a:solidFill>
            <a:srgbClr val="E8731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8" name="Rectangle 107">
            <a:extLst>
              <a:ext uri="{FF2B5EF4-FFF2-40B4-BE49-F238E27FC236}">
                <a16:creationId xmlns:a16="http://schemas.microsoft.com/office/drawing/2014/main" id="{5398AA48-9059-462F-91AC-5B8E69617960}"/>
              </a:ext>
            </a:extLst>
          </p:cNvPr>
          <p:cNvSpPr/>
          <p:nvPr/>
        </p:nvSpPr>
        <p:spPr>
          <a:xfrm>
            <a:off x="2871611" y="5275840"/>
            <a:ext cx="2398850" cy="3901663"/>
          </a:xfrm>
          <a:prstGeom prst="rect">
            <a:avLst/>
          </a:prstGeom>
          <a:solidFill>
            <a:srgbClr val="E8731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9" name="Rectangle 108">
            <a:extLst>
              <a:ext uri="{FF2B5EF4-FFF2-40B4-BE49-F238E27FC236}">
                <a16:creationId xmlns:a16="http://schemas.microsoft.com/office/drawing/2014/main" id="{5E90C054-24D3-423B-B7A1-16C332B4F92B}"/>
              </a:ext>
            </a:extLst>
          </p:cNvPr>
          <p:cNvSpPr/>
          <p:nvPr/>
        </p:nvSpPr>
        <p:spPr>
          <a:xfrm>
            <a:off x="5377297" y="5294417"/>
            <a:ext cx="2398850" cy="3866836"/>
          </a:xfrm>
          <a:prstGeom prst="rect">
            <a:avLst/>
          </a:prstGeom>
          <a:solidFill>
            <a:srgbClr val="E8731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7" name="Rectangle 106">
            <a:extLst>
              <a:ext uri="{FF2B5EF4-FFF2-40B4-BE49-F238E27FC236}">
                <a16:creationId xmlns:a16="http://schemas.microsoft.com/office/drawing/2014/main" id="{90E38330-3187-4DCA-9E6C-236CFBFC8762}"/>
              </a:ext>
            </a:extLst>
          </p:cNvPr>
          <p:cNvSpPr/>
          <p:nvPr/>
        </p:nvSpPr>
        <p:spPr>
          <a:xfrm>
            <a:off x="364335" y="5257400"/>
            <a:ext cx="2370245" cy="3920762"/>
          </a:xfrm>
          <a:prstGeom prst="rect">
            <a:avLst/>
          </a:prstGeom>
          <a:solidFill>
            <a:srgbClr val="E8731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8" name="TextBox 7">
            <a:extLst>
              <a:ext uri="{FF2B5EF4-FFF2-40B4-BE49-F238E27FC236}">
                <a16:creationId xmlns:a16="http://schemas.microsoft.com/office/drawing/2014/main" id="{3C1A8E84-7572-4381-86C1-8F68C3178B4A}"/>
              </a:ext>
            </a:extLst>
          </p:cNvPr>
          <p:cNvSpPr txBox="1"/>
          <p:nvPr/>
        </p:nvSpPr>
        <p:spPr>
          <a:xfrm>
            <a:off x="1107465" y="4801"/>
            <a:ext cx="6651016" cy="830997"/>
          </a:xfrm>
          <a:prstGeom prst="rect">
            <a:avLst/>
          </a:prstGeom>
          <a:noFill/>
          <a:ln>
            <a:noFill/>
          </a:ln>
        </p:spPr>
        <p:txBody>
          <a:bodyPr wrap="square" rtlCol="0">
            <a:spAutoFit/>
          </a:bodyPr>
          <a:lstStyle/>
          <a:p>
            <a:r>
              <a:rPr lang="en-NZ" sz="2400" dirty="0">
                <a:solidFill>
                  <a:srgbClr val="E8731B"/>
                </a:solidFill>
                <a:latin typeface="Source Sans Pro" panose="020B0503030403020204" pitchFamily="34" charset="0"/>
                <a:ea typeface="Source Sans Pro" panose="020B0503030403020204" pitchFamily="34" charset="0"/>
              </a:rPr>
              <a:t>The Data Protection and Use Policy in action </a:t>
            </a:r>
          </a:p>
          <a:p>
            <a:r>
              <a:rPr lang="en-NZ" sz="2400" b="1" dirty="0">
                <a:solidFill>
                  <a:srgbClr val="E8731B"/>
                </a:solidFill>
                <a:latin typeface="Source Sans Pro" panose="020B0503030403020204" pitchFamily="34" charset="0"/>
                <a:ea typeface="Source Sans Pro" panose="020B0503030403020204" pitchFamily="34" charset="0"/>
              </a:rPr>
              <a:t>A service user’s journey</a:t>
            </a:r>
          </a:p>
        </p:txBody>
      </p:sp>
      <p:cxnSp>
        <p:nvCxnSpPr>
          <p:cNvPr id="73" name="Straight Connector 72">
            <a:extLst>
              <a:ext uri="{FF2B5EF4-FFF2-40B4-BE49-F238E27FC236}">
                <a16:creationId xmlns:a16="http://schemas.microsoft.com/office/drawing/2014/main" id="{81F3A979-3034-45C2-A39C-CEF554B2D36A}"/>
              </a:ext>
            </a:extLst>
          </p:cNvPr>
          <p:cNvCxnSpPr>
            <a:cxnSpLocks/>
          </p:cNvCxnSpPr>
          <p:nvPr/>
        </p:nvCxnSpPr>
        <p:spPr>
          <a:xfrm>
            <a:off x="58716" y="899928"/>
            <a:ext cx="12742884" cy="11592"/>
          </a:xfrm>
          <a:prstGeom prst="line">
            <a:avLst/>
          </a:prstGeom>
          <a:ln w="22225">
            <a:solidFill>
              <a:srgbClr val="E8731B">
                <a:alpha val="30000"/>
              </a:srgbClr>
            </a:solidFill>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75B09B2E-472E-4FE6-A94F-9D475D71E4F8}"/>
              </a:ext>
            </a:extLst>
          </p:cNvPr>
          <p:cNvSpPr txBox="1"/>
          <p:nvPr/>
        </p:nvSpPr>
        <p:spPr>
          <a:xfrm>
            <a:off x="6425860" y="913732"/>
            <a:ext cx="6375740" cy="943848"/>
          </a:xfrm>
          <a:prstGeom prst="rect">
            <a:avLst/>
          </a:prstGeom>
          <a:noFill/>
        </p:spPr>
        <p:txBody>
          <a:bodyPr wrap="square" rtlCol="0">
            <a:spAutoFit/>
          </a:bodyPr>
          <a:lstStyle/>
          <a:p>
            <a:pPr>
              <a:spcBef>
                <a:spcPts val="200"/>
              </a:spcBef>
              <a:spcAft>
                <a:spcPts val="200"/>
              </a:spcAft>
            </a:pPr>
            <a:r>
              <a:rPr lang="en-NZ" sz="1300" dirty="0">
                <a:solidFill>
                  <a:srgbClr val="2A2A3E"/>
                </a:solidFill>
                <a:latin typeface="Source Sans Pro" panose="020B0503030403020204" pitchFamily="34" charset="0"/>
                <a:ea typeface="Source Sans Pro" panose="020B0503030403020204" pitchFamily="34" charset="0"/>
              </a:rPr>
              <a:t>James and Janis are going through the Family Court around care of the children.</a:t>
            </a:r>
          </a:p>
          <a:p>
            <a:pPr>
              <a:spcBef>
                <a:spcPts val="200"/>
              </a:spcBef>
              <a:spcAft>
                <a:spcPts val="200"/>
              </a:spcAft>
            </a:pPr>
            <a:r>
              <a:rPr lang="en-NZ" sz="1300" dirty="0">
                <a:solidFill>
                  <a:srgbClr val="2A2A3E"/>
                </a:solidFill>
                <a:latin typeface="Source Sans Pro" panose="020B0503030403020204" pitchFamily="34" charset="0"/>
                <a:ea typeface="Source Sans Pro" panose="020B0503030403020204" pitchFamily="34" charset="0"/>
              </a:rPr>
              <a:t>James self-refers to the ‘Kids First’ parenting programme run by City Centre Social Services (CCSS). This map shows his journey in terms of data and information, and the difference that thinking about DPUP could make to his experience.</a:t>
            </a:r>
          </a:p>
        </p:txBody>
      </p:sp>
      <p:cxnSp>
        <p:nvCxnSpPr>
          <p:cNvPr id="105" name="Straight Connector 104">
            <a:extLst>
              <a:ext uri="{FF2B5EF4-FFF2-40B4-BE49-F238E27FC236}">
                <a16:creationId xmlns:a16="http://schemas.microsoft.com/office/drawing/2014/main" id="{49C07F3F-AD40-4FE2-83CC-9DAC8EB4D1EA}"/>
              </a:ext>
            </a:extLst>
          </p:cNvPr>
          <p:cNvCxnSpPr/>
          <p:nvPr/>
        </p:nvCxnSpPr>
        <p:spPr>
          <a:xfrm>
            <a:off x="409523" y="9988229"/>
            <a:ext cx="12794873" cy="63206"/>
          </a:xfrm>
          <a:prstGeom prst="line">
            <a:avLst/>
          </a:prstGeom>
          <a:ln w="25400">
            <a:solidFill>
              <a:schemeClr val="accent1">
                <a:alpha val="3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6CA3519F-CC91-4CBB-AAD9-77DA066AECEB}"/>
              </a:ext>
            </a:extLst>
          </p:cNvPr>
          <p:cNvCxnSpPr>
            <a:cxnSpLocks/>
          </p:cNvCxnSpPr>
          <p:nvPr/>
        </p:nvCxnSpPr>
        <p:spPr>
          <a:xfrm>
            <a:off x="-26254" y="2040309"/>
            <a:ext cx="12827854" cy="28209"/>
          </a:xfrm>
          <a:prstGeom prst="line">
            <a:avLst/>
          </a:prstGeom>
          <a:ln w="22225">
            <a:solidFill>
              <a:srgbClr val="E8731B">
                <a:alpha val="30000"/>
              </a:srgb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B7284FD9-F915-41A6-B32D-C81766420294}"/>
              </a:ext>
            </a:extLst>
          </p:cNvPr>
          <p:cNvCxnSpPr>
            <a:cxnSpLocks/>
          </p:cNvCxnSpPr>
          <p:nvPr/>
        </p:nvCxnSpPr>
        <p:spPr>
          <a:xfrm flipV="1">
            <a:off x="-22618" y="4983900"/>
            <a:ext cx="12847693" cy="1"/>
          </a:xfrm>
          <a:prstGeom prst="line">
            <a:avLst/>
          </a:prstGeom>
          <a:ln w="25400">
            <a:solidFill>
              <a:srgbClr val="2A2A3E">
                <a:alpha val="30000"/>
              </a:srgbClr>
            </a:solidFill>
          </a:ln>
        </p:spPr>
        <p:style>
          <a:lnRef idx="1">
            <a:schemeClr val="accent1"/>
          </a:lnRef>
          <a:fillRef idx="0">
            <a:schemeClr val="accent1"/>
          </a:fillRef>
          <a:effectRef idx="0">
            <a:schemeClr val="accent1"/>
          </a:effectRef>
          <a:fontRef idx="minor">
            <a:schemeClr val="tx1"/>
          </a:fontRef>
        </p:style>
      </p:cxnSp>
      <p:sp>
        <p:nvSpPr>
          <p:cNvPr id="322" name="TextBox 321">
            <a:extLst>
              <a:ext uri="{FF2B5EF4-FFF2-40B4-BE49-F238E27FC236}">
                <a16:creationId xmlns:a16="http://schemas.microsoft.com/office/drawing/2014/main" id="{3CE7AFF3-8B83-43E9-A709-4C277EAAA881}"/>
              </a:ext>
            </a:extLst>
          </p:cNvPr>
          <p:cNvSpPr txBox="1"/>
          <p:nvPr/>
        </p:nvSpPr>
        <p:spPr>
          <a:xfrm rot="16200000">
            <a:off x="-413279" y="2919109"/>
            <a:ext cx="1156170" cy="261610"/>
          </a:xfrm>
          <a:prstGeom prst="rect">
            <a:avLst/>
          </a:prstGeom>
          <a:noFill/>
        </p:spPr>
        <p:txBody>
          <a:bodyPr wrap="square" rtlCol="0">
            <a:spAutoFit/>
          </a:bodyPr>
          <a:lstStyle/>
          <a:p>
            <a:pPr algn="ctr"/>
            <a:r>
              <a:rPr lang="en-NZ" sz="1100" b="1" dirty="0">
                <a:solidFill>
                  <a:srgbClr val="2A2A3E"/>
                </a:solidFill>
                <a:latin typeface="Source Sans Pro" panose="020B0503030403020204" pitchFamily="34" charset="0"/>
                <a:ea typeface="Source Sans Pro" panose="020B0503030403020204" pitchFamily="34" charset="0"/>
              </a:rPr>
              <a:t>Action</a:t>
            </a:r>
          </a:p>
        </p:txBody>
      </p:sp>
      <p:sp>
        <p:nvSpPr>
          <p:cNvPr id="324" name="TextBox 323">
            <a:extLst>
              <a:ext uri="{FF2B5EF4-FFF2-40B4-BE49-F238E27FC236}">
                <a16:creationId xmlns:a16="http://schemas.microsoft.com/office/drawing/2014/main" id="{F1C38C99-CB2D-4894-A450-C8E0E2714024}"/>
              </a:ext>
            </a:extLst>
          </p:cNvPr>
          <p:cNvSpPr txBox="1"/>
          <p:nvPr/>
        </p:nvSpPr>
        <p:spPr>
          <a:xfrm rot="16200000">
            <a:off x="-369384" y="4311091"/>
            <a:ext cx="1068381" cy="430887"/>
          </a:xfrm>
          <a:prstGeom prst="rect">
            <a:avLst/>
          </a:prstGeom>
          <a:noFill/>
        </p:spPr>
        <p:txBody>
          <a:bodyPr wrap="square" rtlCol="0">
            <a:spAutoFit/>
          </a:bodyPr>
          <a:lstStyle/>
          <a:p>
            <a:pPr algn="ctr"/>
            <a:r>
              <a:rPr lang="en-NZ" sz="1100" b="1" dirty="0">
                <a:solidFill>
                  <a:srgbClr val="2A2A3E"/>
                </a:solidFill>
                <a:latin typeface="Source Sans Pro" panose="020B0503030403020204" pitchFamily="34" charset="0"/>
                <a:ea typeface="Source Sans Pro" panose="020B0503030403020204" pitchFamily="34" charset="0"/>
              </a:rPr>
              <a:t>Thinking / feeling</a:t>
            </a:r>
          </a:p>
        </p:txBody>
      </p:sp>
      <p:sp>
        <p:nvSpPr>
          <p:cNvPr id="111" name="TextBox 110">
            <a:extLst>
              <a:ext uri="{FF2B5EF4-FFF2-40B4-BE49-F238E27FC236}">
                <a16:creationId xmlns:a16="http://schemas.microsoft.com/office/drawing/2014/main" id="{638F9FD5-F8B0-4537-A81B-0F3B566F9D40}"/>
              </a:ext>
            </a:extLst>
          </p:cNvPr>
          <p:cNvSpPr txBox="1"/>
          <p:nvPr/>
        </p:nvSpPr>
        <p:spPr>
          <a:xfrm>
            <a:off x="7870166" y="2366168"/>
            <a:ext cx="2448000" cy="1569660"/>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His lawyer gives him a copy of the report from CCSS and he sees mistakes. It mentions alcohol use as a problem, but James doesn’t drink. He wants this corrected and the Court to be told. He doesn’t know what the process is for getting this fixed. </a:t>
            </a:r>
          </a:p>
        </p:txBody>
      </p:sp>
      <p:sp>
        <p:nvSpPr>
          <p:cNvPr id="117" name="TextBox 116">
            <a:extLst>
              <a:ext uri="{FF2B5EF4-FFF2-40B4-BE49-F238E27FC236}">
                <a16:creationId xmlns:a16="http://schemas.microsoft.com/office/drawing/2014/main" id="{9FFD81E2-1B99-4EAB-9986-630833E4A50D}"/>
              </a:ext>
            </a:extLst>
          </p:cNvPr>
          <p:cNvSpPr txBox="1"/>
          <p:nvPr/>
        </p:nvSpPr>
        <p:spPr>
          <a:xfrm>
            <a:off x="7906742" y="3961100"/>
            <a:ext cx="2448000"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“Someone must have stuffed up! Maybe they want me to lose my kids! Why? I’m so angry — this could be really bad. I can’t trust them. </a:t>
            </a:r>
          </a:p>
        </p:txBody>
      </p:sp>
      <p:sp>
        <p:nvSpPr>
          <p:cNvPr id="135" name="TextBox 134">
            <a:extLst>
              <a:ext uri="{FF2B5EF4-FFF2-40B4-BE49-F238E27FC236}">
                <a16:creationId xmlns:a16="http://schemas.microsoft.com/office/drawing/2014/main" id="{97077F8A-2E94-4F8E-AA4E-237BFCAAC583}"/>
              </a:ext>
            </a:extLst>
          </p:cNvPr>
          <p:cNvSpPr txBox="1"/>
          <p:nvPr/>
        </p:nvSpPr>
        <p:spPr>
          <a:xfrm>
            <a:off x="7906742" y="8143410"/>
            <a:ext cx="2448000"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“It’s reassuring to know they took this so seriously, worked out what went wrong and made it right. It makes me trust them even more.”</a:t>
            </a:r>
          </a:p>
        </p:txBody>
      </p:sp>
      <p:sp>
        <p:nvSpPr>
          <p:cNvPr id="131" name="TextBox 130">
            <a:extLst>
              <a:ext uri="{FF2B5EF4-FFF2-40B4-BE49-F238E27FC236}">
                <a16:creationId xmlns:a16="http://schemas.microsoft.com/office/drawing/2014/main" id="{9BDB9920-7994-46FC-A72B-668A0EC0D4FA}"/>
              </a:ext>
            </a:extLst>
          </p:cNvPr>
          <p:cNvSpPr txBox="1"/>
          <p:nvPr/>
        </p:nvSpPr>
        <p:spPr>
          <a:xfrm>
            <a:off x="7918281" y="5267299"/>
            <a:ext cx="2448000" cy="2174954"/>
          </a:xfrm>
          <a:prstGeom prst="rect">
            <a:avLst/>
          </a:prstGeom>
          <a:noFill/>
        </p:spPr>
        <p:txBody>
          <a:bodyPr wrap="square" rtlCol="0">
            <a:spAutoFit/>
          </a:bodyPr>
          <a:lstStyle/>
          <a:p>
            <a:pPr>
              <a:spcBef>
                <a:spcPts val="200"/>
              </a:spcBef>
              <a:spcAft>
                <a:spcPts val="200"/>
              </a:spcAft>
            </a:pPr>
            <a:r>
              <a:rPr lang="en-NZ" sz="1200" dirty="0">
                <a:latin typeface="Source Sans Pro" panose="020B0503030403020204" pitchFamily="34" charset="0"/>
                <a:ea typeface="Source Sans Pro" panose="020B0503030403020204" pitchFamily="34" charset="0"/>
              </a:rPr>
              <a:t>James realises something is wrong in the report to the Court — it says he has a drinking problem, but he doesn’t drink. He tells the facilitator who arranges for him to talk with </a:t>
            </a:r>
            <a:r>
              <a:rPr lang="en-NZ" sz="1200">
                <a:latin typeface="Source Sans Pro" panose="020B0503030403020204" pitchFamily="34" charset="0"/>
                <a:ea typeface="Source Sans Pro" panose="020B0503030403020204" pitchFamily="34" charset="0"/>
              </a:rPr>
              <a:t>the manager </a:t>
            </a:r>
            <a:r>
              <a:rPr lang="en-NZ" sz="1200" dirty="0">
                <a:latin typeface="Source Sans Pro" panose="020B0503030403020204" pitchFamily="34" charset="0"/>
                <a:ea typeface="Source Sans Pro" panose="020B0503030403020204" pitchFamily="34" charset="0"/>
              </a:rPr>
              <a:t>that afternoon.</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CCSS urgently works out what happened. They send a corrected version to the social worker, the lawyer and to James. </a:t>
            </a:r>
          </a:p>
        </p:txBody>
      </p:sp>
      <p:sp>
        <p:nvSpPr>
          <p:cNvPr id="185" name="TextBox 184">
            <a:extLst>
              <a:ext uri="{FF2B5EF4-FFF2-40B4-BE49-F238E27FC236}">
                <a16:creationId xmlns:a16="http://schemas.microsoft.com/office/drawing/2014/main" id="{4859FB1F-992C-47C6-9EC5-C7CDB8D721C8}"/>
              </a:ext>
            </a:extLst>
          </p:cNvPr>
          <p:cNvSpPr txBox="1"/>
          <p:nvPr/>
        </p:nvSpPr>
        <p:spPr>
          <a:xfrm>
            <a:off x="10421502" y="2366168"/>
            <a:ext cx="2448000" cy="1384995"/>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When James finishes the course he wants a copy of his information in case he needs it later on. CCSS tell him he must do a Privacy Act request — James assumes that means his lawyer has to do it. </a:t>
            </a:r>
          </a:p>
        </p:txBody>
      </p:sp>
      <p:sp>
        <p:nvSpPr>
          <p:cNvPr id="195" name="TextBox 194">
            <a:extLst>
              <a:ext uri="{FF2B5EF4-FFF2-40B4-BE49-F238E27FC236}">
                <a16:creationId xmlns:a16="http://schemas.microsoft.com/office/drawing/2014/main" id="{5F66E1BA-52E9-4CAE-B75C-01BFA2E4F74F}"/>
              </a:ext>
            </a:extLst>
          </p:cNvPr>
          <p:cNvSpPr txBox="1"/>
          <p:nvPr/>
        </p:nvSpPr>
        <p:spPr>
          <a:xfrm>
            <a:off x="10409237" y="3793460"/>
            <a:ext cx="2448000"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“This is so stressful — I can’t afford a lawyer. It’s my information so why is it so hard to get it? I’m not doing anything like this again.” </a:t>
            </a:r>
          </a:p>
        </p:txBody>
      </p:sp>
      <p:sp>
        <p:nvSpPr>
          <p:cNvPr id="136" name="TextBox 135">
            <a:extLst>
              <a:ext uri="{FF2B5EF4-FFF2-40B4-BE49-F238E27FC236}">
                <a16:creationId xmlns:a16="http://schemas.microsoft.com/office/drawing/2014/main" id="{59455F6B-C9C8-47DE-A795-D3A2C40240C2}"/>
              </a:ext>
            </a:extLst>
          </p:cNvPr>
          <p:cNvSpPr txBox="1"/>
          <p:nvPr/>
        </p:nvSpPr>
        <p:spPr>
          <a:xfrm>
            <a:off x="10409237" y="8143410"/>
            <a:ext cx="2448000"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“Wow — it’s cool to have proof of how far I’ve come. Some of this is hard to read — but it’s my story, not just stuck on a computer somewhere.” </a:t>
            </a:r>
          </a:p>
        </p:txBody>
      </p:sp>
      <p:sp>
        <p:nvSpPr>
          <p:cNvPr id="132" name="TextBox 131">
            <a:extLst>
              <a:ext uri="{FF2B5EF4-FFF2-40B4-BE49-F238E27FC236}">
                <a16:creationId xmlns:a16="http://schemas.microsoft.com/office/drawing/2014/main" id="{DF2F6270-F138-4F72-BC7B-D900883F2EBD}"/>
              </a:ext>
            </a:extLst>
          </p:cNvPr>
          <p:cNvSpPr txBox="1"/>
          <p:nvPr/>
        </p:nvSpPr>
        <p:spPr>
          <a:xfrm>
            <a:off x="10384926" y="5257400"/>
            <a:ext cx="2448000" cy="1990288"/>
          </a:xfrm>
          <a:prstGeom prst="rect">
            <a:avLst/>
          </a:prstGeom>
          <a:noFill/>
        </p:spPr>
        <p:txBody>
          <a:bodyPr wrap="square" rtlCol="0">
            <a:spAutoFit/>
          </a:bodyPr>
          <a:lstStyle/>
          <a:p>
            <a:pPr>
              <a:spcBef>
                <a:spcPts val="200"/>
              </a:spcBef>
              <a:spcAft>
                <a:spcPts val="200"/>
              </a:spcAft>
            </a:pPr>
            <a:r>
              <a:rPr lang="en-NZ" sz="1200" dirty="0">
                <a:latin typeface="Source Sans Pro" panose="020B0503030403020204" pitchFamily="34" charset="0"/>
                <a:ea typeface="Source Sans Pro" panose="020B0503030403020204" pitchFamily="34" charset="0"/>
              </a:rPr>
              <a:t>When James enrolled he was told he can ask to see any notes about him and ask for corrections. All he has to do is ask the facilitator. </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CCSS has a policy of proactively giving clients copies of their information at the end of the programme regardless of any request. </a:t>
            </a:r>
          </a:p>
        </p:txBody>
      </p:sp>
      <p:sp>
        <p:nvSpPr>
          <p:cNvPr id="179" name="TextBox 178">
            <a:extLst>
              <a:ext uri="{FF2B5EF4-FFF2-40B4-BE49-F238E27FC236}">
                <a16:creationId xmlns:a16="http://schemas.microsoft.com/office/drawing/2014/main" id="{5D9DAC74-63C7-415D-865C-6EC73F9924F0}"/>
              </a:ext>
            </a:extLst>
          </p:cNvPr>
          <p:cNvSpPr txBox="1"/>
          <p:nvPr/>
        </p:nvSpPr>
        <p:spPr>
          <a:xfrm>
            <a:off x="352168" y="2366168"/>
            <a:ext cx="2448000" cy="1200329"/>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James fills in a form that says “We will share your information with relevant agencies”. The programme co-ordinator doesn’t mention it and James doesn’t know what to ask. </a:t>
            </a:r>
          </a:p>
        </p:txBody>
      </p:sp>
      <p:sp>
        <p:nvSpPr>
          <p:cNvPr id="188" name="TextBox 187">
            <a:extLst>
              <a:ext uri="{FF2B5EF4-FFF2-40B4-BE49-F238E27FC236}">
                <a16:creationId xmlns:a16="http://schemas.microsoft.com/office/drawing/2014/main" id="{7D193956-534E-4554-9DED-BB7210C02FF5}"/>
              </a:ext>
            </a:extLst>
          </p:cNvPr>
          <p:cNvSpPr txBox="1"/>
          <p:nvPr/>
        </p:nvSpPr>
        <p:spPr>
          <a:xfrm>
            <a:off x="362681" y="3602960"/>
            <a:ext cx="2448000"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“How much of what I say will end up with the police? Can I trust these people? Maybe I shouldn’t do this if it will make things worse.” </a:t>
            </a:r>
          </a:p>
        </p:txBody>
      </p:sp>
      <p:sp>
        <p:nvSpPr>
          <p:cNvPr id="133" name="TextBox 132">
            <a:extLst>
              <a:ext uri="{FF2B5EF4-FFF2-40B4-BE49-F238E27FC236}">
                <a16:creationId xmlns:a16="http://schemas.microsoft.com/office/drawing/2014/main" id="{D786FAD8-B74E-42ED-9187-0AC731CF0D1E}"/>
              </a:ext>
            </a:extLst>
          </p:cNvPr>
          <p:cNvSpPr txBox="1"/>
          <p:nvPr/>
        </p:nvSpPr>
        <p:spPr>
          <a:xfrm>
            <a:off x="362681" y="8143410"/>
            <a:ext cx="2448000"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“I’m really confident about this, I know I can have a say in what happens with my notes. I can’t wait to get started — it’s going to be good for me.”</a:t>
            </a:r>
          </a:p>
        </p:txBody>
      </p:sp>
      <p:sp>
        <p:nvSpPr>
          <p:cNvPr id="128" name="TextBox 127">
            <a:extLst>
              <a:ext uri="{FF2B5EF4-FFF2-40B4-BE49-F238E27FC236}">
                <a16:creationId xmlns:a16="http://schemas.microsoft.com/office/drawing/2014/main" id="{2C5087A2-3A2E-44F3-BF37-96FB7944300F}"/>
              </a:ext>
            </a:extLst>
          </p:cNvPr>
          <p:cNvSpPr txBox="1"/>
          <p:nvPr/>
        </p:nvSpPr>
        <p:spPr>
          <a:xfrm>
            <a:off x="343014" y="5276549"/>
            <a:ext cx="2520401" cy="2913618"/>
          </a:xfrm>
          <a:prstGeom prst="rect">
            <a:avLst/>
          </a:prstGeom>
          <a:noFill/>
        </p:spPr>
        <p:txBody>
          <a:bodyPr wrap="square" rtlCol="0">
            <a:spAutoFit/>
          </a:bodyPr>
          <a:lstStyle/>
          <a:p>
            <a:pPr>
              <a:spcBef>
                <a:spcPts val="200"/>
              </a:spcBef>
              <a:spcAft>
                <a:spcPts val="200"/>
              </a:spcAft>
            </a:pPr>
            <a:r>
              <a:rPr lang="en-NZ" sz="1200" dirty="0">
                <a:latin typeface="Source Sans Pro" panose="020B0503030403020204" pitchFamily="34" charset="0"/>
                <a:ea typeface="Source Sans Pro" panose="020B0503030403020204" pitchFamily="34" charset="0"/>
              </a:rPr>
              <a:t>The form James fills in says the Ministry of Social Development (MSD) (the programme funder) is only told how many people attend, gender and number of kids they care for. Information that can show who he is doesn’t go to MSD, and is only shared with his agreement unless Oranga Tamariki, police or the Courts ask for it.</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The co-ordinator asks if he has any questions. He asks if he’ll get a say about what is shared. He will unless staff think it will put his kids at risk. </a:t>
            </a:r>
          </a:p>
        </p:txBody>
      </p:sp>
      <p:sp>
        <p:nvSpPr>
          <p:cNvPr id="184" name="TextBox 183">
            <a:extLst>
              <a:ext uri="{FF2B5EF4-FFF2-40B4-BE49-F238E27FC236}">
                <a16:creationId xmlns:a16="http://schemas.microsoft.com/office/drawing/2014/main" id="{17872D72-CF3E-409D-953C-FD3D7E57A930}"/>
              </a:ext>
            </a:extLst>
          </p:cNvPr>
          <p:cNvSpPr txBox="1"/>
          <p:nvPr/>
        </p:nvSpPr>
        <p:spPr>
          <a:xfrm>
            <a:off x="2865176" y="2366168"/>
            <a:ext cx="2448000" cy="1569660"/>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James talks about being a parent and things he finds tough. Everyone is given ideas to try at home and talk with the group about. Their stories and experiences are written up on big posters and the facilitator takes notes. </a:t>
            </a:r>
          </a:p>
        </p:txBody>
      </p:sp>
      <p:sp>
        <p:nvSpPr>
          <p:cNvPr id="189" name="TextBox 188">
            <a:extLst>
              <a:ext uri="{FF2B5EF4-FFF2-40B4-BE49-F238E27FC236}">
                <a16:creationId xmlns:a16="http://schemas.microsoft.com/office/drawing/2014/main" id="{916298FD-C381-4165-91D3-0C31492DC4F5}"/>
              </a:ext>
            </a:extLst>
          </p:cNvPr>
          <p:cNvSpPr txBox="1"/>
          <p:nvPr/>
        </p:nvSpPr>
        <p:spPr>
          <a:xfrm>
            <a:off x="2865176" y="3985484"/>
            <a:ext cx="2448000"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“Who gets to see all this? Does she write my name next to stuff I say? Why? Someone might find out what I say and think I’m a bad dad!”</a:t>
            </a:r>
          </a:p>
        </p:txBody>
      </p:sp>
      <p:sp>
        <p:nvSpPr>
          <p:cNvPr id="137" name="TextBox 136">
            <a:extLst>
              <a:ext uri="{FF2B5EF4-FFF2-40B4-BE49-F238E27FC236}">
                <a16:creationId xmlns:a16="http://schemas.microsoft.com/office/drawing/2014/main" id="{414C537A-DD0E-49CA-8A19-4CE63E2EFD7C}"/>
              </a:ext>
            </a:extLst>
          </p:cNvPr>
          <p:cNvSpPr txBox="1"/>
          <p:nvPr/>
        </p:nvSpPr>
        <p:spPr>
          <a:xfrm>
            <a:off x="2865176" y="8143410"/>
            <a:ext cx="2448000" cy="646331"/>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“It feels so easy to talk about the hard stuff here because I knows it’s safe.”</a:t>
            </a:r>
          </a:p>
        </p:txBody>
      </p:sp>
      <p:sp>
        <p:nvSpPr>
          <p:cNvPr id="129" name="TextBox 128">
            <a:extLst>
              <a:ext uri="{FF2B5EF4-FFF2-40B4-BE49-F238E27FC236}">
                <a16:creationId xmlns:a16="http://schemas.microsoft.com/office/drawing/2014/main" id="{8A404BCA-49DD-47DB-80D0-C850DA6F1DDB}"/>
              </a:ext>
            </a:extLst>
          </p:cNvPr>
          <p:cNvSpPr txBox="1"/>
          <p:nvPr/>
        </p:nvSpPr>
        <p:spPr>
          <a:xfrm>
            <a:off x="2879902" y="5294417"/>
            <a:ext cx="2448000" cy="2359620"/>
          </a:xfrm>
          <a:prstGeom prst="rect">
            <a:avLst/>
          </a:prstGeom>
          <a:noFill/>
        </p:spPr>
        <p:txBody>
          <a:bodyPr wrap="square" rtlCol="0">
            <a:spAutoFit/>
          </a:bodyPr>
          <a:lstStyle/>
          <a:p>
            <a:pPr>
              <a:spcBef>
                <a:spcPts val="200"/>
              </a:spcBef>
              <a:spcAft>
                <a:spcPts val="200"/>
              </a:spcAft>
            </a:pPr>
            <a:r>
              <a:rPr lang="en-NZ" sz="1200" dirty="0">
                <a:latin typeface="Source Sans Pro" panose="020B0503030403020204" pitchFamily="34" charset="0"/>
                <a:ea typeface="Source Sans Pro" panose="020B0503030403020204" pitchFamily="34" charset="0"/>
              </a:rPr>
              <a:t>The facilitator begins with discussion and agreement from the group on how information will be handled. They decide that anything on the walls will be done on Post-it Notes that can be taken away by participants or thrown in the document destruction bin. </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At regular intervals, the facilitator shows the participants the notes they make. </a:t>
            </a:r>
          </a:p>
        </p:txBody>
      </p:sp>
      <p:sp>
        <p:nvSpPr>
          <p:cNvPr id="186" name="TextBox 185">
            <a:extLst>
              <a:ext uri="{FF2B5EF4-FFF2-40B4-BE49-F238E27FC236}">
                <a16:creationId xmlns:a16="http://schemas.microsoft.com/office/drawing/2014/main" id="{0D28C017-53E4-4075-95DE-67C05041BBED}"/>
              </a:ext>
            </a:extLst>
          </p:cNvPr>
          <p:cNvSpPr txBox="1"/>
          <p:nvPr/>
        </p:nvSpPr>
        <p:spPr>
          <a:xfrm>
            <a:off x="5367671" y="2366168"/>
            <a:ext cx="2448000" cy="1569660"/>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James’ lawyer tells him the Court wants to know how he’s going on the course. James asks the facilitator about it, he wants to know what will be said and wants a say. The facilitator says it’s not up to her — he should talk to someone else. </a:t>
            </a:r>
          </a:p>
        </p:txBody>
      </p:sp>
      <p:sp>
        <p:nvSpPr>
          <p:cNvPr id="196" name="TextBox 195">
            <a:extLst>
              <a:ext uri="{FF2B5EF4-FFF2-40B4-BE49-F238E27FC236}">
                <a16:creationId xmlns:a16="http://schemas.microsoft.com/office/drawing/2014/main" id="{23DC3CC3-58B9-4ABF-84B8-6AAB4EC0DD61}"/>
              </a:ext>
            </a:extLst>
          </p:cNvPr>
          <p:cNvSpPr txBox="1"/>
          <p:nvPr/>
        </p:nvSpPr>
        <p:spPr>
          <a:xfrm>
            <a:off x="5367671" y="3961100"/>
            <a:ext cx="2448000" cy="830997"/>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“She should know and help me. She’s the one who records everything! I’m so frustrated. It’s too risky to keep coming here.”</a:t>
            </a:r>
          </a:p>
        </p:txBody>
      </p:sp>
      <p:sp>
        <p:nvSpPr>
          <p:cNvPr id="130" name="TextBox 129">
            <a:extLst>
              <a:ext uri="{FF2B5EF4-FFF2-40B4-BE49-F238E27FC236}">
                <a16:creationId xmlns:a16="http://schemas.microsoft.com/office/drawing/2014/main" id="{14E5ECCD-45B5-44B3-8861-84E5870D763F}"/>
              </a:ext>
            </a:extLst>
          </p:cNvPr>
          <p:cNvSpPr txBox="1"/>
          <p:nvPr/>
        </p:nvSpPr>
        <p:spPr>
          <a:xfrm>
            <a:off x="5401379" y="5275840"/>
            <a:ext cx="2448000" cy="1990288"/>
          </a:xfrm>
          <a:prstGeom prst="rect">
            <a:avLst/>
          </a:prstGeom>
          <a:noFill/>
        </p:spPr>
        <p:txBody>
          <a:bodyPr wrap="square" rtlCol="0">
            <a:spAutoFit/>
          </a:bodyPr>
          <a:lstStyle/>
          <a:p>
            <a:pPr>
              <a:spcBef>
                <a:spcPts val="200"/>
              </a:spcBef>
              <a:spcAft>
                <a:spcPts val="200"/>
              </a:spcAft>
            </a:pPr>
            <a:r>
              <a:rPr lang="en-NZ" sz="1200" dirty="0">
                <a:latin typeface="Source Sans Pro" panose="020B0503030403020204" pitchFamily="34" charset="0"/>
                <a:ea typeface="Source Sans Pro" panose="020B0503030403020204" pitchFamily="34" charset="0"/>
              </a:rPr>
              <a:t>James’ lawyer tells him the Court wants to know how he’s going on the course. </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Collectively the CCSS team and James talk about the response. James would rather some information isn’t shared but understands why CCSS needs to. Overall he thinks it’s fair and balanced. </a:t>
            </a:r>
          </a:p>
        </p:txBody>
      </p:sp>
      <p:sp>
        <p:nvSpPr>
          <p:cNvPr id="134" name="TextBox 133">
            <a:extLst>
              <a:ext uri="{FF2B5EF4-FFF2-40B4-BE49-F238E27FC236}">
                <a16:creationId xmlns:a16="http://schemas.microsoft.com/office/drawing/2014/main" id="{8B9687D7-D2CF-4B61-8DAC-60D78BC28382}"/>
              </a:ext>
            </a:extLst>
          </p:cNvPr>
          <p:cNvSpPr txBox="1"/>
          <p:nvPr/>
        </p:nvSpPr>
        <p:spPr>
          <a:xfrm>
            <a:off x="5367670" y="8115058"/>
            <a:ext cx="2448000"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“I’m grateful the facilitator helped me so fast. They’ve respected me, even if we don’t agree on all the info. I’m relieved there won’t be any surprises for me in Court.”</a:t>
            </a:r>
          </a:p>
        </p:txBody>
      </p:sp>
      <p:cxnSp>
        <p:nvCxnSpPr>
          <p:cNvPr id="264" name="Straight Connector 263">
            <a:extLst>
              <a:ext uri="{FF2B5EF4-FFF2-40B4-BE49-F238E27FC236}">
                <a16:creationId xmlns:a16="http://schemas.microsoft.com/office/drawing/2014/main" id="{805D0421-2C3F-4968-AB0F-6838FD092A91}"/>
              </a:ext>
            </a:extLst>
          </p:cNvPr>
          <p:cNvCxnSpPr>
            <a:cxnSpLocks/>
          </p:cNvCxnSpPr>
          <p:nvPr/>
        </p:nvCxnSpPr>
        <p:spPr>
          <a:xfrm flipV="1">
            <a:off x="-130791" y="8131976"/>
            <a:ext cx="12807479" cy="10589"/>
          </a:xfrm>
          <a:prstGeom prst="line">
            <a:avLst/>
          </a:prstGeom>
          <a:ln w="25400">
            <a:solidFill>
              <a:srgbClr val="2A2A3E">
                <a:alpha val="30000"/>
              </a:srgbClr>
            </a:solidFill>
          </a:ln>
        </p:spPr>
        <p:style>
          <a:lnRef idx="1">
            <a:schemeClr val="accent1"/>
          </a:lnRef>
          <a:fillRef idx="0">
            <a:schemeClr val="accent1"/>
          </a:fillRef>
          <a:effectRef idx="0">
            <a:schemeClr val="accent1"/>
          </a:effectRef>
          <a:fontRef idx="minor">
            <a:schemeClr val="tx1"/>
          </a:fontRef>
        </p:style>
      </p:cxnSp>
      <p:sp>
        <p:nvSpPr>
          <p:cNvPr id="325" name="TextBox 324">
            <a:extLst>
              <a:ext uri="{FF2B5EF4-FFF2-40B4-BE49-F238E27FC236}">
                <a16:creationId xmlns:a16="http://schemas.microsoft.com/office/drawing/2014/main" id="{6EA6BF9E-F653-4548-B8DA-19B2E882B482}"/>
              </a:ext>
            </a:extLst>
          </p:cNvPr>
          <p:cNvSpPr txBox="1"/>
          <p:nvPr/>
        </p:nvSpPr>
        <p:spPr>
          <a:xfrm rot="16200000">
            <a:off x="-425471" y="6428127"/>
            <a:ext cx="1156170" cy="261610"/>
          </a:xfrm>
          <a:prstGeom prst="rect">
            <a:avLst/>
          </a:prstGeom>
          <a:noFill/>
        </p:spPr>
        <p:txBody>
          <a:bodyPr wrap="square" rtlCol="0">
            <a:spAutoFit/>
          </a:bodyPr>
          <a:lstStyle/>
          <a:p>
            <a:pPr algn="ctr"/>
            <a:r>
              <a:rPr lang="en-NZ" sz="1100" b="1" dirty="0">
                <a:solidFill>
                  <a:srgbClr val="2A2A3E"/>
                </a:solidFill>
                <a:latin typeface="Source Sans Pro" panose="020B0503030403020204" pitchFamily="34" charset="0"/>
                <a:ea typeface="Source Sans Pro" panose="020B0503030403020204" pitchFamily="34" charset="0"/>
              </a:rPr>
              <a:t>Action</a:t>
            </a:r>
          </a:p>
        </p:txBody>
      </p:sp>
      <p:sp>
        <p:nvSpPr>
          <p:cNvPr id="326" name="TextBox 325">
            <a:extLst>
              <a:ext uri="{FF2B5EF4-FFF2-40B4-BE49-F238E27FC236}">
                <a16:creationId xmlns:a16="http://schemas.microsoft.com/office/drawing/2014/main" id="{F795E8C4-A326-4A9D-A8A4-1F316B19DF03}"/>
              </a:ext>
            </a:extLst>
          </p:cNvPr>
          <p:cNvSpPr txBox="1"/>
          <p:nvPr/>
        </p:nvSpPr>
        <p:spPr>
          <a:xfrm rot="16200000">
            <a:off x="-487704" y="8524555"/>
            <a:ext cx="1305021" cy="430887"/>
          </a:xfrm>
          <a:prstGeom prst="rect">
            <a:avLst/>
          </a:prstGeom>
          <a:noFill/>
        </p:spPr>
        <p:txBody>
          <a:bodyPr wrap="square" rtlCol="0">
            <a:spAutoFit/>
          </a:bodyPr>
          <a:lstStyle/>
          <a:p>
            <a:pPr algn="ctr"/>
            <a:r>
              <a:rPr lang="en-NZ" sz="1100" b="1" dirty="0">
                <a:solidFill>
                  <a:srgbClr val="2A2A3E"/>
                </a:solidFill>
                <a:latin typeface="Source Sans Pro" panose="020B0503030403020204" pitchFamily="34" charset="0"/>
                <a:ea typeface="Source Sans Pro" panose="020B0503030403020204" pitchFamily="34" charset="0"/>
              </a:rPr>
              <a:t>Thinking / feeling</a:t>
            </a:r>
          </a:p>
        </p:txBody>
      </p:sp>
      <p:sp>
        <p:nvSpPr>
          <p:cNvPr id="39" name="TextBox 38">
            <a:extLst>
              <a:ext uri="{FF2B5EF4-FFF2-40B4-BE49-F238E27FC236}">
                <a16:creationId xmlns:a16="http://schemas.microsoft.com/office/drawing/2014/main" id="{56FB9C5D-BC7B-480B-A9B4-9F67A17DD077}"/>
              </a:ext>
            </a:extLst>
          </p:cNvPr>
          <p:cNvSpPr txBox="1"/>
          <p:nvPr/>
        </p:nvSpPr>
        <p:spPr>
          <a:xfrm>
            <a:off x="5135880" y="4999583"/>
            <a:ext cx="3063239" cy="307777"/>
          </a:xfrm>
          <a:prstGeom prst="rect">
            <a:avLst/>
          </a:prstGeom>
          <a:solidFill>
            <a:schemeClr val="bg1"/>
          </a:solidFill>
        </p:spPr>
        <p:txBody>
          <a:bodyPr wrap="square" rtlCol="0">
            <a:spAutoFit/>
          </a:bodyPr>
          <a:lstStyle/>
          <a:p>
            <a:pPr algn="ctr"/>
            <a:r>
              <a:rPr lang="en-NZ" sz="1400" b="1" dirty="0">
                <a:solidFill>
                  <a:srgbClr val="E8731B"/>
                </a:solidFill>
                <a:latin typeface="Source Sans Pro" panose="020B0503030403020204" pitchFamily="34" charset="0"/>
                <a:ea typeface="Source Sans Pro" panose="020B0503030403020204" pitchFamily="34" charset="0"/>
              </a:rPr>
              <a:t>After applying DPUP’s advice</a:t>
            </a:r>
          </a:p>
        </p:txBody>
      </p:sp>
      <p:sp>
        <p:nvSpPr>
          <p:cNvPr id="327" name="TextBox 326">
            <a:extLst>
              <a:ext uri="{FF2B5EF4-FFF2-40B4-BE49-F238E27FC236}">
                <a16:creationId xmlns:a16="http://schemas.microsoft.com/office/drawing/2014/main" id="{C2A7C9EA-9E40-45C4-B9D1-1D0EFD09160C}"/>
              </a:ext>
            </a:extLst>
          </p:cNvPr>
          <p:cNvSpPr txBox="1"/>
          <p:nvPr/>
        </p:nvSpPr>
        <p:spPr>
          <a:xfrm>
            <a:off x="5298524" y="2083658"/>
            <a:ext cx="2816776" cy="307777"/>
          </a:xfrm>
          <a:prstGeom prst="rect">
            <a:avLst/>
          </a:prstGeom>
          <a:solidFill>
            <a:schemeClr val="bg1"/>
          </a:solidFill>
        </p:spPr>
        <p:txBody>
          <a:bodyPr wrap="square" rtlCol="0">
            <a:spAutoFit/>
          </a:bodyPr>
          <a:lstStyle/>
          <a:p>
            <a:pPr algn="ctr"/>
            <a:r>
              <a:rPr lang="en-NZ" sz="1400" b="1" dirty="0">
                <a:solidFill>
                  <a:srgbClr val="E8731B"/>
                </a:solidFill>
                <a:latin typeface="Source Sans Pro" panose="020B0503030403020204" pitchFamily="34" charset="0"/>
                <a:ea typeface="Source Sans Pro" panose="020B0503030403020204" pitchFamily="34" charset="0"/>
              </a:rPr>
              <a:t>Before applying DPUP’s advice</a:t>
            </a:r>
          </a:p>
        </p:txBody>
      </p:sp>
      <p:pic>
        <p:nvPicPr>
          <p:cNvPr id="3" name="Picture 2">
            <a:extLst>
              <a:ext uri="{FF2B5EF4-FFF2-40B4-BE49-F238E27FC236}">
                <a16:creationId xmlns:a16="http://schemas.microsoft.com/office/drawing/2014/main" id="{9899B413-4B19-463C-A493-BE89E371C2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92" y="8802"/>
            <a:ext cx="1130580" cy="822995"/>
          </a:xfrm>
          <a:prstGeom prst="rect">
            <a:avLst/>
          </a:prstGeom>
        </p:spPr>
      </p:pic>
      <p:sp>
        <p:nvSpPr>
          <p:cNvPr id="85" name="TextBox 84">
            <a:extLst>
              <a:ext uri="{FF2B5EF4-FFF2-40B4-BE49-F238E27FC236}">
                <a16:creationId xmlns:a16="http://schemas.microsoft.com/office/drawing/2014/main" id="{461D27B5-95F7-4560-927B-2E7AED6656FB}"/>
              </a:ext>
            </a:extLst>
          </p:cNvPr>
          <p:cNvSpPr txBox="1"/>
          <p:nvPr/>
        </p:nvSpPr>
        <p:spPr>
          <a:xfrm>
            <a:off x="9948" y="913732"/>
            <a:ext cx="6342084" cy="1092607"/>
          </a:xfrm>
          <a:prstGeom prst="rect">
            <a:avLst/>
          </a:prstGeom>
          <a:noFill/>
        </p:spPr>
        <p:txBody>
          <a:bodyPr wrap="square" rtlCol="0">
            <a:spAutoFit/>
          </a:bodyPr>
          <a:lstStyle/>
          <a:p>
            <a:r>
              <a:rPr lang="en-NZ" sz="1300" b="1" dirty="0">
                <a:solidFill>
                  <a:srgbClr val="E8731B"/>
                </a:solidFill>
                <a:latin typeface="Source Sans Pro" panose="020B0503030403020204" pitchFamily="34" charset="0"/>
                <a:ea typeface="Source Sans Pro" panose="020B0503030403020204" pitchFamily="34" charset="0"/>
              </a:rPr>
              <a:t>SCENARIO</a:t>
            </a:r>
            <a:r>
              <a:rPr lang="en-NZ" sz="1300" dirty="0">
                <a:solidFill>
                  <a:srgbClr val="2A2A3E"/>
                </a:solidFill>
                <a:latin typeface="Source Sans Pro" panose="020B0503030403020204" pitchFamily="34" charset="0"/>
                <a:ea typeface="Source Sans Pro" panose="020B0503030403020204" pitchFamily="34" charset="0"/>
              </a:rPr>
              <a:t> James and Janis are separating. They have 2 kids. During the last few months James became more hurt, confused and angry. The police were called during arguments. The last time James hit a hole in the wall and pushed Janis, who fell into a coffee table. The kids were in their rooms. James adores his kids and wants to share care of them but doesn’t feel confident as a parent. </a:t>
            </a:r>
          </a:p>
        </p:txBody>
      </p:sp>
      <p:sp>
        <p:nvSpPr>
          <p:cNvPr id="51" name="TextBox 50">
            <a:extLst>
              <a:ext uri="{FF2B5EF4-FFF2-40B4-BE49-F238E27FC236}">
                <a16:creationId xmlns:a16="http://schemas.microsoft.com/office/drawing/2014/main" id="{4D70639E-2BD6-46CF-A291-EB4A6D91E414}"/>
              </a:ext>
            </a:extLst>
          </p:cNvPr>
          <p:cNvSpPr txBox="1"/>
          <p:nvPr/>
        </p:nvSpPr>
        <p:spPr>
          <a:xfrm>
            <a:off x="11824976" y="9252236"/>
            <a:ext cx="976623" cy="230832"/>
          </a:xfrm>
          <a:prstGeom prst="rect">
            <a:avLst/>
          </a:prstGeom>
          <a:noFill/>
        </p:spPr>
        <p:txBody>
          <a:bodyPr wrap="square" rtlCol="0">
            <a:spAutoFit/>
          </a:bodyPr>
          <a:lstStyle/>
          <a:p>
            <a:pPr algn="r"/>
            <a:r>
              <a:rPr lang="en-NZ" sz="900" b="1" dirty="0">
                <a:latin typeface="Source Sans Pro" panose="020B0503030403020204" pitchFamily="34" charset="0"/>
                <a:ea typeface="Source Sans Pro" panose="020B0503030403020204" pitchFamily="34" charset="0"/>
              </a:rPr>
              <a:t>Page 1 of 1</a:t>
            </a:r>
          </a:p>
        </p:txBody>
      </p:sp>
      <p:sp>
        <p:nvSpPr>
          <p:cNvPr id="52" name="TextBox 51">
            <a:extLst>
              <a:ext uri="{FF2B5EF4-FFF2-40B4-BE49-F238E27FC236}">
                <a16:creationId xmlns:a16="http://schemas.microsoft.com/office/drawing/2014/main" id="{793AA70C-A5EE-42E8-A3CA-ECA49AAB4203}"/>
              </a:ext>
              <a:ext uri="{C183D7F6-B498-43B3-948B-1728B52AA6E4}">
                <adec:decorative xmlns:adec="http://schemas.microsoft.com/office/drawing/2017/decorative" val="0"/>
              </a:ext>
            </a:extLst>
          </p:cNvPr>
          <p:cNvSpPr txBox="1"/>
          <p:nvPr/>
        </p:nvSpPr>
        <p:spPr>
          <a:xfrm>
            <a:off x="31797" y="9191293"/>
            <a:ext cx="1545616"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A8132"/>
              </a:solidFill>
            </a:endParaRPr>
          </a:p>
        </p:txBody>
      </p:sp>
      <p:pic>
        <p:nvPicPr>
          <p:cNvPr id="57" name="Picture 56" descr="A picture containing text&#10;&#10;Description automatically generated">
            <a:extLst>
              <a:ext uri="{FF2B5EF4-FFF2-40B4-BE49-F238E27FC236}">
                <a16:creationId xmlns:a16="http://schemas.microsoft.com/office/drawing/2014/main" id="{755365AC-ADA6-4527-B285-C0691A83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09267" y="122387"/>
            <a:ext cx="1667421" cy="720000"/>
          </a:xfrm>
          <a:prstGeom prst="rect">
            <a:avLst/>
          </a:prstGeom>
        </p:spPr>
      </p:pic>
      <p:pic>
        <p:nvPicPr>
          <p:cNvPr id="4" name="Picture 3">
            <a:extLst>
              <a:ext uri="{FF2B5EF4-FFF2-40B4-BE49-F238E27FC236}">
                <a16:creationId xmlns:a16="http://schemas.microsoft.com/office/drawing/2014/main" id="{1C836D4C-EAB2-403B-8083-4E5FBA39B4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79679" y="85618"/>
            <a:ext cx="1988522" cy="720000"/>
          </a:xfrm>
          <a:prstGeom prst="rect">
            <a:avLst/>
          </a:prstGeom>
        </p:spPr>
      </p:pic>
      <p:pic>
        <p:nvPicPr>
          <p:cNvPr id="6" name="Picture 5">
            <a:extLst>
              <a:ext uri="{FF2B5EF4-FFF2-40B4-BE49-F238E27FC236}">
                <a16:creationId xmlns:a16="http://schemas.microsoft.com/office/drawing/2014/main" id="{71BDC084-7588-4C36-9F49-600B759F866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94797" y="9159085"/>
            <a:ext cx="1483064" cy="270000"/>
          </a:xfrm>
          <a:prstGeom prst="rect">
            <a:avLst/>
          </a:prstGeom>
        </p:spPr>
      </p:pic>
    </p:spTree>
    <p:extLst>
      <p:ext uri="{BB962C8B-B14F-4D97-AF65-F5344CB8AC3E}">
        <p14:creationId xmlns:p14="http://schemas.microsoft.com/office/powerpoint/2010/main" val="1471123052"/>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EEJU23W3HNHT-1111130400-899</_dlc_DocId>
    <_dlc_DocIdUrl xmlns="32912b76-460a-4724-b42f-6e9d0ecab840">
      <Url>https://dia.cohesion.net.nz/Sites/AOG/GCPO/_layouts/15/DocIdRedir.aspx?ID=EEJU23W3HNHT-1111130400-899</Url>
      <Description>EEJU23W3HNHT-1111130400-899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707440-D77B-4760-91E4-7B9A1A009478}">
  <ds:schemaRefs>
    <ds:schemaRef ds:uri="http://schemas.microsoft.com/sharepoint/events"/>
  </ds:schemaRefs>
</ds:datastoreItem>
</file>

<file path=customXml/itemProps2.xml><?xml version="1.0" encoding="utf-8"?>
<ds:datastoreItem xmlns:ds="http://schemas.openxmlformats.org/officeDocument/2006/customXml" ds:itemID="{682B43FA-BAD2-486A-889E-A829BED839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D1A2984-1039-4E5C-9209-F1DDBA28FEAD}">
  <ds:schemaRef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purl.org/dc/terms/"/>
    <ds:schemaRef ds:uri="http://purl.org/dc/dcmitype/"/>
    <ds:schemaRef ds:uri="http://schemas.microsoft.com/sharepoint/v4"/>
    <ds:schemaRef ds:uri="32912b76-460a-4724-b42f-6e9d0ecab840"/>
    <ds:schemaRef ds:uri="01be4277-2979-4a68-876d-b92b25fceece"/>
    <ds:schemaRef ds:uri="http://www.w3.org/XML/1998/namespace"/>
  </ds:schemaRefs>
</ds:datastoreItem>
</file>

<file path=customXml/itemProps4.xml><?xml version="1.0" encoding="utf-8"?>
<ds:datastoreItem xmlns:ds="http://schemas.openxmlformats.org/officeDocument/2006/customXml" ds:itemID="{D91E8DC3-19CC-499A-8918-66ACC39320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23679</TotalTime>
  <Words>1042</Words>
  <Application>Microsoft Office PowerPoint</Application>
  <PresentationFormat>A3 Paper (297x420 mm)</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Calibri</vt:lpstr>
      <vt:lpstr>Calibri Light</vt:lpstr>
      <vt:lpstr>Source Sans Pro</vt:lpstr>
      <vt:lpstr>1_Custom Design</vt:lpstr>
      <vt:lpstr>Custom Design</vt:lpstr>
      <vt:lpstr>Social Wellbeing Agency A3 Theme</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Kim Slattery</cp:lastModifiedBy>
  <cp:revision>538</cp:revision>
  <cp:lastPrinted>2020-09-07T00:50:33Z</cp:lastPrinted>
  <dcterms:created xsi:type="dcterms:W3CDTF">2016-04-18T03:19:15Z</dcterms:created>
  <dcterms:modified xsi:type="dcterms:W3CDTF">2021-11-24T22:33:03Z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A12764563</vt:lpwstr>
  </property>
  <property fmtid="{D5CDD505-2E9C-101B-9397-08002B2CF9AE}" pid="4" name="Objective-Title">
    <vt:lpwstr>009_The Policy in Action - Service user journey map_Final Content</vt:lpwstr>
  </property>
  <property fmtid="{D5CDD505-2E9C-101B-9397-08002B2CF9AE}" pid="5" name="Objective-Comment">
    <vt:lpwstr/>
  </property>
  <property fmtid="{D5CDD505-2E9C-101B-9397-08002B2CF9AE}" pid="6" name="Objective-CreationStamp">
    <vt:filetime>2020-09-08T07:42:11Z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2020-09-15T03:02:34Z</vt:filetime>
  </property>
  <property fmtid="{D5CDD505-2E9C-101B-9397-08002B2CF9AE}" pid="11" name="Objective-Owner">
    <vt:lpwstr>Charlie Harris-Miller</vt:lpwstr>
  </property>
  <property fmtid="{D5CDD505-2E9C-101B-9397-08002B2CF9AE}" pid="12" name="Objective-Path">
    <vt:lpwstr>Global Folder:SIA INFORMATION REPOSITORY:Delivery:Programmes:Data Protection and Use Policy (DPUP):1. DPUP Policy Implementation:Workstreams:3. Content and products:Toolkit:4. Final ready to publish:Release 1:</vt:lpwstr>
  </property>
  <property fmtid="{D5CDD505-2E9C-101B-9397-08002B2CF9AE}" pid="13" name="Objective-Parent">
    <vt:lpwstr>Release 1</vt:lpwstr>
  </property>
  <property fmtid="{D5CDD505-2E9C-101B-9397-08002B2CF9AE}" pid="14" name="Objective-State">
    <vt:lpwstr>Being Edited</vt:lpwstr>
  </property>
  <property fmtid="{D5CDD505-2E9C-101B-9397-08002B2CF9AE}" pid="15" name="Objective-Version">
    <vt:lpwstr>0.3</vt:lpwstr>
  </property>
  <property fmtid="{D5CDD505-2E9C-101B-9397-08002B2CF9AE}" pid="16" name="Objective-VersionNumber">
    <vt:r8>3</vt:r8>
  </property>
  <property fmtid="{D5CDD505-2E9C-101B-9397-08002B2CF9AE}" pid="17" name="Objective-VersionComment">
    <vt:lpwstr/>
  </property>
  <property fmtid="{D5CDD505-2E9C-101B-9397-08002B2CF9AE}" pid="18" name="Objective-FileNumber">
    <vt:lpwstr>qA664152</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Work in Progress</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b03f7303-b653-492c-a022-ec9cd552d3db</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SharedWithUsers">
    <vt:lpwstr>3669;#Penelope Whitson</vt:lpwstr>
  </property>
  <property fmtid="{D5CDD505-2E9C-101B-9397-08002B2CF9AE}" pid="35" name="h288be6dc87141bbb85aea15bb46feec">
    <vt:lpwstr/>
  </property>
  <property fmtid="{D5CDD505-2E9C-101B-9397-08002B2CF9AE}" pid="36" name="DIAReportDocumentType">
    <vt:lpwstr/>
  </property>
  <property fmtid="{D5CDD505-2E9C-101B-9397-08002B2CF9AE}" pid="37" name="DIAMeetingDocumentType">
    <vt:lpwstr/>
  </property>
  <property fmtid="{D5CDD505-2E9C-101B-9397-08002B2CF9AE}" pid="38" name="f2ff4695490c4bf79a895c9f81dcf06d">
    <vt:lpwstr/>
  </property>
  <property fmtid="{D5CDD505-2E9C-101B-9397-08002B2CF9AE}" pid="39" name="c794c62a77ac4a12986871855a87615d">
    <vt:lpwstr/>
  </property>
  <property fmtid="{D5CDD505-2E9C-101B-9397-08002B2CF9AE}" pid="40" name="DIAAdministrationDocumentType">
    <vt:lpwstr/>
  </property>
</Properties>
</file>