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
  </p:notesMasterIdLst>
  <p:sldIdLst>
    <p:sldId id="256" r:id="rId6"/>
  </p:sldIdLst>
  <p:sldSz cx="12801600" cy="9601200" type="A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31B"/>
    <a:srgbClr val="F9DCC7"/>
    <a:srgbClr val="FFE697"/>
    <a:srgbClr val="3FA1B3"/>
    <a:srgbClr val="E6E6E6"/>
    <a:srgbClr val="FF7C08"/>
    <a:srgbClr val="F0F0F0"/>
    <a:srgbClr val="26567F"/>
    <a:srgbClr val="D5D5D5"/>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86385" autoAdjust="0"/>
  </p:normalViewPr>
  <p:slideViewPr>
    <p:cSldViewPr snapToGrid="0">
      <p:cViewPr varScale="1">
        <p:scale>
          <a:sx n="72" d="100"/>
          <a:sy n="72" d="100"/>
        </p:scale>
        <p:origin x="2320" y="7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888" cy="72072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9275" y="0"/>
            <a:ext cx="4308475" cy="720725"/>
          </a:xfrm>
          <a:prstGeom prst="rect">
            <a:avLst/>
          </a:prstGeom>
        </p:spPr>
        <p:txBody>
          <a:bodyPr vert="horz" lIns="91440" tIns="45720" rIns="91440" bIns="45720" rtlCol="0"/>
          <a:lstStyle>
            <a:lvl1pPr algn="r">
              <a:defRPr sz="1200"/>
            </a:lvl1pPr>
          </a:lstStyle>
          <a:p>
            <a:fld id="{DE60B98C-3C51-49C0-A40E-6C7F01AD8343}" type="datetimeFigureOut">
              <a:rPr lang="en-NZ" smtClean="0"/>
              <a:t>23/11/2021</a:t>
            </a:fld>
            <a:endParaRPr lang="en-NZ"/>
          </a:p>
        </p:txBody>
      </p:sp>
      <p:sp>
        <p:nvSpPr>
          <p:cNvPr id="4" name="Slide Image Placeholder 3"/>
          <p:cNvSpPr>
            <a:spLocks noGrp="1" noRot="1" noChangeAspect="1"/>
          </p:cNvSpPr>
          <p:nvPr>
            <p:ph type="sldImg" idx="2"/>
          </p:nvPr>
        </p:nvSpPr>
        <p:spPr>
          <a:xfrm>
            <a:off x="1736725" y="1795463"/>
            <a:ext cx="6465888" cy="484981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3775" y="6915150"/>
            <a:ext cx="7951788" cy="56578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13647738"/>
            <a:ext cx="4306888" cy="72072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9275" y="13647738"/>
            <a:ext cx="4308475" cy="720725"/>
          </a:xfrm>
          <a:prstGeom prst="rect">
            <a:avLst/>
          </a:prstGeom>
        </p:spPr>
        <p:txBody>
          <a:bodyPr vert="horz" lIns="91440" tIns="45720" rIns="91440" bIns="45720" rtlCol="0" anchor="b"/>
          <a:lstStyle>
            <a:lvl1pPr algn="r">
              <a:defRPr sz="1200"/>
            </a:lvl1pPr>
          </a:lstStyle>
          <a:p>
            <a:fld id="{08BC9397-8554-4E7F-994B-00DD15CF02B9}" type="slidenum">
              <a:rPr lang="en-NZ" smtClean="0"/>
              <a:t>‹#›</a:t>
            </a:fld>
            <a:endParaRPr lang="en-NZ"/>
          </a:p>
        </p:txBody>
      </p:sp>
    </p:spTree>
    <p:extLst>
      <p:ext uri="{BB962C8B-B14F-4D97-AF65-F5344CB8AC3E}">
        <p14:creationId xmlns:p14="http://schemas.microsoft.com/office/powerpoint/2010/main" val="315492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8BC9397-8554-4E7F-994B-00DD15CF02B9}" type="slidenum">
              <a:rPr lang="en-NZ" smtClean="0"/>
              <a:t>1</a:t>
            </a:fld>
            <a:endParaRPr lang="en-NZ"/>
          </a:p>
        </p:txBody>
      </p:sp>
    </p:spTree>
    <p:extLst>
      <p:ext uri="{BB962C8B-B14F-4D97-AF65-F5344CB8AC3E}">
        <p14:creationId xmlns:p14="http://schemas.microsoft.com/office/powerpoint/2010/main" val="130454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157002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347943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33151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77140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268813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378074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253673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31602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35535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42400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C50A0CA-1D7D-4E6F-B564-D7A5EF571CE3}" type="datetimeFigureOut">
              <a:rPr lang="en-NZ" smtClean="0"/>
              <a:t>23/11/2021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509DE4E-0BEF-43CA-95EA-7499B8106DBB}" type="slidenum">
              <a:rPr lang="en-NZ" smtClean="0"/>
              <a:t>‹#›</a:t>
            </a:fld>
            <a:endParaRPr lang="en-NZ" dirty="0"/>
          </a:p>
        </p:txBody>
      </p:sp>
    </p:spTree>
    <p:extLst>
      <p:ext uri="{BB962C8B-B14F-4D97-AF65-F5344CB8AC3E}">
        <p14:creationId xmlns:p14="http://schemas.microsoft.com/office/powerpoint/2010/main" val="23867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C50A0CA-1D7D-4E6F-B564-D7A5EF571CE3}" type="datetimeFigureOut">
              <a:rPr lang="en-NZ" smtClean="0"/>
              <a:t>23/11/2021</a:t>
            </a:fld>
            <a:endParaRPr lang="en-NZ"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509DE4E-0BEF-43CA-95EA-7499B8106DBB}" type="slidenum">
              <a:rPr lang="en-NZ" smtClean="0"/>
              <a:t>‹#›</a:t>
            </a:fld>
            <a:endParaRPr lang="en-NZ" dirty="0"/>
          </a:p>
        </p:txBody>
      </p:sp>
    </p:spTree>
    <p:extLst>
      <p:ext uri="{BB962C8B-B14F-4D97-AF65-F5344CB8AC3E}">
        <p14:creationId xmlns:p14="http://schemas.microsoft.com/office/powerpoint/2010/main" val="3961449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00F6162-17DF-49ED-A011-BF8BAFF38082}"/>
              </a:ext>
            </a:extLst>
          </p:cNvPr>
          <p:cNvSpPr txBox="1">
            <a:spLocks noGrp="1"/>
          </p:cNvSpPr>
          <p:nvPr>
            <p:ph type="title" idx="4294967295"/>
          </p:nvPr>
        </p:nvSpPr>
        <p:spPr>
          <a:xfrm>
            <a:off x="1348153" y="256352"/>
            <a:ext cx="9348767" cy="299646"/>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marL="0" marR="0" lvl="0" indent="0" algn="l" defTabSz="128016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E8731B"/>
                </a:solidFill>
                <a:effectLst/>
                <a:uLnTx/>
                <a:uFillTx/>
                <a:latin typeface="Source Sans Pro" panose="020B0503030403020204" pitchFamily="34" charset="0"/>
                <a:ea typeface="Source Sans Pro" panose="020B0503030403020204" pitchFamily="34" charset="0"/>
                <a:cs typeface="Calibri" panose="020F0502020204030204" pitchFamily="34" charset="0"/>
              </a:rPr>
              <a:t>Data Protection and Use Policy </a:t>
            </a:r>
            <a:r>
              <a:rPr kumimoji="0" lang="en-US" sz="2400" b="0" i="0" u="none" strike="noStrike" kern="1200" cap="none" spc="0" normalizeH="0" baseline="0" noProof="0" dirty="0">
                <a:ln>
                  <a:noFill/>
                </a:ln>
                <a:solidFill>
                  <a:srgbClr val="E8731B"/>
                </a:solidFill>
                <a:effectLst/>
                <a:uLnTx/>
                <a:uFillTx/>
                <a:latin typeface="Source Sans Pro" panose="020B0503030403020204" pitchFamily="34" charset="0"/>
                <a:ea typeface="Source Sans Pro" panose="020B0503030403020204" pitchFamily="34" charset="0"/>
                <a:cs typeface="Calibri" panose="020F0502020204030204" pitchFamily="34" charset="0"/>
              </a:rPr>
              <a:t>— </a:t>
            </a:r>
            <a:r>
              <a:rPr kumimoji="0" lang="en-US" sz="2400" b="1" i="0" u="none" strike="noStrike" kern="1200" cap="none" spc="0" normalizeH="0" baseline="0" noProof="0" dirty="0">
                <a:ln>
                  <a:noFill/>
                </a:ln>
                <a:solidFill>
                  <a:srgbClr val="E8731B"/>
                </a:solidFill>
                <a:effectLst/>
                <a:uLnTx/>
                <a:uFillTx/>
                <a:latin typeface="Source Sans Pro" panose="020B0503030403020204" pitchFamily="34" charset="0"/>
                <a:ea typeface="Source Sans Pro" panose="020B0503030403020204" pitchFamily="34" charset="0"/>
                <a:cs typeface="Calibri" panose="020F0502020204030204" pitchFamily="34" charset="0"/>
              </a:rPr>
              <a:t>an overview</a:t>
            </a:r>
          </a:p>
        </p:txBody>
      </p:sp>
      <p:sp>
        <p:nvSpPr>
          <p:cNvPr id="36" name="Title 1">
            <a:extLst>
              <a:ext uri="{FF2B5EF4-FFF2-40B4-BE49-F238E27FC236}">
                <a16:creationId xmlns:a16="http://schemas.microsoft.com/office/drawing/2014/main" id="{4B6C7179-8CD6-4008-AA82-D9E1DE9126E7}"/>
              </a:ext>
            </a:extLst>
          </p:cNvPr>
          <p:cNvSpPr txBox="1">
            <a:spLocks/>
          </p:cNvSpPr>
          <p:nvPr/>
        </p:nvSpPr>
        <p:spPr>
          <a:xfrm>
            <a:off x="97119" y="1015045"/>
            <a:ext cx="6273413" cy="867440"/>
          </a:xfrm>
          <a:prstGeom prst="rect">
            <a:avLst/>
          </a:prstGeom>
        </p:spPr>
        <p:txBody>
          <a:bodyPr vert="horz" lIns="68580" tIns="34290" rIns="68580" bIns="3429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NZ" sz="1300" dirty="0">
                <a:latin typeface="Source Sans Pro" panose="020B0503030403020204" pitchFamily="34" charset="0"/>
                <a:ea typeface="Source Sans Pro" panose="020B0503030403020204" pitchFamily="34" charset="0"/>
                <a:cs typeface="Calibri" panose="020F0502020204030204" pitchFamily="34" charset="0"/>
              </a:rPr>
              <a:t>DPUP sets expectations about the respectful, trustworthy and transparent collection and use of data or information about people, whānau and communities (whether it can identify people or not). DPUP is made up of a set of Principles and Guidelines and is supported by an online toolkit.</a:t>
            </a:r>
            <a:endParaRPr lang="en-US" sz="1300" dirty="0">
              <a:latin typeface="Source Sans Pro" panose="020B0503030403020204" pitchFamily="34" charset="0"/>
              <a:ea typeface="Source Sans Pro" panose="020B0503030403020204" pitchFamily="34" charset="0"/>
              <a:cs typeface="Calibri" panose="020F0502020204030204" pitchFamily="34" charset="0"/>
            </a:endParaRPr>
          </a:p>
        </p:txBody>
      </p:sp>
      <p:sp>
        <p:nvSpPr>
          <p:cNvPr id="37" name="Title 1">
            <a:extLst>
              <a:ext uri="{FF2B5EF4-FFF2-40B4-BE49-F238E27FC236}">
                <a16:creationId xmlns:a16="http://schemas.microsoft.com/office/drawing/2014/main" id="{1DB5F9FE-CEA1-4927-AF47-6BF919859E4B}"/>
              </a:ext>
            </a:extLst>
          </p:cNvPr>
          <p:cNvSpPr txBox="1">
            <a:spLocks/>
          </p:cNvSpPr>
          <p:nvPr/>
        </p:nvSpPr>
        <p:spPr>
          <a:xfrm>
            <a:off x="6472176" y="1014333"/>
            <a:ext cx="6224918" cy="829693"/>
          </a:xfrm>
          <a:prstGeom prst="rect">
            <a:avLst/>
          </a:prstGeom>
        </p:spPr>
        <p:txBody>
          <a:bodyPr vert="horz" lIns="68580" tIns="34290" rIns="68580" bIns="3429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NZ" sz="1300" dirty="0">
                <a:latin typeface="Source Sans Pro" panose="020B0503030403020204" pitchFamily="34" charset="0"/>
                <a:ea typeface="Source Sans Pro" panose="020B0503030403020204" pitchFamily="34" charset="0"/>
                <a:cs typeface="Calibri" panose="020F0502020204030204" pitchFamily="34" charset="0"/>
              </a:rPr>
              <a:t>DPUP was developed through a process of engagement and collaboration. It is about building good relationships between those who provide their data or information, and those who collect it or use it. DPUP provides guidance on key topics and  focuses more on values, behaviours and relationships than on rules.</a:t>
            </a:r>
            <a:endParaRPr lang="en-US" sz="1300" dirty="0">
              <a:latin typeface="Source Sans Pro" panose="020B0503030403020204" pitchFamily="34" charset="0"/>
              <a:ea typeface="Source Sans Pro" panose="020B0503030403020204" pitchFamily="34" charset="0"/>
              <a:cs typeface="Calibri" panose="020F0502020204030204" pitchFamily="34" charset="0"/>
            </a:endParaRPr>
          </a:p>
        </p:txBody>
      </p:sp>
      <p:sp>
        <p:nvSpPr>
          <p:cNvPr id="22" name="Title 1">
            <a:extLst>
              <a:ext uri="{FF2B5EF4-FFF2-40B4-BE49-F238E27FC236}">
                <a16:creationId xmlns:a16="http://schemas.microsoft.com/office/drawing/2014/main" id="{82216674-132F-4D37-A7A8-A1E4512B8B31}"/>
              </a:ext>
            </a:extLst>
          </p:cNvPr>
          <p:cNvSpPr txBox="1">
            <a:spLocks/>
          </p:cNvSpPr>
          <p:nvPr/>
        </p:nvSpPr>
        <p:spPr>
          <a:xfrm>
            <a:off x="432359" y="1879609"/>
            <a:ext cx="12092271" cy="399528"/>
          </a:xfrm>
          <a:prstGeom prst="rect">
            <a:avLst/>
          </a:prstGeom>
        </p:spPr>
        <p:txBody>
          <a:bodyPr vert="horz" lIns="91440" tIns="45720" rIns="91440" bIns="45720" rtlCol="0" anchor="b">
            <a:norm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r>
              <a:rPr lang="en-US" sz="1400" b="1" dirty="0">
                <a:latin typeface="Source Sans Pro" panose="020B0503030403020204" pitchFamily="34" charset="0"/>
                <a:ea typeface="Source Sans Pro" panose="020B0503030403020204" pitchFamily="34" charset="0"/>
                <a:cs typeface="Calibri" panose="020F0502020204030204" pitchFamily="34" charset="0"/>
              </a:rPr>
              <a:t>The DPUP Principles — </a:t>
            </a:r>
            <a:r>
              <a:rPr lang="en-NZ" sz="1400" dirty="0">
                <a:latin typeface="Source Sans Pro" panose="020B0503030403020204" pitchFamily="34" charset="0"/>
                <a:ea typeface="Source Sans Pro" panose="020B0503030403020204" pitchFamily="34" charset="0"/>
                <a:cs typeface="Calibri" panose="020F0502020204030204" pitchFamily="34" charset="0"/>
              </a:rPr>
              <a:t>Set out values and behaviours that underpin respectful, trusted and transparent use of data and information.</a:t>
            </a:r>
            <a:endParaRPr lang="en-US" sz="1400" b="1" dirty="0">
              <a:latin typeface="Source Sans Pro" panose="020B0503030403020204" pitchFamily="34" charset="0"/>
              <a:ea typeface="Source Sans Pro" panose="020B0503030403020204" pitchFamily="34" charset="0"/>
              <a:cs typeface="Calibri" panose="020F0502020204030204" pitchFamily="34" charset="0"/>
            </a:endParaRPr>
          </a:p>
        </p:txBody>
      </p:sp>
      <p:graphicFrame>
        <p:nvGraphicFramePr>
          <p:cNvPr id="13" name="Table 12">
            <a:extLst>
              <a:ext uri="{FF2B5EF4-FFF2-40B4-BE49-F238E27FC236}">
                <a16:creationId xmlns:a16="http://schemas.microsoft.com/office/drawing/2014/main" id="{2AA06A77-1A2D-4BF9-A711-FFF3A2154771}"/>
              </a:ext>
            </a:extLst>
          </p:cNvPr>
          <p:cNvGraphicFramePr>
            <a:graphicFrameLocks noGrp="1"/>
          </p:cNvGraphicFramePr>
          <p:nvPr>
            <p:extLst>
              <p:ext uri="{D42A27DB-BD31-4B8C-83A1-F6EECF244321}">
                <p14:modId xmlns:p14="http://schemas.microsoft.com/office/powerpoint/2010/main" val="359256696"/>
              </p:ext>
            </p:extLst>
          </p:nvPr>
        </p:nvGraphicFramePr>
        <p:xfrm>
          <a:off x="195111" y="2408134"/>
          <a:ext cx="12329519" cy="990681"/>
        </p:xfrm>
        <a:graphic>
          <a:graphicData uri="http://schemas.openxmlformats.org/drawingml/2006/table">
            <a:tbl>
              <a:tblPr firstRow="1" bandRow="1">
                <a:tableStyleId>{21E4AEA4-8DFA-4A89-87EB-49C32662AFE0}</a:tableStyleId>
              </a:tblPr>
              <a:tblGrid>
                <a:gridCol w="12329519">
                  <a:extLst>
                    <a:ext uri="{9D8B030D-6E8A-4147-A177-3AD203B41FA5}">
                      <a16:colId xmlns:a16="http://schemas.microsoft.com/office/drawing/2014/main" val="148216619"/>
                    </a:ext>
                  </a:extLst>
                </a:gridCol>
              </a:tblGrid>
              <a:tr h="990681">
                <a:tc>
                  <a:txBody>
                    <a:bodyPr/>
                    <a:lstStyle/>
                    <a:p>
                      <a:pPr marL="0" marR="0" lvl="0" indent="0" algn="ctr" defTabSz="1280160" rtl="0" eaLnBrk="1" fontAlgn="auto" latinLnBrk="0" hangingPunct="1">
                        <a:lnSpc>
                          <a:spcPct val="100000"/>
                        </a:lnSpc>
                        <a:spcBef>
                          <a:spcPts val="400"/>
                        </a:spcBef>
                        <a:spcAft>
                          <a:spcPts val="400"/>
                        </a:spcAft>
                        <a:buClrTx/>
                        <a:buSzTx/>
                        <a:buFontTx/>
                        <a:buNone/>
                        <a:tabLst/>
                        <a:defRPr/>
                      </a:pPr>
                      <a:r>
                        <a:rPr lang="en-US" sz="1300" kern="1200" dirty="0">
                          <a:solidFill>
                            <a:schemeClr val="accent2">
                              <a:lumMod val="75000"/>
                            </a:schemeClr>
                          </a:solidFill>
                          <a:latin typeface="Source Sans Pro" panose="020B0503030403020204" pitchFamily="34" charset="0"/>
                          <a:ea typeface="Source Sans Pro" panose="020B0503030403020204" pitchFamily="34" charset="0"/>
                        </a:rPr>
                        <a:t>He Tāngata </a:t>
                      </a:r>
                      <a:r>
                        <a:rPr lang="en-NZ" sz="1400" b="1" dirty="0">
                          <a:solidFill>
                            <a:schemeClr val="tx1"/>
                          </a:solidFill>
                          <a:latin typeface="Source Sans Pro" panose="020B0503030403020204" pitchFamily="34" charset="0"/>
                          <a:ea typeface="Source Sans Pro" panose="020B0503030403020204" pitchFamily="34" charset="0"/>
                        </a:rPr>
                        <a:t>—</a:t>
                      </a:r>
                      <a:r>
                        <a:rPr lang="en-US" sz="1300" kern="1200" dirty="0">
                          <a:solidFill>
                            <a:schemeClr val="tx1"/>
                          </a:solidFill>
                          <a:latin typeface="Source Sans Pro" panose="020B0503030403020204" pitchFamily="34" charset="0"/>
                          <a:ea typeface="Source Sans Pro" panose="020B0503030403020204" pitchFamily="34" charset="0"/>
                        </a:rPr>
                        <a:t> </a:t>
                      </a:r>
                      <a:r>
                        <a:rPr lang="en-NZ" sz="1300" b="1" dirty="0">
                          <a:solidFill>
                            <a:schemeClr val="tx1"/>
                          </a:solidFill>
                          <a:effectLst/>
                          <a:latin typeface="Source Sans Pro" panose="020B0503030403020204" pitchFamily="34" charset="0"/>
                          <a:ea typeface="Source Sans Pro" panose="020B0503030403020204" pitchFamily="34" charset="0"/>
                        </a:rPr>
                        <a:t>Focus on improving people’s lives — individuals, children and young people, whānau, iwi and communities.</a:t>
                      </a:r>
                    </a:p>
                    <a:p>
                      <a:pPr algn="ctr">
                        <a:spcBef>
                          <a:spcPts val="400"/>
                        </a:spcBef>
                        <a:spcAft>
                          <a:spcPts val="400"/>
                        </a:spcAft>
                      </a:pPr>
                      <a:r>
                        <a:rPr lang="en-NZ" sz="1300" b="0" kern="1200" dirty="0">
                          <a:solidFill>
                            <a:schemeClr val="tx1"/>
                          </a:solidFill>
                          <a:effectLst/>
                          <a:latin typeface="Source Sans Pro" panose="020B0503030403020204" pitchFamily="34" charset="0"/>
                          <a:ea typeface="Source Sans Pro" panose="020B0503030403020204" pitchFamily="34" charset="0"/>
                          <a:cs typeface="+mn-cs"/>
                        </a:rPr>
                        <a:t>Strive to create positive outcomes from any collection, sharing or use of data and information.</a:t>
                      </a:r>
                    </a:p>
                    <a:p>
                      <a:pPr algn="ctr">
                        <a:spcBef>
                          <a:spcPts val="400"/>
                        </a:spcBef>
                        <a:spcAft>
                          <a:spcPts val="400"/>
                        </a:spcAft>
                      </a:pPr>
                      <a:r>
                        <a:rPr lang="en-NZ" sz="1300" b="0" kern="1200" dirty="0">
                          <a:solidFill>
                            <a:schemeClr val="tx1"/>
                          </a:solidFill>
                          <a:effectLst/>
                          <a:latin typeface="Source Sans Pro" panose="020B0503030403020204" pitchFamily="34" charset="0"/>
                          <a:ea typeface="Source Sans Pro" panose="020B0503030403020204" pitchFamily="34" charset="0"/>
                          <a:cs typeface="+mn-cs"/>
                        </a:rPr>
                        <a:t>Use checks and balances and ensure that the information collected or used is reasonably necessary for the purpose.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555687"/>
                  </a:ext>
                </a:extLst>
              </a:tr>
            </a:tbl>
          </a:graphicData>
        </a:graphic>
      </p:graphicFrame>
      <p:sp>
        <p:nvSpPr>
          <p:cNvPr id="14" name="TextBox 13">
            <a:extLst>
              <a:ext uri="{FF2B5EF4-FFF2-40B4-BE49-F238E27FC236}">
                <a16:creationId xmlns:a16="http://schemas.microsoft.com/office/drawing/2014/main" id="{BEB75DCE-6962-4453-B197-1FB6F7D91A96}"/>
              </a:ext>
            </a:extLst>
          </p:cNvPr>
          <p:cNvSpPr txBox="1"/>
          <p:nvPr/>
        </p:nvSpPr>
        <p:spPr>
          <a:xfrm>
            <a:off x="6431064" y="3340686"/>
            <a:ext cx="6080375" cy="1036181"/>
          </a:xfrm>
          <a:prstGeom prst="rect">
            <a:avLst/>
          </a:prstGeom>
          <a:noFill/>
          <a:ln>
            <a:solidFill>
              <a:srgbClr val="F9DCC7"/>
            </a:solidFill>
          </a:ln>
        </p:spPr>
        <p:txBody>
          <a:bodyPr wrap="square" rtlCol="0">
            <a:spAutoFit/>
          </a:bodyPr>
          <a:lstStyle/>
          <a:p>
            <a:pPr>
              <a:spcBef>
                <a:spcPts val="400"/>
              </a:spcBef>
              <a:spcAft>
                <a:spcPts val="400"/>
              </a:spcAft>
            </a:pPr>
            <a:r>
              <a:rPr lang="en-NZ" sz="1200" b="1" dirty="0">
                <a:solidFill>
                  <a:schemeClr val="accent2">
                    <a:lumMod val="75000"/>
                  </a:schemeClr>
                </a:solidFill>
                <a:latin typeface="Source Sans Pro" panose="020B0503030403020204" pitchFamily="34" charset="0"/>
                <a:ea typeface="Source Sans Pro" panose="020B0503030403020204" pitchFamily="34" charset="0"/>
              </a:rPr>
              <a:t>Mana Whakahaere </a:t>
            </a:r>
            <a:r>
              <a:rPr lang="en-NZ" sz="1200" b="1" dirty="0">
                <a:latin typeface="Source Sans Pro" panose="020B0503030403020204" pitchFamily="34" charset="0"/>
                <a:ea typeface="Source Sans Pro" panose="020B0503030403020204" pitchFamily="34" charset="0"/>
              </a:rPr>
              <a:t>— Empower people by giving them choice and enabling their access to and use of their data and information.</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Where possible, give people choices and respect the choices they make.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Give people easy access to and oversight of their information wherever possible.</a:t>
            </a:r>
          </a:p>
        </p:txBody>
      </p:sp>
      <p:sp>
        <p:nvSpPr>
          <p:cNvPr id="15" name="TextBox 14">
            <a:extLst>
              <a:ext uri="{FF2B5EF4-FFF2-40B4-BE49-F238E27FC236}">
                <a16:creationId xmlns:a16="http://schemas.microsoft.com/office/drawing/2014/main" id="{E7831666-41DE-4369-B292-3A297BB8CFEA}"/>
              </a:ext>
            </a:extLst>
          </p:cNvPr>
          <p:cNvSpPr txBox="1"/>
          <p:nvPr/>
        </p:nvSpPr>
        <p:spPr>
          <a:xfrm>
            <a:off x="455372" y="3340686"/>
            <a:ext cx="5972416" cy="1508105"/>
          </a:xfrm>
          <a:prstGeom prst="rect">
            <a:avLst/>
          </a:prstGeom>
          <a:noFill/>
          <a:ln>
            <a:solidFill>
              <a:srgbClr val="F9DCC7"/>
            </a:solidFill>
          </a:ln>
        </p:spPr>
        <p:txBody>
          <a:bodyPr wrap="square" rtlCol="0">
            <a:spAutoFit/>
          </a:bodyPr>
          <a:lstStyle/>
          <a:p>
            <a:pPr>
              <a:spcBef>
                <a:spcPts val="400"/>
              </a:spcBef>
              <a:spcAft>
                <a:spcPts val="400"/>
              </a:spcAft>
            </a:pPr>
            <a:r>
              <a:rPr lang="en-NZ" sz="1200" b="1" dirty="0">
                <a:solidFill>
                  <a:schemeClr val="accent2">
                    <a:lumMod val="75000"/>
                  </a:schemeClr>
                </a:solidFill>
                <a:latin typeface="Source Sans Pro" panose="020B0503030403020204" pitchFamily="34" charset="0"/>
                <a:ea typeface="Source Sans Pro" panose="020B0503030403020204" pitchFamily="34" charset="0"/>
              </a:rPr>
              <a:t>Manaakitanga </a:t>
            </a:r>
            <a:r>
              <a:rPr lang="en-NZ" sz="1200" b="1" dirty="0">
                <a:latin typeface="Source Sans Pro" panose="020B0503030403020204" pitchFamily="34" charset="0"/>
                <a:ea typeface="Source Sans Pro" panose="020B0503030403020204" pitchFamily="34" charset="0"/>
              </a:rPr>
              <a:t>— Respect and uphold the mana and dignity of the people, whānau, communities or groups who share their data and information.</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Recognise and incorporate diverse cultural interests, perspectives and needs.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Include and involve service users whenever possible.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Incorporate people’s views when they have a specific interest in what is done with their information.</a:t>
            </a:r>
            <a:endParaRPr lang="en-NZ" dirty="0"/>
          </a:p>
        </p:txBody>
      </p:sp>
      <p:sp>
        <p:nvSpPr>
          <p:cNvPr id="16" name="TextBox 15">
            <a:extLst>
              <a:ext uri="{FF2B5EF4-FFF2-40B4-BE49-F238E27FC236}">
                <a16:creationId xmlns:a16="http://schemas.microsoft.com/office/drawing/2014/main" id="{2BD1A58E-8A79-4C55-9B52-420C3D8BC358}"/>
              </a:ext>
            </a:extLst>
          </p:cNvPr>
          <p:cNvSpPr txBox="1"/>
          <p:nvPr/>
        </p:nvSpPr>
        <p:spPr>
          <a:xfrm>
            <a:off x="6427788" y="4855373"/>
            <a:ext cx="6080375" cy="1415772"/>
          </a:xfrm>
          <a:prstGeom prst="rect">
            <a:avLst/>
          </a:prstGeom>
          <a:noFill/>
          <a:ln>
            <a:solidFill>
              <a:srgbClr val="F9DCC7"/>
            </a:solidFill>
          </a:ln>
        </p:spPr>
        <p:txBody>
          <a:bodyPr wrap="square" rtlCol="0">
            <a:spAutoFit/>
          </a:bodyPr>
          <a:lstStyle/>
          <a:p>
            <a:pPr>
              <a:spcBef>
                <a:spcPts val="400"/>
              </a:spcBef>
              <a:spcAft>
                <a:spcPts val="400"/>
              </a:spcAft>
            </a:pPr>
            <a:r>
              <a:rPr lang="en-NZ" sz="1200" b="1" dirty="0">
                <a:solidFill>
                  <a:schemeClr val="accent2">
                    <a:lumMod val="75000"/>
                  </a:schemeClr>
                </a:solidFill>
                <a:latin typeface="Source Sans Pro" panose="020B0503030403020204" pitchFamily="34" charset="0"/>
                <a:ea typeface="Source Sans Pro" panose="020B0503030403020204" pitchFamily="34" charset="0"/>
              </a:rPr>
              <a:t>Mahitahitanga</a:t>
            </a:r>
            <a:r>
              <a:rPr lang="en-NZ" dirty="0"/>
              <a:t> </a:t>
            </a:r>
            <a:r>
              <a:rPr lang="en-NZ" b="1" dirty="0">
                <a:latin typeface="Source Sans Pro" panose="020B0503030403020204" pitchFamily="34" charset="0"/>
                <a:ea typeface="Source Sans Pro" panose="020B0503030403020204" pitchFamily="34" charset="0"/>
              </a:rPr>
              <a:t>—</a:t>
            </a:r>
            <a:r>
              <a:rPr lang="en-NZ" dirty="0"/>
              <a:t> </a:t>
            </a:r>
            <a:r>
              <a:rPr lang="en-NZ" sz="1200" b="1" dirty="0">
                <a:latin typeface="Source Sans Pro" panose="020B0503030403020204" pitchFamily="34" charset="0"/>
                <a:ea typeface="Source Sans Pro" panose="020B0503030403020204" pitchFamily="34" charset="0"/>
              </a:rPr>
              <a:t>Work as equals to create and share valuable knowledge.</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Work with other agencies to create and share value together.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Carefully share relevant information so people get the support they want and need.</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Grow collective knowledge and improve services through 2-way sharing of non-personal information .</a:t>
            </a:r>
          </a:p>
        </p:txBody>
      </p:sp>
      <p:sp>
        <p:nvSpPr>
          <p:cNvPr id="17" name="TextBox 16">
            <a:extLst>
              <a:ext uri="{FF2B5EF4-FFF2-40B4-BE49-F238E27FC236}">
                <a16:creationId xmlns:a16="http://schemas.microsoft.com/office/drawing/2014/main" id="{034C2A88-8650-4EE2-A081-0617AA550CE5}"/>
              </a:ext>
            </a:extLst>
          </p:cNvPr>
          <p:cNvSpPr txBox="1"/>
          <p:nvPr/>
        </p:nvSpPr>
        <p:spPr>
          <a:xfrm>
            <a:off x="455372" y="4844122"/>
            <a:ext cx="5972416" cy="1518364"/>
          </a:xfrm>
          <a:prstGeom prst="rect">
            <a:avLst/>
          </a:prstGeom>
          <a:noFill/>
          <a:ln>
            <a:solidFill>
              <a:srgbClr val="F9DCC7"/>
            </a:solidFill>
          </a:ln>
        </p:spPr>
        <p:txBody>
          <a:bodyPr wrap="square" rtlCol="0">
            <a:spAutoFit/>
          </a:bodyPr>
          <a:lstStyle/>
          <a:p>
            <a:pPr>
              <a:spcBef>
                <a:spcPts val="400"/>
              </a:spcBef>
              <a:spcAft>
                <a:spcPts val="400"/>
              </a:spcAft>
            </a:pPr>
            <a:r>
              <a:rPr lang="en-NZ" sz="1200" b="1" dirty="0">
                <a:solidFill>
                  <a:schemeClr val="accent2">
                    <a:lumMod val="75000"/>
                  </a:schemeClr>
                </a:solidFill>
                <a:latin typeface="Source Sans Pro" panose="020B0503030403020204" pitchFamily="34" charset="0"/>
                <a:ea typeface="Source Sans Pro" panose="020B0503030403020204" pitchFamily="34" charset="0"/>
              </a:rPr>
              <a:t>Kaitiakitanga</a:t>
            </a:r>
            <a:r>
              <a:rPr lang="en-NZ" b="1" dirty="0"/>
              <a:t> </a:t>
            </a:r>
            <a:r>
              <a:rPr lang="en-NZ" b="1" dirty="0">
                <a:latin typeface="Source Sans Pro" panose="020B0503030403020204" pitchFamily="34" charset="0"/>
                <a:ea typeface="Source Sans Pro" panose="020B0503030403020204" pitchFamily="34" charset="0"/>
              </a:rPr>
              <a:t>—</a:t>
            </a:r>
            <a:r>
              <a:rPr lang="en-NZ" b="1" dirty="0"/>
              <a:t> </a:t>
            </a:r>
            <a:r>
              <a:rPr lang="en-NZ" sz="1200" b="1" dirty="0">
                <a:latin typeface="Source Sans Pro" panose="020B0503030403020204" pitchFamily="34" charset="0"/>
                <a:ea typeface="Source Sans Pro" panose="020B0503030403020204" pitchFamily="34" charset="0"/>
              </a:rPr>
              <a:t>Act as a steward in a way that people understand and trust.</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Recognise you are a kaitiaki rather than an owner of people’s information.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Be open and transparent — support people’s interest or need to understand. </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Keep data and information safe and secure and respect its value.</a:t>
            </a:r>
          </a:p>
          <a:p>
            <a:pPr>
              <a:spcBef>
                <a:spcPts val="400"/>
              </a:spcBef>
              <a:spcAft>
                <a:spcPts val="400"/>
              </a:spcAft>
            </a:pPr>
            <a:r>
              <a:rPr lang="en-NZ" sz="1200" dirty="0">
                <a:latin typeface="Source Sans Pro" panose="020B0503030403020204" pitchFamily="34" charset="0"/>
                <a:ea typeface="Source Sans Pro" panose="020B0503030403020204" pitchFamily="34" charset="0"/>
              </a:rPr>
              <a:t>If there’s a privacy breach, act quickly and openly.</a:t>
            </a:r>
          </a:p>
        </p:txBody>
      </p:sp>
      <p:sp>
        <p:nvSpPr>
          <p:cNvPr id="23" name="Title 1">
            <a:extLst>
              <a:ext uri="{FF2B5EF4-FFF2-40B4-BE49-F238E27FC236}">
                <a16:creationId xmlns:a16="http://schemas.microsoft.com/office/drawing/2014/main" id="{EDA3DF9F-BDAD-4CD7-8827-20F425D59388}"/>
              </a:ext>
            </a:extLst>
          </p:cNvPr>
          <p:cNvSpPr txBox="1">
            <a:spLocks/>
          </p:cNvSpPr>
          <p:nvPr/>
        </p:nvSpPr>
        <p:spPr>
          <a:xfrm>
            <a:off x="2924507" y="6558786"/>
            <a:ext cx="7632192" cy="399528"/>
          </a:xfrm>
          <a:prstGeom prst="rect">
            <a:avLst/>
          </a:prstGeom>
        </p:spPr>
        <p:txBody>
          <a:bodyPr vert="horz" lIns="91440" tIns="45720" rIns="91440" bIns="45720" rtlCol="0" anchor="b">
            <a:normAutofit fontScale="92500"/>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400" b="1" dirty="0">
                <a:latin typeface="Source Sans Pro" panose="020B0503030403020204" pitchFamily="34" charset="0"/>
                <a:ea typeface="Source Sans Pro" panose="020B0503030403020204" pitchFamily="34" charset="0"/>
                <a:cs typeface="Calibri" panose="020F0502020204030204" pitchFamily="34" charset="0"/>
              </a:rPr>
              <a:t>The DPUP Guidelines — </a:t>
            </a:r>
            <a:r>
              <a:rPr lang="en-NZ" sz="1400" dirty="0">
                <a:latin typeface="Source Sans Pro" panose="020B0503030403020204" pitchFamily="34" charset="0"/>
                <a:ea typeface="Source Sans Pro" panose="020B0503030403020204" pitchFamily="34" charset="0"/>
                <a:cs typeface="Calibri" panose="020F0502020204030204" pitchFamily="34" charset="0"/>
              </a:rPr>
              <a:t>Describe good practice and ways to use the Principles in everyday work.</a:t>
            </a:r>
            <a:endParaRPr lang="en-US" sz="1400" dirty="0">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4" name="Graphic 3" descr="Icon signifying the FIRST GUIDELINE: a blue question mark, in a white circle.">
            <a:extLst>
              <a:ext uri="{FF2B5EF4-FFF2-40B4-BE49-F238E27FC236}">
                <a16:creationId xmlns:a16="http://schemas.microsoft.com/office/drawing/2014/main" id="{E49EB9E0-76F1-4429-A343-7998E4305C9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97" y="7164261"/>
            <a:ext cx="560457" cy="560457"/>
          </a:xfrm>
          <a:prstGeom prst="rect">
            <a:avLst/>
          </a:prstGeom>
        </p:spPr>
      </p:pic>
      <p:sp>
        <p:nvSpPr>
          <p:cNvPr id="5" name="TextBox 4">
            <a:extLst>
              <a:ext uri="{FF2B5EF4-FFF2-40B4-BE49-F238E27FC236}">
                <a16:creationId xmlns:a16="http://schemas.microsoft.com/office/drawing/2014/main" id="{A2269C0F-B21F-4526-B61F-DA10C2DF773E}"/>
              </a:ext>
            </a:extLst>
          </p:cNvPr>
          <p:cNvSpPr txBox="1"/>
          <p:nvPr/>
        </p:nvSpPr>
        <p:spPr>
          <a:xfrm>
            <a:off x="246354" y="7106577"/>
            <a:ext cx="2846394" cy="2108269"/>
          </a:xfrm>
          <a:prstGeom prst="rect">
            <a:avLst/>
          </a:prstGeom>
          <a:noFill/>
        </p:spPr>
        <p:txBody>
          <a:bodyPr wrap="square" rtlCol="0">
            <a:spAutoFit/>
          </a:bodyPr>
          <a:lstStyle/>
          <a:p>
            <a:r>
              <a:rPr lang="en-NZ" sz="1600" b="1" dirty="0">
                <a:solidFill>
                  <a:srgbClr val="4B919F"/>
                </a:solidFill>
              </a:rPr>
              <a:t>           Purpose Matters</a:t>
            </a:r>
          </a:p>
          <a:p>
            <a:endParaRPr lang="en-NZ" sz="1600" b="1" dirty="0">
              <a:solidFill>
                <a:srgbClr val="4B919F"/>
              </a:solidFill>
            </a:endParaRPr>
          </a:p>
          <a:p>
            <a:endParaRPr lang="en-NZ" sz="1200" b="1" dirty="0">
              <a:solidFill>
                <a:srgbClr val="4B919F"/>
              </a:solidFill>
            </a:endParaRP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Be clear about the purpose of collecting or using people’s information. Collect only what is needed.</a:t>
            </a: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Consider how using people’s information might affect their wellbeing and their trust in those using it.</a:t>
            </a:r>
            <a:endParaRPr lang="en-NZ" sz="12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24B4D705-9195-49C1-B5E2-9A375E4CE1B0}"/>
              </a:ext>
            </a:extLst>
          </p:cNvPr>
          <p:cNvSpPr txBox="1"/>
          <p:nvPr/>
        </p:nvSpPr>
        <p:spPr>
          <a:xfrm>
            <a:off x="3323278" y="7088512"/>
            <a:ext cx="2846394" cy="2108269"/>
          </a:xfrm>
          <a:prstGeom prst="rect">
            <a:avLst/>
          </a:prstGeom>
          <a:noFill/>
        </p:spPr>
        <p:txBody>
          <a:bodyPr wrap="square" rtlCol="0">
            <a:spAutoFit/>
          </a:bodyPr>
          <a:lstStyle/>
          <a:p>
            <a:r>
              <a:rPr lang="en-NZ" sz="1600" b="1" dirty="0">
                <a:solidFill>
                  <a:srgbClr val="96466E"/>
                </a:solidFill>
              </a:rPr>
              <a:t>            Transparency and Choice</a:t>
            </a:r>
          </a:p>
          <a:p>
            <a:endParaRPr lang="en-NZ" sz="1600" b="1" dirty="0">
              <a:solidFill>
                <a:srgbClr val="96466E"/>
              </a:solidFill>
            </a:endParaRPr>
          </a:p>
          <a:p>
            <a:endParaRPr lang="en-NZ" sz="1200" b="1" dirty="0">
              <a:solidFill>
                <a:srgbClr val="96466E"/>
              </a:solidFill>
            </a:endParaRP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Be transparent and help people understand why their information is needed and what happens with it.</a:t>
            </a: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As much as possible support their choices about what they want to share and how they want it used.</a:t>
            </a:r>
            <a:endParaRPr lang="en-NZ" sz="1200"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1B4813F0-6D47-4D22-B57B-4BDA7321335E}"/>
              </a:ext>
            </a:extLst>
          </p:cNvPr>
          <p:cNvSpPr/>
          <p:nvPr/>
        </p:nvSpPr>
        <p:spPr>
          <a:xfrm>
            <a:off x="6453956" y="7108814"/>
            <a:ext cx="2846394" cy="2108269"/>
          </a:xfrm>
          <a:prstGeom prst="rect">
            <a:avLst/>
          </a:prstGeom>
        </p:spPr>
        <p:txBody>
          <a:bodyPr wrap="square">
            <a:spAutoFit/>
          </a:bodyPr>
          <a:lstStyle/>
          <a:p>
            <a:r>
              <a:rPr lang="en-NZ" sz="1600" b="1" dirty="0">
                <a:solidFill>
                  <a:srgbClr val="26567F"/>
                </a:solidFill>
              </a:rPr>
              <a:t>             Access to Information</a:t>
            </a:r>
          </a:p>
          <a:p>
            <a:endParaRPr lang="en-NZ" sz="1600" b="1" dirty="0">
              <a:solidFill>
                <a:srgbClr val="26567F"/>
              </a:solidFill>
              <a:latin typeface="Source Sans Pro" panose="020B0503030403020204" pitchFamily="34" charset="0"/>
              <a:ea typeface="Source Sans Pro" panose="020B0503030403020204" pitchFamily="34" charset="0"/>
            </a:endParaRPr>
          </a:p>
          <a:p>
            <a:endParaRPr lang="en-NZ" sz="1200" b="1" dirty="0">
              <a:solidFill>
                <a:srgbClr val="26567F"/>
              </a:solidFill>
              <a:latin typeface="Source Sans Pro" panose="020B0503030403020204" pitchFamily="34" charset="0"/>
              <a:ea typeface="Source Sans Pro" panose="020B0503030403020204" pitchFamily="34" charset="0"/>
            </a:endParaRP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Be proactive about supporting people to understand what information is held about them, their rights to access it and ask for corrections to be made.</a:t>
            </a: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Look for ways to make this easy and safe for service users.</a:t>
            </a:r>
            <a:endParaRPr lang="en-NZ" sz="1200" dirty="0"/>
          </a:p>
        </p:txBody>
      </p:sp>
      <p:sp>
        <p:nvSpPr>
          <p:cNvPr id="9" name="Rectangle 8">
            <a:extLst>
              <a:ext uri="{FF2B5EF4-FFF2-40B4-BE49-F238E27FC236}">
                <a16:creationId xmlns:a16="http://schemas.microsoft.com/office/drawing/2014/main" id="{9BF34E29-1AE1-4CB1-97D3-D781457B4998}"/>
              </a:ext>
            </a:extLst>
          </p:cNvPr>
          <p:cNvSpPr/>
          <p:nvPr/>
        </p:nvSpPr>
        <p:spPr>
          <a:xfrm>
            <a:off x="9584635" y="7108814"/>
            <a:ext cx="2565987" cy="2108269"/>
          </a:xfrm>
          <a:prstGeom prst="rect">
            <a:avLst/>
          </a:prstGeom>
        </p:spPr>
        <p:txBody>
          <a:bodyPr wrap="square">
            <a:spAutoFit/>
          </a:bodyPr>
          <a:lstStyle/>
          <a:p>
            <a:r>
              <a:rPr lang="en-NZ" sz="1200" dirty="0">
                <a:solidFill>
                  <a:srgbClr val="8C965A"/>
                </a:solidFill>
              </a:rPr>
              <a:t>                 </a:t>
            </a:r>
            <a:r>
              <a:rPr lang="en-NZ" sz="1600" b="1" dirty="0">
                <a:solidFill>
                  <a:srgbClr val="8C965A"/>
                </a:solidFill>
              </a:rPr>
              <a:t>Sharing Value</a:t>
            </a:r>
          </a:p>
          <a:p>
            <a:endParaRPr lang="en-NZ" sz="1600" dirty="0">
              <a:solidFill>
                <a:srgbClr val="8C965A"/>
              </a:solidFill>
            </a:endParaRPr>
          </a:p>
          <a:p>
            <a:endParaRPr lang="en-NZ" sz="1200" dirty="0">
              <a:solidFill>
                <a:srgbClr val="8C965A"/>
              </a:solidFill>
            </a:endParaRP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Work together to ensure information used to create insights is relevant and usefully describes real experiences.</a:t>
            </a:r>
          </a:p>
          <a:p>
            <a:pPr>
              <a:spcBef>
                <a:spcPts val="600"/>
              </a:spcBef>
              <a:spcAft>
                <a:spcPts val="600"/>
              </a:spcAft>
            </a:pPr>
            <a:r>
              <a:rPr lang="en-NZ" sz="1200" dirty="0">
                <a:solidFill>
                  <a:srgbClr val="2A2A3E"/>
                </a:solidFill>
                <a:latin typeface="Source Sans Pro" panose="020B0503030403020204" pitchFamily="34" charset="0"/>
                <a:ea typeface="Source Sans Pro" panose="020B0503030403020204" pitchFamily="34" charset="0"/>
              </a:rPr>
              <a:t>Share insights to help grow knowledge and support wellbeing. </a:t>
            </a:r>
            <a:r>
              <a:rPr lang="en-NZ" sz="1200" dirty="0">
                <a:latin typeface="Source Sans Pro" panose="020B0503030403020204" pitchFamily="34" charset="0"/>
                <a:ea typeface="Source Sans Pro" panose="020B0503030403020204" pitchFamily="34" charset="0"/>
              </a:rPr>
              <a:t> </a:t>
            </a:r>
          </a:p>
        </p:txBody>
      </p:sp>
      <p:sp>
        <p:nvSpPr>
          <p:cNvPr id="38" name="TextBox 37">
            <a:extLst>
              <a:ext uri="{FF2B5EF4-FFF2-40B4-BE49-F238E27FC236}">
                <a16:creationId xmlns:a16="http://schemas.microsoft.com/office/drawing/2014/main" id="{C6B4ECE4-E58F-4165-B4CB-4EDA3872D8F3}"/>
              </a:ext>
              <a:ext uri="{C183D7F6-B498-43B3-948B-1728B52AA6E4}">
                <adec:decorative xmlns:adec="http://schemas.microsoft.com/office/drawing/2017/decorative" val="0"/>
              </a:ext>
            </a:extLst>
          </p:cNvPr>
          <p:cNvSpPr txBox="1"/>
          <p:nvPr/>
        </p:nvSpPr>
        <p:spPr>
          <a:xfrm>
            <a:off x="31797" y="9217321"/>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
        <p:nvSpPr>
          <p:cNvPr id="26" name="TextBox 25">
            <a:extLst>
              <a:ext uri="{FF2B5EF4-FFF2-40B4-BE49-F238E27FC236}">
                <a16:creationId xmlns:a16="http://schemas.microsoft.com/office/drawing/2014/main" id="{35A32901-A4CA-4662-A7C8-52E873FFBB4D}"/>
              </a:ext>
              <a:ext uri="{C183D7F6-B498-43B3-948B-1728B52AA6E4}">
                <adec:decorative xmlns:adec="http://schemas.microsoft.com/office/drawing/2017/decorative" val="1"/>
              </a:ext>
            </a:extLst>
          </p:cNvPr>
          <p:cNvSpPr txBox="1"/>
          <p:nvPr/>
        </p:nvSpPr>
        <p:spPr>
          <a:xfrm>
            <a:off x="97118" y="7072678"/>
            <a:ext cx="12599973" cy="2123658"/>
          </a:xfrm>
          <a:prstGeom prst="rect">
            <a:avLst/>
          </a:prstGeom>
          <a:noFill/>
          <a:ln>
            <a:solidFill>
              <a:srgbClr val="E8731B"/>
            </a:solidFill>
          </a:ln>
        </p:spPr>
        <p:txBody>
          <a:bodyPr wrap="square" rtlCol="0">
            <a:spAutoFit/>
          </a:bodyPr>
          <a:lstStyle/>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a:p>
            <a:endParaRPr lang="en-NZ" sz="1200" dirty="0">
              <a:latin typeface="Source Sans Pro" panose="020B0503030403020204" pitchFamily="34" charset="0"/>
              <a:ea typeface="Source Sans Pro" panose="020B0503030403020204" pitchFamily="34" charset="0"/>
            </a:endParaRPr>
          </a:p>
        </p:txBody>
      </p:sp>
      <p:pic>
        <p:nvPicPr>
          <p:cNvPr id="33" name="Picture 32">
            <a:extLst>
              <a:ext uri="{FF2B5EF4-FFF2-40B4-BE49-F238E27FC236}">
                <a16:creationId xmlns:a16="http://schemas.microsoft.com/office/drawing/2014/main" id="{7EC1444A-D05A-4D62-8168-32504F8933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2" y="0"/>
            <a:ext cx="1384728" cy="939480"/>
          </a:xfrm>
          <a:prstGeom prst="rect">
            <a:avLst/>
          </a:prstGeom>
        </p:spPr>
      </p:pic>
      <p:pic>
        <p:nvPicPr>
          <p:cNvPr id="34" name="Picture 33">
            <a:extLst>
              <a:ext uri="{FF2B5EF4-FFF2-40B4-BE49-F238E27FC236}">
                <a16:creationId xmlns:a16="http://schemas.microsoft.com/office/drawing/2014/main" id="{0C0AB55F-C05B-42A2-9E60-737B6A78D19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781" y="112437"/>
            <a:ext cx="1417311" cy="612000"/>
          </a:xfrm>
          <a:prstGeom prst="rect">
            <a:avLst/>
          </a:prstGeom>
        </p:spPr>
      </p:pic>
      <p:cxnSp>
        <p:nvCxnSpPr>
          <p:cNvPr id="32" name="Straight Connector 31">
            <a:extLst>
              <a:ext uri="{FF2B5EF4-FFF2-40B4-BE49-F238E27FC236}">
                <a16:creationId xmlns:a16="http://schemas.microsoft.com/office/drawing/2014/main" id="{ABF636DD-3F7D-4322-A836-BDC4A5C72506}"/>
              </a:ext>
              <a:ext uri="{C183D7F6-B498-43B3-948B-1728B52AA6E4}">
                <adec:decorative xmlns:adec="http://schemas.microsoft.com/office/drawing/2017/decorative" val="1"/>
              </a:ext>
            </a:extLst>
          </p:cNvPr>
          <p:cNvCxnSpPr>
            <a:cxnSpLocks/>
          </p:cNvCxnSpPr>
          <p:nvPr/>
        </p:nvCxnSpPr>
        <p:spPr>
          <a:xfrm flipH="1">
            <a:off x="63115" y="904618"/>
            <a:ext cx="12633979"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200E030-35EE-4165-978E-4C55CFD96675}"/>
              </a:ext>
              <a:ext uri="{C183D7F6-B498-43B3-948B-1728B52AA6E4}">
                <adec:decorative xmlns:adec="http://schemas.microsoft.com/office/drawing/2017/decorative" val="1"/>
              </a:ext>
            </a:extLst>
          </p:cNvPr>
          <p:cNvCxnSpPr>
            <a:cxnSpLocks/>
          </p:cNvCxnSpPr>
          <p:nvPr/>
        </p:nvCxnSpPr>
        <p:spPr>
          <a:xfrm flipH="1">
            <a:off x="63114" y="1879609"/>
            <a:ext cx="1263398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6B56F78-2AE6-46E5-842C-5E17EC38C4F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0344" y="7164261"/>
            <a:ext cx="560457" cy="560457"/>
          </a:xfrm>
          <a:prstGeom prst="rect">
            <a:avLst/>
          </a:prstGeom>
        </p:spPr>
      </p:pic>
      <p:pic>
        <p:nvPicPr>
          <p:cNvPr id="10" name="Graphic 9">
            <a:extLst>
              <a:ext uri="{FF2B5EF4-FFF2-40B4-BE49-F238E27FC236}">
                <a16:creationId xmlns:a16="http://schemas.microsoft.com/office/drawing/2014/main" id="{A94E16BE-28D9-4732-B60F-D91A68E383C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8191" y="7164261"/>
            <a:ext cx="560457" cy="560457"/>
          </a:xfrm>
          <a:prstGeom prst="rect">
            <a:avLst/>
          </a:prstGeom>
        </p:spPr>
      </p:pic>
      <p:pic>
        <p:nvPicPr>
          <p:cNvPr id="20" name="Graphic 19">
            <a:extLst>
              <a:ext uri="{FF2B5EF4-FFF2-40B4-BE49-F238E27FC236}">
                <a16:creationId xmlns:a16="http://schemas.microsoft.com/office/drawing/2014/main" id="{BCDB1FE3-76A5-4728-989F-407996F4B4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84635" y="7164261"/>
            <a:ext cx="560457" cy="560457"/>
          </a:xfrm>
          <a:prstGeom prst="rect">
            <a:avLst/>
          </a:prstGeom>
        </p:spPr>
      </p:pic>
      <p:sp>
        <p:nvSpPr>
          <p:cNvPr id="24" name="TextBox 23">
            <a:extLst>
              <a:ext uri="{FF2B5EF4-FFF2-40B4-BE49-F238E27FC236}">
                <a16:creationId xmlns:a16="http://schemas.microsoft.com/office/drawing/2014/main" id="{5D1307FF-0D4B-41DF-83E2-FB99A434348D}"/>
              </a:ext>
              <a:ext uri="{C183D7F6-B498-43B3-948B-1728B52AA6E4}">
                <adec:decorative xmlns:adec="http://schemas.microsoft.com/office/drawing/2017/decorative" val="1"/>
              </a:ext>
            </a:extLst>
          </p:cNvPr>
          <p:cNvSpPr txBox="1"/>
          <p:nvPr/>
        </p:nvSpPr>
        <p:spPr>
          <a:xfrm>
            <a:off x="11971939" y="9201415"/>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1 of  1</a:t>
            </a:r>
          </a:p>
        </p:txBody>
      </p:sp>
      <p:sp>
        <p:nvSpPr>
          <p:cNvPr id="2" name="Rectangle 1">
            <a:extLst>
              <a:ext uri="{FF2B5EF4-FFF2-40B4-BE49-F238E27FC236}">
                <a16:creationId xmlns:a16="http://schemas.microsoft.com/office/drawing/2014/main" id="{7DF44FF0-CE10-43AB-888A-094E53102782}"/>
              </a:ext>
              <a:ext uri="{C183D7F6-B498-43B3-948B-1728B52AA6E4}">
                <adec:decorative xmlns:adec="http://schemas.microsoft.com/office/drawing/2017/decorative" val="1"/>
              </a:ext>
            </a:extLst>
          </p:cNvPr>
          <p:cNvSpPr/>
          <p:nvPr/>
        </p:nvSpPr>
        <p:spPr>
          <a:xfrm>
            <a:off x="97119" y="2404144"/>
            <a:ext cx="12599973" cy="4030034"/>
          </a:xfrm>
          <a:prstGeom prst="rect">
            <a:avLst/>
          </a:prstGeom>
          <a:noFill/>
          <a:ln>
            <a:solidFill>
              <a:srgbClr val="E8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038B2CAB-4C64-4950-A87E-166BF93B77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68134" y="41767"/>
            <a:ext cx="1988523" cy="720000"/>
          </a:xfrm>
          <a:prstGeom prst="rect">
            <a:avLst/>
          </a:prstGeom>
        </p:spPr>
      </p:pic>
      <p:pic>
        <p:nvPicPr>
          <p:cNvPr id="18" name="Picture 17">
            <a:extLst>
              <a:ext uri="{FF2B5EF4-FFF2-40B4-BE49-F238E27FC236}">
                <a16:creationId xmlns:a16="http://schemas.microsoft.com/office/drawing/2014/main" id="{AD18E090-FBBD-43CD-820D-02557725C2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37653" y="9261688"/>
            <a:ext cx="1484683" cy="270295"/>
          </a:xfrm>
          <a:prstGeom prst="rect">
            <a:avLst/>
          </a:prstGeom>
        </p:spPr>
      </p:pic>
    </p:spTree>
    <p:extLst>
      <p:ext uri="{BB962C8B-B14F-4D97-AF65-F5344CB8AC3E}">
        <p14:creationId xmlns:p14="http://schemas.microsoft.com/office/powerpoint/2010/main" val="1432221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EEJU23W3HNHT-1111130400-900</_dlc_DocId>
    <_dlc_DocIdUrl xmlns="32912b76-460a-4724-b42f-6e9d0ecab840">
      <Url>https://dia.cohesion.net.nz/Sites/AOG/GCPO/_layouts/15/DocIdRedir.aspx?ID=EEJU23W3HNHT-1111130400-900</Url>
      <Description>EEJU23W3HNHT-1111130400-900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9CD67-8939-4E00-9488-D7B9C16B5EA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2912b76-460a-4724-b42f-6e9d0ecab840"/>
    <ds:schemaRef ds:uri="http://purl.org/dc/terms/"/>
    <ds:schemaRef ds:uri="http://schemas.microsoft.com/office/2006/documentManagement/types"/>
    <ds:schemaRef ds:uri="http://purl.org/dc/dcmitype/"/>
    <ds:schemaRef ds:uri="http://schemas.microsoft.com/sharepoint/v4"/>
    <ds:schemaRef ds:uri="01be4277-2979-4a68-876d-b92b25fceece"/>
    <ds:schemaRef ds:uri="http://www.w3.org/XML/1998/namespace"/>
  </ds:schemaRefs>
</ds:datastoreItem>
</file>

<file path=customXml/itemProps2.xml><?xml version="1.0" encoding="utf-8"?>
<ds:datastoreItem xmlns:ds="http://schemas.openxmlformats.org/officeDocument/2006/customXml" ds:itemID="{75F2A8C1-BA51-4882-A7A8-45C337D94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BF660E-A630-47C3-9974-ED58B2A888B5}">
  <ds:schemaRefs>
    <ds:schemaRef ds:uri="http://schemas.microsoft.com/sharepoint/events"/>
  </ds:schemaRefs>
</ds:datastoreItem>
</file>

<file path=customXml/itemProps4.xml><?xml version="1.0" encoding="utf-8"?>
<ds:datastoreItem xmlns:ds="http://schemas.openxmlformats.org/officeDocument/2006/customXml" ds:itemID="{7792450C-88C9-4FDE-908B-55C6D32FA6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5110</TotalTime>
  <Words>600</Words>
  <Application>Microsoft Office PowerPoint</Application>
  <PresentationFormat>A3 Paper (297x420 mm)</PresentationFormat>
  <Paragraphs>56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Data Protection and Use Policy — an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75</cp:revision>
  <cp:lastPrinted>2020-10-07T23:47:07Z</cp:lastPrinted>
  <dcterms:created xsi:type="dcterms:W3CDTF">2020-07-29T20:28:49Z</dcterms:created>
  <dcterms:modified xsi:type="dcterms:W3CDTF">2021-11-23T08:30:12Z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A12821912</vt:lpwstr>
  </property>
  <property fmtid="{D5CDD505-2E9C-101B-9397-08002B2CF9AE}" pid="4" name="Objective-Title">
    <vt:lpwstr>011_ The Data Protection and Use Policy Overview_Final</vt:lpwstr>
  </property>
  <property fmtid="{D5CDD505-2E9C-101B-9397-08002B2CF9AE}" pid="5" name="Objective-Comment">
    <vt:lpwstr/>
  </property>
  <property fmtid="{D5CDD505-2E9C-101B-9397-08002B2CF9AE}" pid="6" name="Objective-CreationStamp">
    <vt:filetime>2020-10-06T20:55:45Z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2020-10-08T00:57:11Z</vt:filetime>
  </property>
  <property fmtid="{D5CDD505-2E9C-101B-9397-08002B2CF9AE}" pid="11" name="Objective-Owner">
    <vt:lpwstr>Danny Mollan</vt:lpwstr>
  </property>
  <property fmtid="{D5CDD505-2E9C-101B-9397-08002B2CF9AE}" pid="12" name="Objective-Path">
    <vt:lpwstr>Global Folder:SWA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Edited</vt:lpwstr>
  </property>
  <property fmtid="{D5CDD505-2E9C-101B-9397-08002B2CF9AE}" pid="15" name="Objective-Version">
    <vt:lpwstr>0.8</vt:lpwstr>
  </property>
  <property fmtid="{D5CDD505-2E9C-101B-9397-08002B2CF9AE}" pid="16" name="Objective-VersionNumber">
    <vt:r8>8</vt:r8>
  </property>
  <property fmtid="{D5CDD505-2E9C-101B-9397-08002B2CF9AE}" pid="17" name="Objective-VersionComment">
    <vt:lpwstr/>
  </property>
  <property fmtid="{D5CDD505-2E9C-101B-9397-08002B2CF9AE}" pid="18" name="Objective-FileNumber">
    <vt:lpwstr>qA664152</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5126f07d-78c0-495c-8f1d-f4baa07cfe1d</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SharedWithUsers">
    <vt:lpwstr>3669;#Penelope Whitson</vt:lpwstr>
  </property>
  <property fmtid="{D5CDD505-2E9C-101B-9397-08002B2CF9AE}" pid="34" name="h288be6dc87141bbb85aea15bb46feec">
    <vt:lpwstr/>
  </property>
  <property fmtid="{D5CDD505-2E9C-101B-9397-08002B2CF9AE}" pid="35" name="DIAReportDocumentType">
    <vt:lpwstr/>
  </property>
  <property fmtid="{D5CDD505-2E9C-101B-9397-08002B2CF9AE}" pid="36" name="DIAMeetingDocumentType">
    <vt:lpwstr/>
  </property>
  <property fmtid="{D5CDD505-2E9C-101B-9397-08002B2CF9AE}" pid="37" name="f2ff4695490c4bf79a895c9f81dcf06d">
    <vt:lpwstr/>
  </property>
  <property fmtid="{D5CDD505-2E9C-101B-9397-08002B2CF9AE}" pid="38" name="c794c62a77ac4a12986871855a87615d">
    <vt:lpwstr/>
  </property>
  <property fmtid="{D5CDD505-2E9C-101B-9397-08002B2CF9AE}" pid="39" name="DIAAdministrationDocumentType">
    <vt:lpwstr/>
  </property>
</Properties>
</file>