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notesSlides/notesSlide3.xml" ContentType="application/vnd.openxmlformats-officedocument.presentationml.notesSl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5"/>
  </p:sldMasterIdLst>
  <p:notesMasterIdLst>
    <p:notesMasterId r:id="rId29"/>
  </p:notesMasterIdLst>
  <p:sldIdLst>
    <p:sldId id="256" r:id="rId6"/>
    <p:sldId id="267" r:id="rId7"/>
    <p:sldId id="298" r:id="rId8"/>
    <p:sldId id="297" r:id="rId9"/>
    <p:sldId id="276" r:id="rId10"/>
    <p:sldId id="277" r:id="rId11"/>
    <p:sldId id="289" r:id="rId12"/>
    <p:sldId id="278" r:id="rId13"/>
    <p:sldId id="291" r:id="rId14"/>
    <p:sldId id="279" r:id="rId15"/>
    <p:sldId id="293" r:id="rId16"/>
    <p:sldId id="280" r:id="rId17"/>
    <p:sldId id="295" r:id="rId18"/>
    <p:sldId id="281" r:id="rId19"/>
    <p:sldId id="296" r:id="rId20"/>
    <p:sldId id="299" r:id="rId21"/>
    <p:sldId id="300" r:id="rId22"/>
    <p:sldId id="302" r:id="rId23"/>
    <p:sldId id="303" r:id="rId24"/>
    <p:sldId id="301" r:id="rId25"/>
    <p:sldId id="304" r:id="rId26"/>
    <p:sldId id="305" r:id="rId27"/>
    <p:sldId id="282" r:id="rId28"/>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9AEBE"/>
    <a:srgbClr val="FF7C07"/>
    <a:srgbClr val="FF9933"/>
    <a:srgbClr val="4B919F"/>
    <a:srgbClr val="96466E"/>
    <a:srgbClr val="8C965A"/>
    <a:srgbClr val="FDE5C7"/>
    <a:srgbClr val="FEF4E8"/>
    <a:srgbClr val="EF731B"/>
    <a:srgbClr val="E873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2" autoAdjust="0"/>
    <p:restoredTop sz="80494" autoAdjust="0"/>
  </p:normalViewPr>
  <p:slideViewPr>
    <p:cSldViewPr snapToGrid="0">
      <p:cViewPr varScale="1">
        <p:scale>
          <a:sx n="50" d="100"/>
          <a:sy n="50" d="100"/>
        </p:scale>
        <p:origin x="1328" y="2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40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DC85DA-E416-41FE-B43A-24E166C1FBE1}" type="datetimeFigureOut">
              <a:rPr lang="en-NZ" smtClean="0"/>
              <a:t>23/11/2021</a:t>
            </a:fld>
            <a:endParaRPr lang="en-NZ" dirty="0"/>
          </a:p>
        </p:txBody>
      </p:sp>
      <p:sp>
        <p:nvSpPr>
          <p:cNvPr id="4" name="Slide Image Placeholder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en-NZ"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155FBF-0667-4ED3-9C36-61FFBB9D5B7B}" type="slidenum">
              <a:rPr lang="en-NZ" smtClean="0"/>
              <a:t>‹#›</a:t>
            </a:fld>
            <a:endParaRPr lang="en-NZ" dirty="0"/>
          </a:p>
        </p:txBody>
      </p:sp>
    </p:spTree>
    <p:extLst>
      <p:ext uri="{BB962C8B-B14F-4D97-AF65-F5344CB8AC3E}">
        <p14:creationId xmlns:p14="http://schemas.microsoft.com/office/powerpoint/2010/main" val="2196027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temanararaunga.maori.nz/"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Open workshop in appropriate way. </a:t>
            </a:r>
          </a:p>
          <a:p>
            <a:endParaRPr lang="en-NZ" dirty="0"/>
          </a:p>
          <a:p>
            <a:r>
              <a:rPr lang="en-NZ" dirty="0"/>
              <a:t>Outline the workshop approach:</a:t>
            </a:r>
          </a:p>
          <a:p>
            <a:pPr marL="171450" indent="-171450">
              <a:buFontTx/>
              <a:buChar char="-"/>
            </a:pPr>
            <a:r>
              <a:rPr lang="en-NZ" dirty="0"/>
              <a:t>Interactive</a:t>
            </a:r>
          </a:p>
          <a:p>
            <a:pPr marL="171450" indent="-171450">
              <a:buFontTx/>
              <a:buChar char="-"/>
            </a:pPr>
            <a:r>
              <a:rPr lang="en-NZ" dirty="0"/>
              <a:t>Goal is to introduce participants to the Policy and it’s relevance for their work</a:t>
            </a:r>
          </a:p>
          <a:p>
            <a:pPr marL="171450" indent="-171450">
              <a:buFontTx/>
              <a:buChar char="-"/>
            </a:pPr>
            <a:r>
              <a:rPr lang="en-NZ" dirty="0"/>
              <a:t>Not designed to be an in-depth workshop that focuses on detailed implementation of the Policy.  </a:t>
            </a:r>
          </a:p>
          <a:p>
            <a:pPr marL="171450" indent="-171450">
              <a:buFontTx/>
              <a:buChar char="-"/>
            </a:pPr>
            <a:endParaRPr lang="en-NZ" dirty="0"/>
          </a:p>
          <a:p>
            <a:pPr marL="0" indent="0">
              <a:buFontTx/>
              <a:buNone/>
            </a:pPr>
            <a:r>
              <a:rPr lang="en-NZ" dirty="0"/>
              <a:t>Agree what if any artefacts, notes, photos etc of the activities and discussions will be shared after the workshop. </a:t>
            </a:r>
          </a:p>
          <a:p>
            <a:pPr marL="171450" indent="-171450">
              <a:buFontTx/>
              <a:buChar char="-"/>
            </a:pPr>
            <a:endParaRPr lang="en-NZ" dirty="0"/>
          </a:p>
        </p:txBody>
      </p:sp>
      <p:sp>
        <p:nvSpPr>
          <p:cNvPr id="4" name="Slide Number Placeholder 3"/>
          <p:cNvSpPr>
            <a:spLocks noGrp="1"/>
          </p:cNvSpPr>
          <p:nvPr>
            <p:ph type="sldNum" sz="quarter" idx="5"/>
          </p:nvPr>
        </p:nvSpPr>
        <p:spPr/>
        <p:txBody>
          <a:bodyPr/>
          <a:lstStyle/>
          <a:p>
            <a:fld id="{69155FBF-0667-4ED3-9C36-61FFBB9D5B7B}" type="slidenum">
              <a:rPr lang="en-NZ" smtClean="0"/>
              <a:t>1</a:t>
            </a:fld>
            <a:endParaRPr lang="en-NZ" dirty="0"/>
          </a:p>
        </p:txBody>
      </p:sp>
    </p:spTree>
    <p:extLst>
      <p:ext uri="{BB962C8B-B14F-4D97-AF65-F5344CB8AC3E}">
        <p14:creationId xmlns:p14="http://schemas.microsoft.com/office/powerpoint/2010/main" val="2510006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ACTIVITY G “The Quiz” </a:t>
            </a:r>
          </a:p>
        </p:txBody>
      </p:sp>
      <p:sp>
        <p:nvSpPr>
          <p:cNvPr id="4" name="Slide Number Placeholder 3"/>
          <p:cNvSpPr>
            <a:spLocks noGrp="1"/>
          </p:cNvSpPr>
          <p:nvPr>
            <p:ph type="sldNum" sz="quarter" idx="5"/>
          </p:nvPr>
        </p:nvSpPr>
        <p:spPr/>
        <p:txBody>
          <a:bodyPr/>
          <a:lstStyle/>
          <a:p>
            <a:fld id="{69155FBF-0667-4ED3-9C36-61FFBB9D5B7B}" type="slidenum">
              <a:rPr lang="en-NZ" smtClean="0"/>
              <a:t>2</a:t>
            </a:fld>
            <a:endParaRPr lang="en-NZ" dirty="0"/>
          </a:p>
        </p:txBody>
      </p:sp>
    </p:spTree>
    <p:extLst>
      <p:ext uri="{BB962C8B-B14F-4D97-AF65-F5344CB8AC3E}">
        <p14:creationId xmlns:p14="http://schemas.microsoft.com/office/powerpoint/2010/main" val="3316202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200" dirty="0">
                <a:latin typeface="Source Sans Pro" panose="020B0503030403020204" pitchFamily="34" charset="0"/>
                <a:ea typeface="Source Sans Pro" panose="020B0503030403020204" pitchFamily="34" charset="0"/>
              </a:rPr>
              <a:t>The underlying principles of Te Tiriti o Waitangi. </a:t>
            </a:r>
          </a:p>
          <a:p>
            <a:pPr algn="l"/>
            <a:r>
              <a:rPr lang="en-NZ" sz="1200" dirty="0">
                <a:latin typeface="Source Sans Pro" panose="020B0503030403020204" pitchFamily="34" charset="0"/>
                <a:ea typeface="Source Sans Pro" panose="020B0503030403020204" pitchFamily="34" charset="0"/>
              </a:rPr>
              <a:t>Partnership</a:t>
            </a:r>
          </a:p>
          <a:p>
            <a:pPr algn="l"/>
            <a:r>
              <a:rPr lang="en-NZ" sz="1200" dirty="0">
                <a:latin typeface="Source Sans Pro" panose="020B0503030403020204" pitchFamily="34" charset="0"/>
                <a:ea typeface="Source Sans Pro" panose="020B0503030403020204" pitchFamily="34" charset="0"/>
              </a:rPr>
              <a:t>Participation</a:t>
            </a:r>
          </a:p>
          <a:p>
            <a:pPr algn="l"/>
            <a:r>
              <a:rPr lang="en-NZ" sz="1200" dirty="0">
                <a:latin typeface="Source Sans Pro" panose="020B0503030403020204" pitchFamily="34" charset="0"/>
                <a:ea typeface="Source Sans Pro" panose="020B0503030403020204" pitchFamily="34" charset="0"/>
              </a:rPr>
              <a:t>Protection</a:t>
            </a:r>
          </a:p>
          <a:p>
            <a:pPr algn="l"/>
            <a:endParaRPr lang="en-NZ" sz="1200" dirty="0">
              <a:latin typeface="Source Sans Pro" panose="020B0503030403020204" pitchFamily="34" charset="0"/>
              <a:ea typeface="Source Sans Pro" panose="020B0503030403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NZ" sz="1200" dirty="0">
                <a:latin typeface="Source Sans Pro" panose="020B0503030403020204" pitchFamily="34" charset="0"/>
                <a:ea typeface="Source Sans Pro" panose="020B0503030403020204" pitchFamily="34" charset="0"/>
              </a:rPr>
              <a:t>The four Guidelines that make up the Policy along with the Principles. </a:t>
            </a:r>
          </a:p>
          <a:p>
            <a:pPr algn="l"/>
            <a:r>
              <a:rPr lang="en-NZ" sz="1200" dirty="0">
                <a:latin typeface="Source Sans Pro" panose="020B0503030403020204" pitchFamily="34" charset="0"/>
                <a:ea typeface="Source Sans Pro" panose="020B0503030403020204" pitchFamily="34" charset="0"/>
              </a:rPr>
              <a:t>Purpose Matters</a:t>
            </a:r>
          </a:p>
          <a:p>
            <a:pPr algn="l"/>
            <a:r>
              <a:rPr lang="en-NZ" sz="1200" dirty="0">
                <a:latin typeface="Source Sans Pro" panose="020B0503030403020204" pitchFamily="34" charset="0"/>
                <a:ea typeface="Source Sans Pro" panose="020B0503030403020204" pitchFamily="34" charset="0"/>
              </a:rPr>
              <a:t>Transparency and Choice</a:t>
            </a:r>
          </a:p>
          <a:p>
            <a:pPr algn="l"/>
            <a:r>
              <a:rPr lang="en-NZ" sz="1200" dirty="0">
                <a:latin typeface="Source Sans Pro" panose="020B0503030403020204" pitchFamily="34" charset="0"/>
                <a:ea typeface="Source Sans Pro" panose="020B0503030403020204" pitchFamily="34" charset="0"/>
              </a:rPr>
              <a:t>Access to Information </a:t>
            </a:r>
          </a:p>
          <a:p>
            <a:pPr algn="l"/>
            <a:r>
              <a:rPr lang="en-NZ" sz="1200" dirty="0">
                <a:latin typeface="Source Sans Pro" panose="020B0503030403020204" pitchFamily="34" charset="0"/>
                <a:ea typeface="Source Sans Pro" panose="020B0503030403020204" pitchFamily="34" charset="0"/>
              </a:rPr>
              <a:t>Sharing Value </a:t>
            </a:r>
          </a:p>
          <a:p>
            <a:pPr algn="l"/>
            <a:endParaRPr lang="en-NZ" sz="1200" dirty="0">
              <a:latin typeface="Source Sans Pro" panose="020B0503030403020204" pitchFamily="34" charset="0"/>
              <a:ea typeface="Source Sans Pro" panose="020B0503030403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NZ" sz="1200" dirty="0">
                <a:latin typeface="Source Sans Pro" panose="020B0503030403020204" pitchFamily="34" charset="0"/>
                <a:ea typeface="Source Sans Pro" panose="020B0503030403020204" pitchFamily="34" charset="0"/>
              </a:rPr>
              <a:t>The Māori Data Sovereignty Principles. </a:t>
            </a:r>
          </a:p>
          <a:p>
            <a:pPr algn="l"/>
            <a:r>
              <a:rPr lang="en-NZ" sz="1200" dirty="0">
                <a:latin typeface="Source Sans Pro" panose="020B0503030403020204" pitchFamily="34" charset="0"/>
                <a:ea typeface="Source Sans Pro" panose="020B0503030403020204" pitchFamily="34" charset="0"/>
              </a:rPr>
              <a:t>Rangatiratanga/Authority</a:t>
            </a:r>
          </a:p>
          <a:p>
            <a:pPr algn="l"/>
            <a:r>
              <a:rPr lang="en-NZ" sz="1200" dirty="0">
                <a:latin typeface="Source Sans Pro" panose="020B0503030403020204" pitchFamily="34" charset="0"/>
                <a:ea typeface="Source Sans Pro" panose="020B0503030403020204" pitchFamily="34" charset="0"/>
              </a:rPr>
              <a:t>Whakapapa/Relationships</a:t>
            </a:r>
          </a:p>
          <a:p>
            <a:pPr algn="l"/>
            <a:r>
              <a:rPr lang="en-NZ" sz="1200" dirty="0">
                <a:latin typeface="Source Sans Pro" panose="020B0503030403020204" pitchFamily="34" charset="0"/>
                <a:ea typeface="Source Sans Pro" panose="020B0503030403020204" pitchFamily="34" charset="0"/>
              </a:rPr>
              <a:t>Whanaungatanga/Obligations</a:t>
            </a:r>
          </a:p>
          <a:p>
            <a:pPr algn="l"/>
            <a:r>
              <a:rPr lang="en-NZ" sz="1200" dirty="0">
                <a:latin typeface="Source Sans Pro" panose="020B0503030403020204" pitchFamily="34" charset="0"/>
                <a:ea typeface="Source Sans Pro" panose="020B0503030403020204" pitchFamily="34" charset="0"/>
              </a:rPr>
              <a:t>Kotahitanga/Collective Benefit </a:t>
            </a:r>
          </a:p>
          <a:p>
            <a:pPr algn="l"/>
            <a:r>
              <a:rPr lang="en-NZ" sz="1200" dirty="0">
                <a:latin typeface="Source Sans Pro" panose="020B0503030403020204" pitchFamily="34" charset="0"/>
                <a:ea typeface="Source Sans Pro" panose="020B0503030403020204" pitchFamily="34" charset="0"/>
              </a:rPr>
              <a:t>Manaakitanga/Reciprocity</a:t>
            </a:r>
          </a:p>
          <a:p>
            <a:pPr algn="l"/>
            <a:r>
              <a:rPr lang="en-NZ" sz="1200" dirty="0">
                <a:latin typeface="Source Sans Pro" panose="020B0503030403020204" pitchFamily="34" charset="0"/>
                <a:ea typeface="Source Sans Pro" panose="020B0503030403020204" pitchFamily="34" charset="0"/>
              </a:rPr>
              <a:t>Kaitiakitanga/Guardianship</a:t>
            </a:r>
          </a:p>
          <a:p>
            <a:pPr algn="l"/>
            <a:endParaRPr lang="en-NZ" sz="1200" dirty="0">
              <a:latin typeface="Source Sans Pro" panose="020B0503030403020204" pitchFamily="34" charset="0"/>
              <a:ea typeface="Source Sans Pro" panose="020B0503030403020204" pitchFamily="34" charset="0"/>
            </a:endParaRPr>
          </a:p>
          <a:p>
            <a:pPr algn="l"/>
            <a:r>
              <a:rPr lang="en-NZ" sz="1200" dirty="0">
                <a:latin typeface="Source Sans Pro" panose="020B0503030403020204" pitchFamily="34" charset="0"/>
                <a:ea typeface="Source Sans Pro" panose="020B0503030403020204" pitchFamily="34" charset="0"/>
              </a:rPr>
              <a:t>The development of the DPUP principles took these into consideration.</a:t>
            </a:r>
          </a:p>
          <a:p>
            <a:pPr algn="l"/>
            <a:endParaRPr lang="en-NZ" sz="1200" dirty="0">
              <a:latin typeface="Source Sans Pro" panose="020B0503030403020204" pitchFamily="34" charset="0"/>
              <a:ea typeface="Source Sans Pro" panose="020B0503030403020204" pitchFamily="34" charset="0"/>
            </a:endParaRPr>
          </a:p>
          <a:p>
            <a:pPr algn="l"/>
            <a:r>
              <a:rPr lang="en-NZ" sz="1200" dirty="0">
                <a:latin typeface="Source Sans Pro" panose="020B0503030403020204" pitchFamily="34" charset="0"/>
                <a:ea typeface="Source Sans Pro" panose="020B0503030403020204" pitchFamily="34" charset="0"/>
              </a:rPr>
              <a:t>If you’d like to learn more about Māori Data Sovereignty go to </a:t>
            </a:r>
            <a:r>
              <a:rPr lang="en-NZ" sz="1200" dirty="0">
                <a:latin typeface="Source Sans Pro" panose="020B0503030403020204" pitchFamily="34" charset="0"/>
                <a:ea typeface="Source Sans Pro" panose="020B0503030403020204" pitchFamily="34" charset="0"/>
                <a:hlinkClick r:id="rId3"/>
              </a:rPr>
              <a:t>https://www.temanararaunga.maori.nz/</a:t>
            </a:r>
            <a:endParaRPr lang="en-NZ" sz="1200" dirty="0">
              <a:latin typeface="Source Sans Pro" panose="020B0503030403020204" pitchFamily="34" charset="0"/>
              <a:ea typeface="Source Sans Pro" panose="020B0503030403020204" pitchFamily="34" charset="0"/>
            </a:endParaRPr>
          </a:p>
          <a:p>
            <a:pPr algn="l"/>
            <a:endParaRPr lang="en-NZ" sz="1200" dirty="0">
              <a:latin typeface="Source Sans Pro" panose="020B0503030403020204" pitchFamily="34" charset="0"/>
              <a:ea typeface="Source Sans Pro" panose="020B0503030403020204" pitchFamily="34" charset="0"/>
            </a:endParaRPr>
          </a:p>
          <a:p>
            <a:pPr algn="l"/>
            <a:endParaRPr lang="en-NZ" sz="1200" dirty="0">
              <a:latin typeface="Source Sans Pro" panose="020B0503030403020204" pitchFamily="34" charset="0"/>
              <a:ea typeface="Source Sans Pro" panose="020B0503030403020204" pitchFamily="34" charset="0"/>
            </a:endParaRPr>
          </a:p>
          <a:p>
            <a:pPr algn="l"/>
            <a:endParaRPr lang="en-NZ" dirty="0"/>
          </a:p>
        </p:txBody>
      </p:sp>
      <p:sp>
        <p:nvSpPr>
          <p:cNvPr id="4" name="Slide Number Placeholder 3"/>
          <p:cNvSpPr>
            <a:spLocks noGrp="1"/>
          </p:cNvSpPr>
          <p:nvPr>
            <p:ph type="sldNum" sz="quarter" idx="5"/>
          </p:nvPr>
        </p:nvSpPr>
        <p:spPr/>
        <p:txBody>
          <a:bodyPr/>
          <a:lstStyle/>
          <a:p>
            <a:fld id="{69155FBF-0667-4ED3-9C36-61FFBB9D5B7B}" type="slidenum">
              <a:rPr lang="en-NZ" smtClean="0"/>
              <a:t>7</a:t>
            </a:fld>
            <a:endParaRPr lang="en-NZ" dirty="0"/>
          </a:p>
        </p:txBody>
      </p:sp>
    </p:spTree>
    <p:extLst>
      <p:ext uri="{BB962C8B-B14F-4D97-AF65-F5344CB8AC3E}">
        <p14:creationId xmlns:p14="http://schemas.microsoft.com/office/powerpoint/2010/main" val="3876963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Activity I “Wrap up” </a:t>
            </a:r>
          </a:p>
          <a:p>
            <a:endParaRPr lang="en-NZ" dirty="0"/>
          </a:p>
          <a:p>
            <a:r>
              <a:rPr lang="en-NZ" dirty="0"/>
              <a:t>Thanks for attending.</a:t>
            </a:r>
          </a:p>
          <a:p>
            <a:endParaRPr lang="en-NZ" dirty="0"/>
          </a:p>
          <a:p>
            <a:r>
              <a:rPr lang="en-NZ" dirty="0"/>
              <a:t>Encourage participants to go to the website and explore. </a:t>
            </a:r>
          </a:p>
        </p:txBody>
      </p:sp>
      <p:sp>
        <p:nvSpPr>
          <p:cNvPr id="4" name="Slide Number Placeholder 3"/>
          <p:cNvSpPr>
            <a:spLocks noGrp="1"/>
          </p:cNvSpPr>
          <p:nvPr>
            <p:ph type="sldNum" sz="quarter" idx="5"/>
          </p:nvPr>
        </p:nvSpPr>
        <p:spPr/>
        <p:txBody>
          <a:bodyPr/>
          <a:lstStyle/>
          <a:p>
            <a:fld id="{69155FBF-0667-4ED3-9C36-61FFBB9D5B7B}" type="slidenum">
              <a:rPr lang="en-NZ" smtClean="0"/>
              <a:t>23</a:t>
            </a:fld>
            <a:endParaRPr lang="en-NZ" dirty="0"/>
          </a:p>
        </p:txBody>
      </p:sp>
    </p:spTree>
    <p:extLst>
      <p:ext uri="{BB962C8B-B14F-4D97-AF65-F5344CB8AC3E}">
        <p14:creationId xmlns:p14="http://schemas.microsoft.com/office/powerpoint/2010/main" val="275764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en-US"/>
              <a:t>Click to edit Master title style</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76BE9D1-2C62-4406-8DC9-20F7FBCE6930}" type="datetimeFigureOut">
              <a:rPr lang="en-NZ" smtClean="0"/>
              <a:t>23/11/2021</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0BCD000D-EB83-4A3C-9961-47A310EC5AEA}" type="slidenum">
              <a:rPr lang="en-NZ" smtClean="0"/>
              <a:t>‹#›</a:t>
            </a:fld>
            <a:endParaRPr lang="en-NZ" dirty="0"/>
          </a:p>
        </p:txBody>
      </p:sp>
    </p:spTree>
    <p:extLst>
      <p:ext uri="{BB962C8B-B14F-4D97-AF65-F5344CB8AC3E}">
        <p14:creationId xmlns:p14="http://schemas.microsoft.com/office/powerpoint/2010/main" val="2730702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6BE9D1-2C62-4406-8DC9-20F7FBCE6930}" type="datetimeFigureOut">
              <a:rPr lang="en-NZ" smtClean="0"/>
              <a:t>23/11/2021</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0BCD000D-EB83-4A3C-9961-47A310EC5AEA}" type="slidenum">
              <a:rPr lang="en-NZ" smtClean="0"/>
              <a:t>‹#›</a:t>
            </a:fld>
            <a:endParaRPr lang="en-NZ" dirty="0"/>
          </a:p>
        </p:txBody>
      </p:sp>
    </p:spTree>
    <p:extLst>
      <p:ext uri="{BB962C8B-B14F-4D97-AF65-F5344CB8AC3E}">
        <p14:creationId xmlns:p14="http://schemas.microsoft.com/office/powerpoint/2010/main" val="711833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6BE9D1-2C62-4406-8DC9-20F7FBCE6930}" type="datetimeFigureOut">
              <a:rPr lang="en-NZ" smtClean="0"/>
              <a:t>23/11/2021</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0BCD000D-EB83-4A3C-9961-47A310EC5AEA}" type="slidenum">
              <a:rPr lang="en-NZ" smtClean="0"/>
              <a:t>‹#›</a:t>
            </a:fld>
            <a:endParaRPr lang="en-NZ" dirty="0"/>
          </a:p>
        </p:txBody>
      </p:sp>
    </p:spTree>
    <p:extLst>
      <p:ext uri="{BB962C8B-B14F-4D97-AF65-F5344CB8AC3E}">
        <p14:creationId xmlns:p14="http://schemas.microsoft.com/office/powerpoint/2010/main" val="3303653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6BE9D1-2C62-4406-8DC9-20F7FBCE6930}" type="datetimeFigureOut">
              <a:rPr lang="en-NZ" smtClean="0"/>
              <a:t>23/11/2021</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0BCD000D-EB83-4A3C-9961-47A310EC5AEA}" type="slidenum">
              <a:rPr lang="en-NZ" smtClean="0"/>
              <a:t>‹#›</a:t>
            </a:fld>
            <a:endParaRPr lang="en-NZ" dirty="0"/>
          </a:p>
        </p:txBody>
      </p:sp>
    </p:spTree>
    <p:extLst>
      <p:ext uri="{BB962C8B-B14F-4D97-AF65-F5344CB8AC3E}">
        <p14:creationId xmlns:p14="http://schemas.microsoft.com/office/powerpoint/2010/main" val="1518142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en-US"/>
              <a:t>Click to edit Master title style</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6BE9D1-2C62-4406-8DC9-20F7FBCE6930}" type="datetimeFigureOut">
              <a:rPr lang="en-NZ" smtClean="0"/>
              <a:t>23/11/2021</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0BCD000D-EB83-4A3C-9961-47A310EC5AEA}" type="slidenum">
              <a:rPr lang="en-NZ" smtClean="0"/>
              <a:t>‹#›</a:t>
            </a:fld>
            <a:endParaRPr lang="en-NZ" dirty="0"/>
          </a:p>
        </p:txBody>
      </p:sp>
    </p:spTree>
    <p:extLst>
      <p:ext uri="{BB962C8B-B14F-4D97-AF65-F5344CB8AC3E}">
        <p14:creationId xmlns:p14="http://schemas.microsoft.com/office/powerpoint/2010/main" val="3048245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6BE9D1-2C62-4406-8DC9-20F7FBCE6930}" type="datetimeFigureOut">
              <a:rPr lang="en-NZ" smtClean="0"/>
              <a:t>23/11/2021</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0BCD000D-EB83-4A3C-9961-47A310EC5AEA}" type="slidenum">
              <a:rPr lang="en-NZ" smtClean="0"/>
              <a:t>‹#›</a:t>
            </a:fld>
            <a:endParaRPr lang="en-NZ" dirty="0"/>
          </a:p>
        </p:txBody>
      </p:sp>
    </p:spTree>
    <p:extLst>
      <p:ext uri="{BB962C8B-B14F-4D97-AF65-F5344CB8AC3E}">
        <p14:creationId xmlns:p14="http://schemas.microsoft.com/office/powerpoint/2010/main" val="869604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a:t>Click to edit Master text styles</a:t>
            </a:r>
          </a:p>
        </p:txBody>
      </p:sp>
      <p:sp>
        <p:nvSpPr>
          <p:cNvPr id="4" name="Content Placeholder 3"/>
          <p:cNvSpPr>
            <a:spLocks noGrp="1"/>
          </p:cNvSpPr>
          <p:nvPr>
            <p:ph sz="half" idx="2"/>
          </p:nvPr>
        </p:nvSpPr>
        <p:spPr>
          <a:xfrm>
            <a:off x="736456" y="2761381"/>
            <a:ext cx="4523137" cy="4061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a:t>Click to edit Master text styles</a:t>
            </a:r>
          </a:p>
        </p:txBody>
      </p:sp>
      <p:sp>
        <p:nvSpPr>
          <p:cNvPr id="6" name="Content Placeholder 5"/>
          <p:cNvSpPr>
            <a:spLocks noGrp="1"/>
          </p:cNvSpPr>
          <p:nvPr>
            <p:ph sz="quarter" idx="4"/>
          </p:nvPr>
        </p:nvSpPr>
        <p:spPr>
          <a:xfrm>
            <a:off x="5412731" y="2761381"/>
            <a:ext cx="4545413" cy="4061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6BE9D1-2C62-4406-8DC9-20F7FBCE6930}" type="datetimeFigureOut">
              <a:rPr lang="en-NZ" smtClean="0"/>
              <a:t>23/11/2021</a:t>
            </a:fld>
            <a:endParaRPr lang="en-NZ" dirty="0"/>
          </a:p>
        </p:txBody>
      </p:sp>
      <p:sp>
        <p:nvSpPr>
          <p:cNvPr id="8" name="Footer Placeholder 7"/>
          <p:cNvSpPr>
            <a:spLocks noGrp="1"/>
          </p:cNvSpPr>
          <p:nvPr>
            <p:ph type="ftr" sz="quarter" idx="11"/>
          </p:nvPr>
        </p:nvSpPr>
        <p:spPr/>
        <p:txBody>
          <a:bodyPr/>
          <a:lstStyle/>
          <a:p>
            <a:endParaRPr lang="en-NZ" dirty="0"/>
          </a:p>
        </p:txBody>
      </p:sp>
      <p:sp>
        <p:nvSpPr>
          <p:cNvPr id="9" name="Slide Number Placeholder 8"/>
          <p:cNvSpPr>
            <a:spLocks noGrp="1"/>
          </p:cNvSpPr>
          <p:nvPr>
            <p:ph type="sldNum" sz="quarter" idx="12"/>
          </p:nvPr>
        </p:nvSpPr>
        <p:spPr/>
        <p:txBody>
          <a:bodyPr/>
          <a:lstStyle/>
          <a:p>
            <a:fld id="{0BCD000D-EB83-4A3C-9961-47A310EC5AEA}" type="slidenum">
              <a:rPr lang="en-NZ" smtClean="0"/>
              <a:t>‹#›</a:t>
            </a:fld>
            <a:endParaRPr lang="en-NZ" dirty="0"/>
          </a:p>
        </p:txBody>
      </p:sp>
    </p:spTree>
    <p:extLst>
      <p:ext uri="{BB962C8B-B14F-4D97-AF65-F5344CB8AC3E}">
        <p14:creationId xmlns:p14="http://schemas.microsoft.com/office/powerpoint/2010/main" val="3957803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6BE9D1-2C62-4406-8DC9-20F7FBCE6930}" type="datetimeFigureOut">
              <a:rPr lang="en-NZ" smtClean="0"/>
              <a:t>23/11/2021</a:t>
            </a:fld>
            <a:endParaRPr lang="en-NZ" dirty="0"/>
          </a:p>
        </p:txBody>
      </p:sp>
      <p:sp>
        <p:nvSpPr>
          <p:cNvPr id="4" name="Footer Placeholder 3"/>
          <p:cNvSpPr>
            <a:spLocks noGrp="1"/>
          </p:cNvSpPr>
          <p:nvPr>
            <p:ph type="ftr" sz="quarter" idx="11"/>
          </p:nvPr>
        </p:nvSpPr>
        <p:spPr/>
        <p:txBody>
          <a:bodyPr/>
          <a:lstStyle/>
          <a:p>
            <a:endParaRPr lang="en-NZ" dirty="0"/>
          </a:p>
        </p:txBody>
      </p:sp>
      <p:sp>
        <p:nvSpPr>
          <p:cNvPr id="5" name="Slide Number Placeholder 4"/>
          <p:cNvSpPr>
            <a:spLocks noGrp="1"/>
          </p:cNvSpPr>
          <p:nvPr>
            <p:ph type="sldNum" sz="quarter" idx="12"/>
          </p:nvPr>
        </p:nvSpPr>
        <p:spPr/>
        <p:txBody>
          <a:bodyPr/>
          <a:lstStyle/>
          <a:p>
            <a:fld id="{0BCD000D-EB83-4A3C-9961-47A310EC5AEA}" type="slidenum">
              <a:rPr lang="en-NZ" smtClean="0"/>
              <a:t>‹#›</a:t>
            </a:fld>
            <a:endParaRPr lang="en-NZ" dirty="0"/>
          </a:p>
        </p:txBody>
      </p:sp>
    </p:spTree>
    <p:extLst>
      <p:ext uri="{BB962C8B-B14F-4D97-AF65-F5344CB8AC3E}">
        <p14:creationId xmlns:p14="http://schemas.microsoft.com/office/powerpoint/2010/main" val="3418587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6BE9D1-2C62-4406-8DC9-20F7FBCE6930}" type="datetimeFigureOut">
              <a:rPr lang="en-NZ" smtClean="0"/>
              <a:t>23/11/2021</a:t>
            </a:fld>
            <a:endParaRPr lang="en-NZ" dirty="0"/>
          </a:p>
        </p:txBody>
      </p:sp>
      <p:sp>
        <p:nvSpPr>
          <p:cNvPr id="3" name="Footer Placeholder 2"/>
          <p:cNvSpPr>
            <a:spLocks noGrp="1"/>
          </p:cNvSpPr>
          <p:nvPr>
            <p:ph type="ftr" sz="quarter" idx="11"/>
          </p:nvPr>
        </p:nvSpPr>
        <p:spPr/>
        <p:txBody>
          <a:bodyPr/>
          <a:lstStyle/>
          <a:p>
            <a:endParaRPr lang="en-NZ" dirty="0"/>
          </a:p>
        </p:txBody>
      </p:sp>
      <p:sp>
        <p:nvSpPr>
          <p:cNvPr id="4" name="Slide Number Placeholder 3"/>
          <p:cNvSpPr>
            <a:spLocks noGrp="1"/>
          </p:cNvSpPr>
          <p:nvPr>
            <p:ph type="sldNum" sz="quarter" idx="12"/>
          </p:nvPr>
        </p:nvSpPr>
        <p:spPr/>
        <p:txBody>
          <a:bodyPr/>
          <a:lstStyle/>
          <a:p>
            <a:fld id="{0BCD000D-EB83-4A3C-9961-47A310EC5AEA}" type="slidenum">
              <a:rPr lang="en-NZ" smtClean="0"/>
              <a:t>‹#›</a:t>
            </a:fld>
            <a:endParaRPr lang="en-NZ" dirty="0"/>
          </a:p>
        </p:txBody>
      </p:sp>
    </p:spTree>
    <p:extLst>
      <p:ext uri="{BB962C8B-B14F-4D97-AF65-F5344CB8AC3E}">
        <p14:creationId xmlns:p14="http://schemas.microsoft.com/office/powerpoint/2010/main" val="4072214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US"/>
              <a:t>Click to edit Master title style</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a:t>Click to edit Master text styles</a:t>
            </a:r>
          </a:p>
        </p:txBody>
      </p:sp>
      <p:sp>
        <p:nvSpPr>
          <p:cNvPr id="5" name="Date Placeholder 4"/>
          <p:cNvSpPr>
            <a:spLocks noGrp="1"/>
          </p:cNvSpPr>
          <p:nvPr>
            <p:ph type="dt" sz="half" idx="10"/>
          </p:nvPr>
        </p:nvSpPr>
        <p:spPr/>
        <p:txBody>
          <a:bodyPr/>
          <a:lstStyle/>
          <a:p>
            <a:fld id="{876BE9D1-2C62-4406-8DC9-20F7FBCE6930}" type="datetimeFigureOut">
              <a:rPr lang="en-NZ" smtClean="0"/>
              <a:t>23/11/2021</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0BCD000D-EB83-4A3C-9961-47A310EC5AEA}" type="slidenum">
              <a:rPr lang="en-NZ" smtClean="0"/>
              <a:t>‹#›</a:t>
            </a:fld>
            <a:endParaRPr lang="en-NZ" dirty="0"/>
          </a:p>
        </p:txBody>
      </p:sp>
    </p:spTree>
    <p:extLst>
      <p:ext uri="{BB962C8B-B14F-4D97-AF65-F5344CB8AC3E}">
        <p14:creationId xmlns:p14="http://schemas.microsoft.com/office/powerpoint/2010/main" val="1669459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US" dirty="0"/>
              <a:t>Click icon to add picture</a:t>
            </a:r>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a:t>Click to edit Master text styles</a:t>
            </a:r>
          </a:p>
        </p:txBody>
      </p:sp>
      <p:sp>
        <p:nvSpPr>
          <p:cNvPr id="5" name="Date Placeholder 4"/>
          <p:cNvSpPr>
            <a:spLocks noGrp="1"/>
          </p:cNvSpPr>
          <p:nvPr>
            <p:ph type="dt" sz="half" idx="10"/>
          </p:nvPr>
        </p:nvSpPr>
        <p:spPr/>
        <p:txBody>
          <a:bodyPr/>
          <a:lstStyle/>
          <a:p>
            <a:fld id="{876BE9D1-2C62-4406-8DC9-20F7FBCE6930}" type="datetimeFigureOut">
              <a:rPr lang="en-NZ" smtClean="0"/>
              <a:t>23/11/2021</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0BCD000D-EB83-4A3C-9961-47A310EC5AEA}" type="slidenum">
              <a:rPr lang="en-NZ" smtClean="0"/>
              <a:t>‹#›</a:t>
            </a:fld>
            <a:endParaRPr lang="en-NZ" dirty="0"/>
          </a:p>
        </p:txBody>
      </p:sp>
    </p:spTree>
    <p:extLst>
      <p:ext uri="{BB962C8B-B14F-4D97-AF65-F5344CB8AC3E}">
        <p14:creationId xmlns:p14="http://schemas.microsoft.com/office/powerpoint/2010/main" val="3701834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876BE9D1-2C62-4406-8DC9-20F7FBCE6930}" type="datetimeFigureOut">
              <a:rPr lang="en-NZ" smtClean="0"/>
              <a:t>23/11/2021</a:t>
            </a:fld>
            <a:endParaRPr lang="en-NZ" dirty="0"/>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en-NZ" dirty="0"/>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0BCD000D-EB83-4A3C-9961-47A310EC5AEA}" type="slidenum">
              <a:rPr lang="en-NZ" smtClean="0"/>
              <a:t>‹#›</a:t>
            </a:fld>
            <a:endParaRPr lang="en-NZ" dirty="0"/>
          </a:p>
        </p:txBody>
      </p:sp>
    </p:spTree>
    <p:extLst>
      <p:ext uri="{BB962C8B-B14F-4D97-AF65-F5344CB8AC3E}">
        <p14:creationId xmlns:p14="http://schemas.microsoft.com/office/powerpoint/2010/main" val="118536556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3.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4.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5.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slide" Target="slide20.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slide" Target="slide17.xml"/><Relationship Id="rId5" Type="http://schemas.openxmlformats.org/officeDocument/2006/relationships/slide" Target="slide16.xml"/><Relationship Id="rId4" Type="http://schemas.openxmlformats.org/officeDocument/2006/relationships/slide" Target="slide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7.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8.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9.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EF4E8"/>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488BA63-F64D-417B-8BDE-08659C9623E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071562"/>
            <a:ext cx="10701621" cy="5488113"/>
          </a:xfrm>
          <a:prstGeom prst="rect">
            <a:avLst/>
          </a:prstGeom>
        </p:spPr>
      </p:pic>
      <p:sp>
        <p:nvSpPr>
          <p:cNvPr id="5" name="TextBox 4">
            <a:extLst>
              <a:ext uri="{FF2B5EF4-FFF2-40B4-BE49-F238E27FC236}">
                <a16:creationId xmlns:a16="http://schemas.microsoft.com/office/drawing/2014/main" id="{FBC00820-5655-4EEF-8F3D-65E7C363AFC0}"/>
              </a:ext>
            </a:extLst>
          </p:cNvPr>
          <p:cNvSpPr txBox="1"/>
          <p:nvPr/>
        </p:nvSpPr>
        <p:spPr>
          <a:xfrm>
            <a:off x="2715533" y="1183302"/>
            <a:ext cx="5726305" cy="1200329"/>
          </a:xfrm>
          <a:prstGeom prst="rect">
            <a:avLst/>
          </a:prstGeom>
          <a:noFill/>
        </p:spPr>
        <p:txBody>
          <a:bodyPr wrap="square" rtlCol="0">
            <a:spAutoFit/>
          </a:bodyPr>
          <a:lstStyle>
            <a:defPPr>
              <a:defRPr lang="en-US"/>
            </a:defPPr>
            <a:lvl1pPr algn="ctr">
              <a:defRPr sz="3600" b="1">
                <a:solidFill>
                  <a:srgbClr val="26567F"/>
                </a:solidFill>
                <a:latin typeface="Source Sans Pro" panose="020B0503030403020204" pitchFamily="34" charset="0"/>
                <a:ea typeface="Source Sans Pro" panose="020B0503030403020204" pitchFamily="34" charset="0"/>
              </a:defRPr>
            </a:lvl1pPr>
          </a:lstStyle>
          <a:p>
            <a:r>
              <a:rPr lang="en-NZ" dirty="0"/>
              <a:t>Check you understand DPUP – quiz</a:t>
            </a:r>
          </a:p>
        </p:txBody>
      </p:sp>
      <p:sp>
        <p:nvSpPr>
          <p:cNvPr id="6" name="Title 5">
            <a:extLst>
              <a:ext uri="{FF2B5EF4-FFF2-40B4-BE49-F238E27FC236}">
                <a16:creationId xmlns:a16="http://schemas.microsoft.com/office/drawing/2014/main" id="{485E2A7F-9D22-4CFA-84C7-0A4022184ABD}"/>
              </a:ext>
            </a:extLst>
          </p:cNvPr>
          <p:cNvSpPr>
            <a:spLocks noGrp="1"/>
          </p:cNvSpPr>
          <p:nvPr>
            <p:ph type="ctrTitle"/>
          </p:nvPr>
        </p:nvSpPr>
        <p:spPr>
          <a:xfrm>
            <a:off x="-9807" y="128312"/>
            <a:ext cx="10701620" cy="813062"/>
          </a:xfrm>
        </p:spPr>
        <p:txBody>
          <a:bodyPr>
            <a:normAutofit/>
          </a:bodyPr>
          <a:lstStyle/>
          <a:p>
            <a:r>
              <a:rPr lang="en-NZ" sz="4800" b="1" dirty="0">
                <a:solidFill>
                  <a:srgbClr val="E8731B"/>
                </a:solidFill>
                <a:latin typeface="Arial" panose="020B0604020202020204" pitchFamily="34" charset="0"/>
                <a:cs typeface="Arial" panose="020B0604020202020204" pitchFamily="34" charset="0"/>
              </a:rPr>
              <a:t>The</a:t>
            </a:r>
            <a:r>
              <a:rPr lang="en-NZ" sz="4800" b="1" baseline="0" dirty="0">
                <a:solidFill>
                  <a:srgbClr val="E8731B"/>
                </a:solidFill>
                <a:latin typeface="Arial" panose="020B0604020202020204" pitchFamily="34" charset="0"/>
                <a:cs typeface="Arial" panose="020B0604020202020204" pitchFamily="34" charset="0"/>
              </a:rPr>
              <a:t> Data Protection and Use Policy </a:t>
            </a:r>
            <a:endParaRPr lang="en-NZ" sz="4800" b="1" dirty="0">
              <a:solidFill>
                <a:srgbClr val="E8731B"/>
              </a:solidFill>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18CD92F4-AC77-47D9-8FFD-3A3433DF151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40238" y="6837596"/>
            <a:ext cx="2132069" cy="612000"/>
          </a:xfrm>
          <a:prstGeom prst="rect">
            <a:avLst/>
          </a:prstGeom>
        </p:spPr>
      </p:pic>
      <p:sp>
        <p:nvSpPr>
          <p:cNvPr id="9" name="Rectangle 8">
            <a:extLst>
              <a:ext uri="{FF2B5EF4-FFF2-40B4-BE49-F238E27FC236}">
                <a16:creationId xmlns:a16="http://schemas.microsoft.com/office/drawing/2014/main" id="{95466928-7ECC-4CCC-96FE-922E4DE2AE67}"/>
              </a:ext>
            </a:extLst>
          </p:cNvPr>
          <p:cNvSpPr/>
          <p:nvPr/>
        </p:nvSpPr>
        <p:spPr>
          <a:xfrm>
            <a:off x="598771" y="7200351"/>
            <a:ext cx="1672253" cy="246221"/>
          </a:xfrm>
          <a:prstGeom prst="rect">
            <a:avLst/>
          </a:prstGeom>
        </p:spPr>
        <p:txBody>
          <a:bodyPr wrap="none">
            <a:spAutoFit/>
          </a:bodyPr>
          <a:lstStyle/>
          <a:p>
            <a:r>
              <a:rPr lang="en-NZ" sz="1000" dirty="0">
                <a:solidFill>
                  <a:schemeClr val="bg1"/>
                </a:solidFill>
                <a:latin typeface="Source Sans Pro Light" panose="020B0403030403020204" pitchFamily="34" charset="0"/>
                <a:ea typeface="Times New Roman" panose="02020603050405020304" pitchFamily="18" charset="0"/>
                <a:cs typeface="Times New Roman" panose="02020603050405020304" pitchFamily="18" charset="0"/>
              </a:rPr>
              <a:t>digital.govt.nz/</a:t>
            </a:r>
            <a:r>
              <a:rPr lang="en-NZ" sz="1000" dirty="0" err="1">
                <a:solidFill>
                  <a:schemeClr val="bg1"/>
                </a:solidFill>
                <a:latin typeface="Source Sans Pro Light" panose="020B0403030403020204" pitchFamily="34" charset="0"/>
                <a:ea typeface="Times New Roman" panose="02020603050405020304" pitchFamily="18" charset="0"/>
                <a:cs typeface="Times New Roman" panose="02020603050405020304" pitchFamily="18" charset="0"/>
              </a:rPr>
              <a:t>dpup</a:t>
            </a:r>
            <a:r>
              <a:rPr lang="en-NZ" sz="1000" dirty="0">
                <a:solidFill>
                  <a:schemeClr val="bg1"/>
                </a:solidFill>
                <a:latin typeface="Source Sans Pro Light" panose="020B0403030403020204" pitchFamily="34" charset="0"/>
                <a:ea typeface="Times New Roman" panose="02020603050405020304" pitchFamily="18" charset="0"/>
                <a:cs typeface="Times New Roman" panose="02020603050405020304" pitchFamily="18" charset="0"/>
              </a:rPr>
              <a:t>/toolkit</a:t>
            </a:r>
            <a:endParaRPr lang="en-NZ" sz="1000" dirty="0">
              <a:solidFill>
                <a:srgbClr val="FF9933"/>
              </a:solidFill>
            </a:endParaRPr>
          </a:p>
        </p:txBody>
      </p:sp>
      <p:pic>
        <p:nvPicPr>
          <p:cNvPr id="11" name="Picture 10">
            <a:extLst>
              <a:ext uri="{FF2B5EF4-FFF2-40B4-BE49-F238E27FC236}">
                <a16:creationId xmlns:a16="http://schemas.microsoft.com/office/drawing/2014/main" id="{3C75675A-F0FE-4E54-B6F3-8594E3AE589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71024" y="7176572"/>
            <a:ext cx="1125314" cy="270000"/>
          </a:xfrm>
          <a:prstGeom prst="rect">
            <a:avLst/>
          </a:prstGeom>
        </p:spPr>
      </p:pic>
    </p:spTree>
    <p:extLst>
      <p:ext uri="{BB962C8B-B14F-4D97-AF65-F5344CB8AC3E}">
        <p14:creationId xmlns:p14="http://schemas.microsoft.com/office/powerpoint/2010/main" val="3939285885"/>
      </p:ext>
    </p:extLst>
  </p:cSld>
  <p:clrMapOvr>
    <a:masterClrMapping/>
  </p:clrMapOvr>
  <mc:AlternateContent xmlns:mc="http://schemas.openxmlformats.org/markup-compatibility/2006" xmlns:p14="http://schemas.microsoft.com/office/powerpoint/2010/main">
    <mc:Choice Requires="p14">
      <p:transition p14:dur="0" advTm="5000"/>
    </mc:Choice>
    <mc:Fallback xmlns="">
      <p:transition advTm="5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EF4E8"/>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85E2A7F-9D22-4CFA-84C7-0A4022184ABD}"/>
              </a:ext>
            </a:extLst>
          </p:cNvPr>
          <p:cNvSpPr>
            <a:spLocks noGrp="1"/>
          </p:cNvSpPr>
          <p:nvPr>
            <p:ph type="ctrTitle"/>
          </p:nvPr>
        </p:nvSpPr>
        <p:spPr>
          <a:xfrm>
            <a:off x="77473" y="54057"/>
            <a:ext cx="10614340" cy="516072"/>
          </a:xfrm>
        </p:spPr>
        <p:txBody>
          <a:bodyPr>
            <a:noAutofit/>
          </a:bodyPr>
          <a:lstStyle/>
          <a:p>
            <a:pPr algn="l"/>
            <a:r>
              <a:rPr lang="en-NZ" sz="2000" b="1" dirty="0">
                <a:solidFill>
                  <a:srgbClr val="E8731B"/>
                </a:solidFill>
                <a:latin typeface="Arial" panose="020B0604020202020204" pitchFamily="34" charset="0"/>
                <a:cs typeface="Arial" panose="020B0604020202020204" pitchFamily="34" charset="0"/>
              </a:rPr>
              <a:t>4. Which statement best summarises the Transparency and Choice Guideline? </a:t>
            </a:r>
          </a:p>
        </p:txBody>
      </p:sp>
      <p:sp>
        <p:nvSpPr>
          <p:cNvPr id="9" name="TextBox 8">
            <a:extLst>
              <a:ext uri="{FF2B5EF4-FFF2-40B4-BE49-F238E27FC236}">
                <a16:creationId xmlns:a16="http://schemas.microsoft.com/office/drawing/2014/main" id="{D92798FF-2C25-42BF-9D73-CD39ECD6F816}"/>
              </a:ext>
            </a:extLst>
          </p:cNvPr>
          <p:cNvSpPr txBox="1"/>
          <p:nvPr/>
        </p:nvSpPr>
        <p:spPr>
          <a:xfrm>
            <a:off x="2130699" y="1474054"/>
            <a:ext cx="6430413" cy="4478149"/>
          </a:xfrm>
          <a:prstGeom prst="rect">
            <a:avLst/>
          </a:prstGeom>
          <a:noFill/>
        </p:spPr>
        <p:txBody>
          <a:bodyPr wrap="square" rtlCol="0">
            <a:spAutoFit/>
          </a:bodyPr>
          <a:lstStyle/>
          <a:p>
            <a:pPr marL="342900" indent="-342900">
              <a:spcBef>
                <a:spcPts val="300"/>
              </a:spcBef>
              <a:spcAft>
                <a:spcPts val="300"/>
              </a:spcAft>
              <a:buFont typeface="+mj-lt"/>
              <a:buAutoNum type="alphaUcPeriod"/>
            </a:pPr>
            <a:r>
              <a:rPr lang="en-NZ" sz="2000" b="1" dirty="0">
                <a:latin typeface="Source Sans Pro" panose="020B0503030403020204" pitchFamily="34" charset="0"/>
              </a:rPr>
              <a:t>Aim for a ‘no surprises’ approach — service users should not be surprised about what information is held about them or how it’s used. Look for ways to provide as many choices as possible around what information people need to provide, how it’s recorded, who sees it, how it’s shared or used.</a:t>
            </a:r>
          </a:p>
          <a:p>
            <a:pPr marL="342900" indent="-342900">
              <a:spcBef>
                <a:spcPts val="300"/>
              </a:spcBef>
              <a:spcAft>
                <a:spcPts val="300"/>
              </a:spcAft>
              <a:buFont typeface="+mj-lt"/>
              <a:buAutoNum type="alphaUcPeriod"/>
            </a:pPr>
            <a:r>
              <a:rPr lang="en-NZ" sz="2000" b="1" dirty="0">
                <a:latin typeface="Source Sans Pro" panose="020B0503030403020204" pitchFamily="34" charset="0"/>
              </a:rPr>
              <a:t>As long as there is no way to identify someone when their information or data is used, then they don’t need to know what it’s being used for. If people want to engage with services, then they are not able to have any choices about how or why their data or information is collected or used, or who gets to have it or see it.</a:t>
            </a:r>
          </a:p>
        </p:txBody>
      </p:sp>
    </p:spTree>
    <p:extLst>
      <p:ext uri="{BB962C8B-B14F-4D97-AF65-F5344CB8AC3E}">
        <p14:creationId xmlns:p14="http://schemas.microsoft.com/office/powerpoint/2010/main" val="1427689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EF4E8"/>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8730A19-8954-4071-8561-7E0D98F2D051}"/>
              </a:ext>
            </a:extLst>
          </p:cNvPr>
          <p:cNvSpPr/>
          <p:nvPr/>
        </p:nvSpPr>
        <p:spPr>
          <a:xfrm>
            <a:off x="1429688" y="1632162"/>
            <a:ext cx="7832433" cy="2923877"/>
          </a:xfrm>
          <a:prstGeom prst="rect">
            <a:avLst/>
          </a:prstGeom>
        </p:spPr>
        <p:txBody>
          <a:bodyPr wrap="square">
            <a:spAutoFit/>
          </a:bodyPr>
          <a:lstStyle/>
          <a:p>
            <a:r>
              <a:rPr lang="en-NZ" sz="2400" b="1" dirty="0">
                <a:latin typeface="Source Sans Pro" panose="020B0503030403020204" pitchFamily="34" charset="0"/>
                <a:ea typeface="Source Sans Pro" panose="020B0503030403020204" pitchFamily="34" charset="0"/>
              </a:rPr>
              <a:t>The correct answer is A </a:t>
            </a:r>
          </a:p>
          <a:p>
            <a:endParaRPr lang="en-NZ" sz="2000" i="1" dirty="0">
              <a:latin typeface="Source Sans Pro" panose="020B0503030403020204" pitchFamily="34" charset="0"/>
              <a:ea typeface="Source Sans Pro" panose="020B0503030403020204" pitchFamily="34" charset="0"/>
            </a:endParaRPr>
          </a:p>
          <a:p>
            <a:r>
              <a:rPr lang="en-NZ" sz="2000" dirty="0">
                <a:latin typeface="Source Sans Pro" panose="020B0503030403020204" pitchFamily="34" charset="0"/>
              </a:rPr>
              <a:t>Aim for a ‘no surprises’ approach — service users should not be surprised about what information is held about them or how it’s used. Look for ways to provide as many choices as possible around what information people need to provide, how it’s recorded, who sees it, how it’s shared or used.</a:t>
            </a:r>
          </a:p>
          <a:p>
            <a:endParaRPr lang="en-NZ" sz="2000" dirty="0">
              <a:latin typeface="Source Sans Pro" panose="020B0503030403020204" pitchFamily="34" charset="0"/>
              <a:ea typeface="Source Sans Pro" panose="020B0503030403020204" pitchFamily="34" charset="0"/>
            </a:endParaRPr>
          </a:p>
          <a:p>
            <a:endParaRPr lang="en-NZ" sz="2000" dirty="0">
              <a:solidFill>
                <a:srgbClr val="2A2A3E"/>
              </a:solidFill>
              <a:latin typeface="Source Sans Pro" panose="020B0503030403020204" pitchFamily="34" charset="0"/>
              <a:ea typeface="Source Sans Pro" panose="020B0503030403020204" pitchFamily="34" charset="0"/>
            </a:endParaRPr>
          </a:p>
        </p:txBody>
      </p:sp>
      <p:sp>
        <p:nvSpPr>
          <p:cNvPr id="8" name="Title 5">
            <a:extLst>
              <a:ext uri="{FF2B5EF4-FFF2-40B4-BE49-F238E27FC236}">
                <a16:creationId xmlns:a16="http://schemas.microsoft.com/office/drawing/2014/main" id="{6CB2FAF6-F5BA-409F-AC41-AC3426DB4EE7}"/>
              </a:ext>
            </a:extLst>
          </p:cNvPr>
          <p:cNvSpPr txBox="1">
            <a:spLocks/>
          </p:cNvSpPr>
          <p:nvPr/>
        </p:nvSpPr>
        <p:spPr>
          <a:xfrm>
            <a:off x="77473" y="54057"/>
            <a:ext cx="10614340" cy="516072"/>
          </a:xfrm>
          <a:prstGeom prst="rect">
            <a:avLst/>
          </a:prstGeom>
        </p:spPr>
        <p:txBody>
          <a:bodyPr vert="horz" lIns="91440" tIns="45720" rIns="91440" bIns="45720" rtlCol="0" anchor="b">
            <a:noAutofit/>
          </a:bodyPr>
          <a:lstStyle>
            <a:lvl1pPr algn="ctr" defTabSz="1007943" rtl="0" eaLnBrk="1" latinLnBrk="0" hangingPunct="1">
              <a:lnSpc>
                <a:spcPct val="90000"/>
              </a:lnSpc>
              <a:spcBef>
                <a:spcPct val="0"/>
              </a:spcBef>
              <a:buNone/>
              <a:defRPr sz="6614" kern="1200">
                <a:solidFill>
                  <a:schemeClr val="tx1"/>
                </a:solidFill>
                <a:latin typeface="+mj-lt"/>
                <a:ea typeface="+mj-ea"/>
                <a:cs typeface="+mj-cs"/>
              </a:defRPr>
            </a:lvl1pPr>
          </a:lstStyle>
          <a:p>
            <a:pPr algn="l"/>
            <a:r>
              <a:rPr lang="en-NZ" sz="2000" b="1" dirty="0">
                <a:solidFill>
                  <a:srgbClr val="E8731B"/>
                </a:solidFill>
                <a:latin typeface="Arial" panose="020B0604020202020204" pitchFamily="34" charset="0"/>
                <a:cs typeface="Arial" panose="020B0604020202020204" pitchFamily="34" charset="0"/>
              </a:rPr>
              <a:t>4. Which statement best summarises the Transparency and Choice Guideline? </a:t>
            </a:r>
          </a:p>
        </p:txBody>
      </p:sp>
    </p:spTree>
    <p:extLst>
      <p:ext uri="{BB962C8B-B14F-4D97-AF65-F5344CB8AC3E}">
        <p14:creationId xmlns:p14="http://schemas.microsoft.com/office/powerpoint/2010/main" val="388419101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EF4E8"/>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004306BF-544C-4881-8C05-D0365C8E2E23}"/>
              </a:ext>
            </a:extLst>
          </p:cNvPr>
          <p:cNvSpPr txBox="1"/>
          <p:nvPr/>
        </p:nvSpPr>
        <p:spPr>
          <a:xfrm>
            <a:off x="2130699" y="1474054"/>
            <a:ext cx="6430413" cy="4785926"/>
          </a:xfrm>
          <a:prstGeom prst="rect">
            <a:avLst/>
          </a:prstGeom>
          <a:noFill/>
        </p:spPr>
        <p:txBody>
          <a:bodyPr wrap="square" rtlCol="0">
            <a:spAutoFit/>
          </a:bodyPr>
          <a:lstStyle/>
          <a:p>
            <a:pPr marL="457200" indent="-457200">
              <a:spcBef>
                <a:spcPts val="300"/>
              </a:spcBef>
              <a:spcAft>
                <a:spcPts val="300"/>
              </a:spcAft>
              <a:buFont typeface="+mj-lt"/>
              <a:buAutoNum type="alphaUcPeriod"/>
            </a:pPr>
            <a:r>
              <a:rPr lang="en-NZ" sz="2000" b="1" dirty="0">
                <a:latin typeface="Source Sans Pro" panose="020B0503030403020204" pitchFamily="34" charset="0"/>
              </a:rPr>
              <a:t>Under the Privacy Act 2020 people have the right to access, and ask for corrections to, their personal information. The Access to Information Guideline is about Mana Whakahaere and being proactive around these rights. Explain these rights in a way people will understand, make it safe and easy to use them, or look for ways to offer access without service users even having to ask.</a:t>
            </a:r>
          </a:p>
          <a:p>
            <a:pPr marL="457200" indent="-457200">
              <a:spcBef>
                <a:spcPts val="300"/>
              </a:spcBef>
              <a:spcAft>
                <a:spcPts val="300"/>
              </a:spcAft>
              <a:buFont typeface="+mj-lt"/>
              <a:buAutoNum type="alphaUcPeriod"/>
            </a:pPr>
            <a:r>
              <a:rPr lang="en-NZ" sz="2000" b="1" dirty="0">
                <a:latin typeface="Source Sans Pro" panose="020B0503030403020204" pitchFamily="34" charset="0"/>
              </a:rPr>
              <a:t>Under the Privacy Act 2020 people have the right to access and ask for corrections of their personal information. Access to information is about having processes in place to respond to people's written requests to access their information</a:t>
            </a:r>
            <a:r>
              <a:rPr lang="en-NZ" dirty="0"/>
              <a:t>.</a:t>
            </a:r>
          </a:p>
        </p:txBody>
      </p:sp>
      <p:sp>
        <p:nvSpPr>
          <p:cNvPr id="8" name="Title 5">
            <a:extLst>
              <a:ext uri="{FF2B5EF4-FFF2-40B4-BE49-F238E27FC236}">
                <a16:creationId xmlns:a16="http://schemas.microsoft.com/office/drawing/2014/main" id="{9CF144AA-60F9-4B00-AC3B-5890882D83E2}"/>
              </a:ext>
            </a:extLst>
          </p:cNvPr>
          <p:cNvSpPr txBox="1">
            <a:spLocks/>
          </p:cNvSpPr>
          <p:nvPr/>
        </p:nvSpPr>
        <p:spPr>
          <a:xfrm>
            <a:off x="38736" y="78937"/>
            <a:ext cx="10614339" cy="516072"/>
          </a:xfrm>
          <a:prstGeom prst="rect">
            <a:avLst/>
          </a:prstGeom>
        </p:spPr>
        <p:txBody>
          <a:bodyPr vert="horz" lIns="91440" tIns="45720" rIns="91440" bIns="45720" rtlCol="0" anchor="b">
            <a:noAutofit/>
          </a:bodyPr>
          <a:lstStyle>
            <a:lvl1pPr algn="ctr" defTabSz="1007943" rtl="0" eaLnBrk="1" latinLnBrk="0" hangingPunct="1">
              <a:lnSpc>
                <a:spcPct val="90000"/>
              </a:lnSpc>
              <a:spcBef>
                <a:spcPct val="0"/>
              </a:spcBef>
              <a:buNone/>
              <a:defRPr sz="6614" kern="1200">
                <a:solidFill>
                  <a:schemeClr val="tx1"/>
                </a:solidFill>
                <a:latin typeface="+mj-lt"/>
                <a:ea typeface="+mj-ea"/>
                <a:cs typeface="+mj-cs"/>
              </a:defRPr>
            </a:lvl1pPr>
          </a:lstStyle>
          <a:p>
            <a:pPr algn="l"/>
            <a:r>
              <a:rPr lang="en-NZ" sz="2000" b="1" dirty="0">
                <a:solidFill>
                  <a:srgbClr val="E8731B"/>
                </a:solidFill>
                <a:latin typeface="Arial" panose="020B0604020202020204" pitchFamily="34" charset="0"/>
                <a:cs typeface="Arial" panose="020B0604020202020204" pitchFamily="34" charset="0"/>
              </a:rPr>
              <a:t>5. Which statement best summarises the Access to Information Guideline? </a:t>
            </a:r>
          </a:p>
        </p:txBody>
      </p:sp>
    </p:spTree>
    <p:extLst>
      <p:ext uri="{BB962C8B-B14F-4D97-AF65-F5344CB8AC3E}">
        <p14:creationId xmlns:p14="http://schemas.microsoft.com/office/powerpoint/2010/main" val="7098677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EF4E8"/>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72FEA5A-D4EC-497A-BC2C-613C3F8DDB12}"/>
              </a:ext>
            </a:extLst>
          </p:cNvPr>
          <p:cNvSpPr/>
          <p:nvPr/>
        </p:nvSpPr>
        <p:spPr>
          <a:xfrm>
            <a:off x="1094613" y="1368396"/>
            <a:ext cx="8502585" cy="3424014"/>
          </a:xfrm>
          <a:prstGeom prst="rect">
            <a:avLst/>
          </a:prstGeom>
        </p:spPr>
        <p:txBody>
          <a:bodyPr wrap="square">
            <a:spAutoFit/>
          </a:bodyPr>
          <a:lstStyle/>
          <a:p>
            <a:r>
              <a:rPr lang="en-NZ" sz="2400" b="1" dirty="0">
                <a:latin typeface="Source Sans Pro" panose="020B0503030403020204" pitchFamily="34" charset="0"/>
                <a:ea typeface="Source Sans Pro" panose="020B0503030403020204" pitchFamily="34" charset="0"/>
              </a:rPr>
              <a:t>The correct answer is A</a:t>
            </a:r>
            <a:r>
              <a:rPr lang="en-NZ" sz="2400" dirty="0">
                <a:latin typeface="Source Sans Pro" panose="020B0503030403020204" pitchFamily="34" charset="0"/>
                <a:ea typeface="Source Sans Pro" panose="020B0503030403020204" pitchFamily="34" charset="0"/>
              </a:rPr>
              <a:t> </a:t>
            </a:r>
            <a:endParaRPr lang="en-NZ" sz="2000" dirty="0">
              <a:latin typeface="Source Sans Pro" panose="020B0503030403020204" pitchFamily="34" charset="0"/>
              <a:ea typeface="Source Sans Pro" panose="020B0503030403020204" pitchFamily="34" charset="0"/>
            </a:endParaRPr>
          </a:p>
          <a:p>
            <a:endParaRPr lang="en-NZ" sz="2000" dirty="0">
              <a:latin typeface="Source Sans Pro" panose="020B0503030403020204" pitchFamily="34" charset="0"/>
              <a:ea typeface="Source Sans Pro" panose="020B0503030403020204" pitchFamily="34" charset="0"/>
            </a:endParaRPr>
          </a:p>
          <a:p>
            <a:pPr>
              <a:spcBef>
                <a:spcPts val="300"/>
              </a:spcBef>
              <a:spcAft>
                <a:spcPts val="300"/>
              </a:spcAft>
            </a:pPr>
            <a:r>
              <a:rPr lang="en-NZ" sz="2000" dirty="0">
                <a:latin typeface="Source Sans Pro" panose="020B0503030403020204" pitchFamily="34" charset="0"/>
              </a:rPr>
              <a:t>Under the Privacy Act 2020 people have the right to access, and ask for corrections to, their personal information. </a:t>
            </a:r>
          </a:p>
          <a:p>
            <a:pPr>
              <a:spcBef>
                <a:spcPts val="300"/>
              </a:spcBef>
              <a:spcAft>
                <a:spcPts val="300"/>
              </a:spcAft>
            </a:pPr>
            <a:r>
              <a:rPr lang="en-NZ" sz="2000" dirty="0">
                <a:latin typeface="Source Sans Pro" panose="020B0503030403020204" pitchFamily="34" charset="0"/>
              </a:rPr>
              <a:t>The Access to Information Guideline is about Mana Whakahaere and being proactive around these rights. Explain these rights in a way people will understand, make it safe and easy to use them, or look for ways to offer access without service users even having to ask.</a:t>
            </a:r>
          </a:p>
          <a:p>
            <a:pPr>
              <a:spcBef>
                <a:spcPts val="300"/>
              </a:spcBef>
              <a:spcAft>
                <a:spcPts val="300"/>
              </a:spcAft>
            </a:pPr>
            <a:r>
              <a:rPr lang="en-NZ" sz="2000" dirty="0">
                <a:latin typeface="Source Sans Pro" panose="020B0503030403020204" pitchFamily="34" charset="0"/>
              </a:rPr>
              <a:t>Note: There is no legal requirement for people to put a request in writing for their information.</a:t>
            </a:r>
          </a:p>
        </p:txBody>
      </p:sp>
      <p:sp>
        <p:nvSpPr>
          <p:cNvPr id="8" name="Title 5">
            <a:extLst>
              <a:ext uri="{FF2B5EF4-FFF2-40B4-BE49-F238E27FC236}">
                <a16:creationId xmlns:a16="http://schemas.microsoft.com/office/drawing/2014/main" id="{50925A8E-878A-4BFF-9EEE-B73E07361CC5}"/>
              </a:ext>
            </a:extLst>
          </p:cNvPr>
          <p:cNvSpPr txBox="1">
            <a:spLocks/>
          </p:cNvSpPr>
          <p:nvPr/>
        </p:nvSpPr>
        <p:spPr>
          <a:xfrm>
            <a:off x="38736" y="78937"/>
            <a:ext cx="10614339" cy="516072"/>
          </a:xfrm>
          <a:prstGeom prst="rect">
            <a:avLst/>
          </a:prstGeom>
        </p:spPr>
        <p:txBody>
          <a:bodyPr vert="horz" lIns="91440" tIns="45720" rIns="91440" bIns="45720" rtlCol="0" anchor="b">
            <a:noAutofit/>
          </a:bodyPr>
          <a:lstStyle>
            <a:lvl1pPr algn="ctr" defTabSz="1007943" rtl="0" eaLnBrk="1" latinLnBrk="0" hangingPunct="1">
              <a:lnSpc>
                <a:spcPct val="90000"/>
              </a:lnSpc>
              <a:spcBef>
                <a:spcPct val="0"/>
              </a:spcBef>
              <a:buNone/>
              <a:defRPr sz="6614" kern="1200">
                <a:solidFill>
                  <a:schemeClr val="tx1"/>
                </a:solidFill>
                <a:latin typeface="+mj-lt"/>
                <a:ea typeface="+mj-ea"/>
                <a:cs typeface="+mj-cs"/>
              </a:defRPr>
            </a:lvl1pPr>
          </a:lstStyle>
          <a:p>
            <a:pPr algn="l"/>
            <a:r>
              <a:rPr lang="en-NZ" sz="2000" b="1">
                <a:solidFill>
                  <a:srgbClr val="E8731B"/>
                </a:solidFill>
                <a:latin typeface="Arial" panose="020B0604020202020204" pitchFamily="34" charset="0"/>
                <a:cs typeface="Arial" panose="020B0604020202020204" pitchFamily="34" charset="0"/>
              </a:rPr>
              <a:t>5. Which statement best summarises the “Access to Information” Guideline? </a:t>
            </a:r>
            <a:endParaRPr lang="en-NZ" sz="2000" b="1" dirty="0">
              <a:solidFill>
                <a:srgbClr val="E8731B"/>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9973416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EF4E8"/>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85E2A7F-9D22-4CFA-84C7-0A4022184ABD}"/>
              </a:ext>
            </a:extLst>
          </p:cNvPr>
          <p:cNvSpPr>
            <a:spLocks noGrp="1"/>
          </p:cNvSpPr>
          <p:nvPr>
            <p:ph type="ctrTitle"/>
          </p:nvPr>
        </p:nvSpPr>
        <p:spPr>
          <a:xfrm>
            <a:off x="-1" y="71573"/>
            <a:ext cx="10691813" cy="516072"/>
          </a:xfrm>
        </p:spPr>
        <p:txBody>
          <a:bodyPr>
            <a:normAutofit fontScale="90000"/>
          </a:bodyPr>
          <a:lstStyle/>
          <a:p>
            <a:pPr algn="l"/>
            <a:r>
              <a:rPr lang="en-NZ" sz="2800" b="1" dirty="0">
                <a:solidFill>
                  <a:srgbClr val="E8731B"/>
                </a:solidFill>
                <a:latin typeface="Arial" panose="020B0604020202020204" pitchFamily="34" charset="0"/>
                <a:cs typeface="Arial" panose="020B0604020202020204" pitchFamily="34" charset="0"/>
              </a:rPr>
              <a:t>6. Which statement best summarises the Sharing Value Guideline? </a:t>
            </a:r>
          </a:p>
        </p:txBody>
      </p:sp>
      <p:sp>
        <p:nvSpPr>
          <p:cNvPr id="9" name="TextBox 8">
            <a:extLst>
              <a:ext uri="{FF2B5EF4-FFF2-40B4-BE49-F238E27FC236}">
                <a16:creationId xmlns:a16="http://schemas.microsoft.com/office/drawing/2014/main" id="{777A6B90-CDCB-4C68-982B-801349D60BA0}"/>
              </a:ext>
            </a:extLst>
          </p:cNvPr>
          <p:cNvSpPr txBox="1"/>
          <p:nvPr/>
        </p:nvSpPr>
        <p:spPr>
          <a:xfrm>
            <a:off x="2130698" y="796013"/>
            <a:ext cx="6430413" cy="5555367"/>
          </a:xfrm>
          <a:prstGeom prst="rect">
            <a:avLst/>
          </a:prstGeom>
          <a:noFill/>
        </p:spPr>
        <p:txBody>
          <a:bodyPr wrap="square" rtlCol="0">
            <a:spAutoFit/>
          </a:bodyPr>
          <a:lstStyle/>
          <a:p>
            <a:pPr marL="457200" indent="-457200">
              <a:spcBef>
                <a:spcPts val="300"/>
              </a:spcBef>
              <a:spcAft>
                <a:spcPts val="300"/>
              </a:spcAft>
              <a:buFont typeface="+mj-lt"/>
              <a:buAutoNum type="alphaUcPeriod"/>
            </a:pPr>
            <a:r>
              <a:rPr lang="en-NZ" sz="2000" b="1" dirty="0">
                <a:latin typeface="Source Sans Pro" panose="020B0503030403020204" pitchFamily="34" charset="0"/>
              </a:rPr>
              <a:t>All data and information should be open and accessible by anyone who wants it. Sharing Value means that at the end of any work with data and information we let people know what we learned.</a:t>
            </a:r>
          </a:p>
          <a:p>
            <a:pPr marL="457200" indent="-457200">
              <a:spcBef>
                <a:spcPts val="300"/>
              </a:spcBef>
              <a:spcAft>
                <a:spcPts val="300"/>
              </a:spcAft>
              <a:buFont typeface="+mj-lt"/>
              <a:buAutoNum type="alphaUcPeriod"/>
            </a:pPr>
            <a:r>
              <a:rPr lang="en-NZ" sz="2000" b="1" dirty="0">
                <a:latin typeface="Source Sans Pro" panose="020B0503030403020204" pitchFamily="34" charset="0"/>
              </a:rPr>
              <a:t>To make the most of the opportunities that come from data and information. Share the results, insights, analysis or appropriate data with those who have a legitimate interest or use for it.</a:t>
            </a:r>
          </a:p>
          <a:p>
            <a:pPr>
              <a:spcBef>
                <a:spcPts val="300"/>
              </a:spcBef>
              <a:spcAft>
                <a:spcPts val="300"/>
              </a:spcAft>
            </a:pPr>
            <a:r>
              <a:rPr lang="en-NZ" sz="2000" b="1" dirty="0">
                <a:latin typeface="Source Sans Pro" panose="020B0503030403020204" pitchFamily="34" charset="0"/>
              </a:rPr>
              <a:t>	Sharing Value is also about collaborating and 	having strong partnerships when it comes to 	making decisions about the collection or use of 	people’s data or information.</a:t>
            </a:r>
          </a:p>
          <a:p>
            <a:pPr>
              <a:spcBef>
                <a:spcPts val="300"/>
              </a:spcBef>
              <a:spcAft>
                <a:spcPts val="300"/>
              </a:spcAft>
            </a:pPr>
            <a:r>
              <a:rPr lang="en-NZ" sz="2000" b="1" dirty="0">
                <a:latin typeface="Source Sans Pro" panose="020B0503030403020204" pitchFamily="34" charset="0"/>
              </a:rPr>
              <a:t>	Involve others with an interest in your work, 	including service users if possible, from the 	beginning.</a:t>
            </a:r>
          </a:p>
        </p:txBody>
      </p:sp>
    </p:spTree>
    <p:extLst>
      <p:ext uri="{BB962C8B-B14F-4D97-AF65-F5344CB8AC3E}">
        <p14:creationId xmlns:p14="http://schemas.microsoft.com/office/powerpoint/2010/main" val="2927940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EF4E8"/>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652CCBC-91E9-4E9F-9BED-3F42DF9550D1}"/>
              </a:ext>
            </a:extLst>
          </p:cNvPr>
          <p:cNvSpPr txBox="1"/>
          <p:nvPr/>
        </p:nvSpPr>
        <p:spPr>
          <a:xfrm>
            <a:off x="874631" y="1674184"/>
            <a:ext cx="9188922" cy="3500958"/>
          </a:xfrm>
          <a:prstGeom prst="rect">
            <a:avLst/>
          </a:prstGeom>
          <a:noFill/>
        </p:spPr>
        <p:txBody>
          <a:bodyPr wrap="square" rtlCol="0">
            <a:spAutoFit/>
          </a:bodyPr>
          <a:lstStyle/>
          <a:p>
            <a:r>
              <a:rPr lang="en-NZ" sz="2400" b="1" dirty="0">
                <a:solidFill>
                  <a:srgbClr val="2A2A3E"/>
                </a:solidFill>
                <a:latin typeface="Source Sans Pro" panose="020B0503030403020204" pitchFamily="34" charset="0"/>
                <a:ea typeface="Source Sans Pro" panose="020B0503030403020204" pitchFamily="34" charset="0"/>
              </a:rPr>
              <a:t>The correct answer is B</a:t>
            </a:r>
            <a:endParaRPr lang="en-NZ" sz="2000" b="1" dirty="0">
              <a:solidFill>
                <a:srgbClr val="2A2A3E"/>
              </a:solidFill>
              <a:latin typeface="Source Sans Pro" panose="020B0503030403020204" pitchFamily="34" charset="0"/>
              <a:ea typeface="Source Sans Pro" panose="020B0503030403020204" pitchFamily="34" charset="0"/>
            </a:endParaRPr>
          </a:p>
          <a:p>
            <a:pPr>
              <a:spcBef>
                <a:spcPts val="300"/>
              </a:spcBef>
              <a:spcAft>
                <a:spcPts val="300"/>
              </a:spcAft>
            </a:pPr>
            <a:endParaRPr lang="en-NZ" sz="2000" b="1" dirty="0">
              <a:solidFill>
                <a:srgbClr val="2A2A3E"/>
              </a:solidFill>
              <a:latin typeface="Source Sans Pro" panose="020B0503030403020204" pitchFamily="34" charset="0"/>
            </a:endParaRPr>
          </a:p>
          <a:p>
            <a:pPr>
              <a:spcBef>
                <a:spcPts val="300"/>
              </a:spcBef>
              <a:spcAft>
                <a:spcPts val="300"/>
              </a:spcAft>
            </a:pPr>
            <a:r>
              <a:rPr lang="en-NZ" sz="2000" dirty="0">
                <a:latin typeface="Source Sans Pro" panose="020B0503030403020204" pitchFamily="34" charset="0"/>
              </a:rPr>
              <a:t>To make the most of the opportunities that come from data and information. Share the results, insights, analysis or appropriate data with those who have a legitimate interest or use for it.</a:t>
            </a:r>
          </a:p>
          <a:p>
            <a:pPr>
              <a:spcBef>
                <a:spcPts val="300"/>
              </a:spcBef>
              <a:spcAft>
                <a:spcPts val="300"/>
              </a:spcAft>
            </a:pPr>
            <a:r>
              <a:rPr lang="en-NZ" sz="2000" dirty="0">
                <a:latin typeface="Source Sans Pro" panose="020B0503030403020204" pitchFamily="34" charset="0"/>
              </a:rPr>
              <a:t>Sharing Value is also about collaborating and having strong partnerships when it comes to making decisions about the collection or use of people’s data or information.</a:t>
            </a:r>
          </a:p>
          <a:p>
            <a:pPr>
              <a:spcBef>
                <a:spcPts val="300"/>
              </a:spcBef>
              <a:spcAft>
                <a:spcPts val="300"/>
              </a:spcAft>
            </a:pPr>
            <a:r>
              <a:rPr lang="en-NZ" sz="2000" dirty="0">
                <a:latin typeface="Source Sans Pro" panose="020B0503030403020204" pitchFamily="34" charset="0"/>
              </a:rPr>
              <a:t>Involve others with an interest in your work, including service users if possible, from the beginning.</a:t>
            </a:r>
          </a:p>
        </p:txBody>
      </p:sp>
      <p:sp>
        <p:nvSpPr>
          <p:cNvPr id="8" name="Title 5">
            <a:extLst>
              <a:ext uri="{FF2B5EF4-FFF2-40B4-BE49-F238E27FC236}">
                <a16:creationId xmlns:a16="http://schemas.microsoft.com/office/drawing/2014/main" id="{5A5BD991-657D-4890-9180-61287EF492F0}"/>
              </a:ext>
            </a:extLst>
          </p:cNvPr>
          <p:cNvSpPr txBox="1">
            <a:spLocks/>
          </p:cNvSpPr>
          <p:nvPr/>
        </p:nvSpPr>
        <p:spPr>
          <a:xfrm>
            <a:off x="-1" y="71573"/>
            <a:ext cx="10691813" cy="516072"/>
          </a:xfrm>
          <a:prstGeom prst="rect">
            <a:avLst/>
          </a:prstGeom>
        </p:spPr>
        <p:txBody>
          <a:bodyPr vert="horz" lIns="91440" tIns="45720" rIns="91440" bIns="45720" rtlCol="0" anchor="b">
            <a:normAutofit fontScale="90000"/>
          </a:bodyPr>
          <a:lstStyle>
            <a:lvl1pPr algn="ctr" defTabSz="1007943" rtl="0" eaLnBrk="1" latinLnBrk="0" hangingPunct="1">
              <a:lnSpc>
                <a:spcPct val="90000"/>
              </a:lnSpc>
              <a:spcBef>
                <a:spcPct val="0"/>
              </a:spcBef>
              <a:buNone/>
              <a:defRPr sz="6614" kern="1200">
                <a:solidFill>
                  <a:schemeClr val="tx1"/>
                </a:solidFill>
                <a:latin typeface="+mj-lt"/>
                <a:ea typeface="+mj-ea"/>
                <a:cs typeface="+mj-cs"/>
              </a:defRPr>
            </a:lvl1pPr>
          </a:lstStyle>
          <a:p>
            <a:pPr algn="l"/>
            <a:r>
              <a:rPr lang="en-NZ" sz="2800" b="1" dirty="0">
                <a:solidFill>
                  <a:srgbClr val="E8731B"/>
                </a:solidFill>
                <a:latin typeface="Arial" panose="020B0604020202020204" pitchFamily="34" charset="0"/>
                <a:cs typeface="Arial" panose="020B0604020202020204" pitchFamily="34" charset="0"/>
              </a:rPr>
              <a:t>6. Which statement best summarises the Sharing Value Guideline? </a:t>
            </a:r>
          </a:p>
        </p:txBody>
      </p:sp>
    </p:spTree>
    <p:extLst>
      <p:ext uri="{BB962C8B-B14F-4D97-AF65-F5344CB8AC3E}">
        <p14:creationId xmlns:p14="http://schemas.microsoft.com/office/powerpoint/2010/main" val="12685874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EF4E8"/>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85E2A7F-9D22-4CFA-84C7-0A4022184ABD}"/>
              </a:ext>
            </a:extLst>
          </p:cNvPr>
          <p:cNvSpPr>
            <a:spLocks noGrp="1"/>
          </p:cNvSpPr>
          <p:nvPr>
            <p:ph type="ctrTitle"/>
          </p:nvPr>
        </p:nvSpPr>
        <p:spPr>
          <a:xfrm>
            <a:off x="2244437" y="3263765"/>
            <a:ext cx="6350924" cy="516072"/>
          </a:xfrm>
        </p:spPr>
        <p:txBody>
          <a:bodyPr>
            <a:noAutofit/>
          </a:bodyPr>
          <a:lstStyle/>
          <a:p>
            <a:r>
              <a:rPr lang="en-NZ" sz="4000" b="1" dirty="0">
                <a:solidFill>
                  <a:srgbClr val="E8731B"/>
                </a:solidFill>
                <a:latin typeface="Arial" panose="020B0604020202020204" pitchFamily="34" charset="0"/>
                <a:cs typeface="Arial" panose="020B0604020202020204" pitchFamily="34" charset="0"/>
              </a:rPr>
              <a:t>A focus on Principles</a:t>
            </a:r>
          </a:p>
        </p:txBody>
      </p:sp>
    </p:spTree>
    <p:extLst>
      <p:ext uri="{BB962C8B-B14F-4D97-AF65-F5344CB8AC3E}">
        <p14:creationId xmlns:p14="http://schemas.microsoft.com/office/powerpoint/2010/main" val="285966424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EF4E8"/>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85E2A7F-9D22-4CFA-84C7-0A4022184ABD}"/>
              </a:ext>
            </a:extLst>
          </p:cNvPr>
          <p:cNvSpPr>
            <a:spLocks noGrp="1"/>
          </p:cNvSpPr>
          <p:nvPr>
            <p:ph type="ctrTitle"/>
          </p:nvPr>
        </p:nvSpPr>
        <p:spPr>
          <a:xfrm>
            <a:off x="2244437" y="3263765"/>
            <a:ext cx="6350924" cy="516072"/>
          </a:xfrm>
        </p:spPr>
        <p:txBody>
          <a:bodyPr>
            <a:noAutofit/>
          </a:bodyPr>
          <a:lstStyle/>
          <a:p>
            <a:r>
              <a:rPr lang="en-NZ" sz="4000" b="1" dirty="0">
                <a:solidFill>
                  <a:srgbClr val="E8731B"/>
                </a:solidFill>
                <a:latin typeface="Arial" panose="020B0604020202020204" pitchFamily="34" charset="0"/>
                <a:cs typeface="Arial" panose="020B0604020202020204" pitchFamily="34" charset="0"/>
              </a:rPr>
              <a:t>Intermediate questions</a:t>
            </a:r>
          </a:p>
        </p:txBody>
      </p:sp>
    </p:spTree>
    <p:extLst>
      <p:ext uri="{BB962C8B-B14F-4D97-AF65-F5344CB8AC3E}">
        <p14:creationId xmlns:p14="http://schemas.microsoft.com/office/powerpoint/2010/main" val="422315545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EF4E8"/>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85E2A7F-9D22-4CFA-84C7-0A4022184ABD}"/>
              </a:ext>
            </a:extLst>
          </p:cNvPr>
          <p:cNvSpPr>
            <a:spLocks noGrp="1"/>
          </p:cNvSpPr>
          <p:nvPr>
            <p:ph type="ctrTitle"/>
          </p:nvPr>
        </p:nvSpPr>
        <p:spPr>
          <a:xfrm>
            <a:off x="-1" y="71573"/>
            <a:ext cx="10691813" cy="516072"/>
          </a:xfrm>
        </p:spPr>
        <p:txBody>
          <a:bodyPr>
            <a:normAutofit fontScale="90000"/>
          </a:bodyPr>
          <a:lstStyle/>
          <a:p>
            <a:pPr algn="l"/>
            <a:r>
              <a:rPr lang="en-NZ" sz="2800" b="1" dirty="0">
                <a:solidFill>
                  <a:srgbClr val="E8731B"/>
                </a:solidFill>
                <a:latin typeface="Arial" panose="020B0604020202020204" pitchFamily="34" charset="0"/>
                <a:cs typeface="Arial" panose="020B0604020202020204" pitchFamily="34" charset="0"/>
              </a:rPr>
              <a:t>7. Which of the 5 Principles stresses the duty of transparency? </a:t>
            </a:r>
          </a:p>
        </p:txBody>
      </p:sp>
      <p:sp>
        <p:nvSpPr>
          <p:cNvPr id="9" name="TextBox 8">
            <a:extLst>
              <a:ext uri="{FF2B5EF4-FFF2-40B4-BE49-F238E27FC236}">
                <a16:creationId xmlns:a16="http://schemas.microsoft.com/office/drawing/2014/main" id="{777A6B90-CDCB-4C68-982B-801349D60BA0}"/>
              </a:ext>
            </a:extLst>
          </p:cNvPr>
          <p:cNvSpPr txBox="1"/>
          <p:nvPr/>
        </p:nvSpPr>
        <p:spPr>
          <a:xfrm>
            <a:off x="322721" y="1271458"/>
            <a:ext cx="10046367" cy="3354765"/>
          </a:xfrm>
          <a:prstGeom prst="rect">
            <a:avLst/>
          </a:prstGeom>
          <a:noFill/>
        </p:spPr>
        <p:txBody>
          <a:bodyPr wrap="square" rtlCol="0">
            <a:spAutoFit/>
          </a:bodyPr>
          <a:lstStyle/>
          <a:p>
            <a:pPr marL="3500438" indent="-3500438">
              <a:spcBef>
                <a:spcPts val="300"/>
              </a:spcBef>
              <a:spcAft>
                <a:spcPts val="300"/>
              </a:spcAft>
            </a:pPr>
            <a:r>
              <a:rPr lang="en-NZ" sz="2400" b="1" dirty="0">
                <a:solidFill>
                  <a:srgbClr val="2A2A3E"/>
                </a:solidFill>
                <a:latin typeface="Source Sans Pro" panose="020B0503030403020204" pitchFamily="34" charset="0"/>
                <a:ea typeface="Source Sans Pro" panose="020B0503030403020204" pitchFamily="34" charset="0"/>
              </a:rPr>
              <a:t>A. He</a:t>
            </a:r>
            <a:r>
              <a:rPr lang="en-NZ" sz="2400" b="1" dirty="0">
                <a:solidFill>
                  <a:schemeClr val="bg1"/>
                </a:solidFill>
                <a:latin typeface="Source Sans Pro" panose="020B0503030403020204" pitchFamily="34" charset="0"/>
                <a:ea typeface="Source Sans Pro" panose="020B0503030403020204" pitchFamily="34" charset="0"/>
              </a:rPr>
              <a:t> </a:t>
            </a:r>
            <a:r>
              <a:rPr lang="en-NZ" sz="2400" b="1" dirty="0">
                <a:solidFill>
                  <a:srgbClr val="2A2A3E"/>
                </a:solidFill>
                <a:latin typeface="Source Sans Pro" panose="020B0503030403020204" pitchFamily="34" charset="0"/>
                <a:ea typeface="Source Sans Pro" panose="020B0503030403020204" pitchFamily="34" charset="0"/>
              </a:rPr>
              <a:t>Tāngata	</a:t>
            </a:r>
            <a:r>
              <a:rPr lang="en-NZ" dirty="0">
                <a:solidFill>
                  <a:srgbClr val="2A2A3E"/>
                </a:solidFill>
                <a:latin typeface="Source Sans Pro" panose="020B0503030403020204" pitchFamily="34" charset="0"/>
              </a:rPr>
              <a:t>Focus on improving people’s lives — individuals, children and young people, whānau, iwi and communities.</a:t>
            </a:r>
          </a:p>
          <a:p>
            <a:pPr marL="3500438" indent="-3500438">
              <a:spcBef>
                <a:spcPts val="300"/>
              </a:spcBef>
              <a:spcAft>
                <a:spcPts val="300"/>
              </a:spcAft>
            </a:pPr>
            <a:r>
              <a:rPr lang="en-NZ" sz="2400" b="1" dirty="0">
                <a:solidFill>
                  <a:srgbClr val="2A2A3E"/>
                </a:solidFill>
                <a:latin typeface="Source Sans Pro" panose="020B0503030403020204" pitchFamily="34" charset="0"/>
                <a:ea typeface="Source Sans Pro" panose="020B0503030403020204" pitchFamily="34" charset="0"/>
              </a:rPr>
              <a:t>B. Manaakitanga</a:t>
            </a:r>
            <a:r>
              <a:rPr lang="en-NZ" b="1" dirty="0">
                <a:solidFill>
                  <a:srgbClr val="2A2A3E"/>
                </a:solidFill>
                <a:latin typeface="Source Sans Pro" panose="020B0503030403020204" pitchFamily="34" charset="0"/>
                <a:ea typeface="Source Sans Pro" panose="020B0503030403020204" pitchFamily="34" charset="0"/>
              </a:rPr>
              <a:t>	</a:t>
            </a:r>
            <a:r>
              <a:rPr lang="en-NZ" dirty="0">
                <a:solidFill>
                  <a:srgbClr val="2A2A3E"/>
                </a:solidFill>
                <a:latin typeface="Source Sans Pro" panose="020B0503030403020204" pitchFamily="34" charset="0"/>
              </a:rPr>
              <a:t>Respect and uphold the mana and dignity of the people, whānau, communities or groups who share their data and information.</a:t>
            </a:r>
          </a:p>
          <a:p>
            <a:pPr marL="3500438" indent="-3500438">
              <a:spcBef>
                <a:spcPts val="300"/>
              </a:spcBef>
              <a:spcAft>
                <a:spcPts val="300"/>
              </a:spcAft>
            </a:pPr>
            <a:r>
              <a:rPr lang="en-NZ" sz="2400" b="1" dirty="0">
                <a:solidFill>
                  <a:srgbClr val="2A2A3E"/>
                </a:solidFill>
                <a:latin typeface="Source Sans Pro" panose="020B0503030403020204" pitchFamily="34" charset="0"/>
                <a:ea typeface="Source Sans Pro" panose="020B0503030403020204" pitchFamily="34" charset="0"/>
              </a:rPr>
              <a:t>C. Mana Whakahaere</a:t>
            </a:r>
            <a:r>
              <a:rPr lang="en-NZ" b="1" dirty="0">
                <a:solidFill>
                  <a:srgbClr val="2A2A3E"/>
                </a:solidFill>
                <a:latin typeface="Source Sans Pro" panose="020B0503030403020204" pitchFamily="34" charset="0"/>
                <a:ea typeface="Source Sans Pro" panose="020B0503030403020204" pitchFamily="34" charset="0"/>
              </a:rPr>
              <a:t>	</a:t>
            </a:r>
            <a:r>
              <a:rPr lang="en-NZ" dirty="0">
                <a:solidFill>
                  <a:srgbClr val="2A2A3E"/>
                </a:solidFill>
                <a:latin typeface="Source Sans Pro" panose="020B0503030403020204" pitchFamily="34" charset="0"/>
              </a:rPr>
              <a:t>Empower people by giving them choice and enabling their access to and use of their data and information.</a:t>
            </a:r>
          </a:p>
          <a:p>
            <a:pPr marL="3500438" indent="-3500438">
              <a:spcBef>
                <a:spcPts val="300"/>
              </a:spcBef>
              <a:spcAft>
                <a:spcPts val="300"/>
              </a:spcAft>
            </a:pPr>
            <a:r>
              <a:rPr lang="en-NZ" sz="2400" b="1" dirty="0">
                <a:solidFill>
                  <a:srgbClr val="2A2A3E"/>
                </a:solidFill>
                <a:latin typeface="Source Sans Pro" panose="020B0503030403020204" pitchFamily="34" charset="0"/>
                <a:ea typeface="Source Sans Pro" panose="020B0503030403020204" pitchFamily="34" charset="0"/>
              </a:rPr>
              <a:t>D. Kaitiakitanga</a:t>
            </a:r>
            <a:r>
              <a:rPr lang="en-NZ" b="1" dirty="0">
                <a:solidFill>
                  <a:srgbClr val="2A2A3E"/>
                </a:solidFill>
                <a:latin typeface="Source Sans Pro" panose="020B0503030403020204" pitchFamily="34" charset="0"/>
                <a:ea typeface="Source Sans Pro" panose="020B0503030403020204" pitchFamily="34" charset="0"/>
              </a:rPr>
              <a:t>	</a:t>
            </a:r>
            <a:r>
              <a:rPr lang="en-NZ" dirty="0">
                <a:solidFill>
                  <a:srgbClr val="2A2A3E"/>
                </a:solidFill>
                <a:latin typeface="Source Sans Pro" panose="020B0503030403020204" pitchFamily="34" charset="0"/>
              </a:rPr>
              <a:t>Act as a steward in a way that people understand and trust.</a:t>
            </a:r>
          </a:p>
          <a:p>
            <a:pPr marL="3500438" indent="-3500438">
              <a:spcBef>
                <a:spcPts val="300"/>
              </a:spcBef>
              <a:spcAft>
                <a:spcPts val="300"/>
              </a:spcAft>
            </a:pPr>
            <a:r>
              <a:rPr lang="en-NZ" sz="2400" b="1" dirty="0">
                <a:solidFill>
                  <a:srgbClr val="2A2A3E"/>
                </a:solidFill>
                <a:latin typeface="Source Sans Pro" panose="020B0503030403020204" pitchFamily="34" charset="0"/>
                <a:ea typeface="Source Sans Pro" panose="020B0503030403020204" pitchFamily="34" charset="0"/>
              </a:rPr>
              <a:t>E. Mahitahitanga</a:t>
            </a:r>
            <a:r>
              <a:rPr lang="en-NZ" b="1" dirty="0">
                <a:solidFill>
                  <a:srgbClr val="2A2A3E"/>
                </a:solidFill>
                <a:latin typeface="Source Sans Pro" panose="020B0503030403020204" pitchFamily="34" charset="0"/>
                <a:ea typeface="Source Sans Pro" panose="020B0503030403020204" pitchFamily="34" charset="0"/>
              </a:rPr>
              <a:t>	</a:t>
            </a:r>
            <a:r>
              <a:rPr lang="en-NZ" dirty="0">
                <a:solidFill>
                  <a:srgbClr val="2A2A3E"/>
                </a:solidFill>
                <a:latin typeface="Source Sans Pro" panose="020B0503030403020204" pitchFamily="34" charset="0"/>
              </a:rPr>
              <a:t>Work as equals to create and share valuable knowledge.</a:t>
            </a:r>
          </a:p>
        </p:txBody>
      </p:sp>
    </p:spTree>
    <p:extLst>
      <p:ext uri="{BB962C8B-B14F-4D97-AF65-F5344CB8AC3E}">
        <p14:creationId xmlns:p14="http://schemas.microsoft.com/office/powerpoint/2010/main" val="4278268016"/>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EF4E8"/>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652CCBC-91E9-4E9F-9BED-3F42DF9550D1}"/>
              </a:ext>
            </a:extLst>
          </p:cNvPr>
          <p:cNvSpPr txBox="1"/>
          <p:nvPr/>
        </p:nvSpPr>
        <p:spPr>
          <a:xfrm>
            <a:off x="874631" y="1674184"/>
            <a:ext cx="9188922" cy="4516621"/>
          </a:xfrm>
          <a:prstGeom prst="rect">
            <a:avLst/>
          </a:prstGeom>
          <a:noFill/>
        </p:spPr>
        <p:txBody>
          <a:bodyPr wrap="square" rtlCol="0">
            <a:spAutoFit/>
          </a:bodyPr>
          <a:lstStyle/>
          <a:p>
            <a:r>
              <a:rPr lang="en-NZ" sz="2400" b="1" dirty="0">
                <a:solidFill>
                  <a:srgbClr val="2A2A3E"/>
                </a:solidFill>
                <a:latin typeface="Source Sans Pro" panose="020B0503030403020204" pitchFamily="34" charset="0"/>
                <a:ea typeface="Source Sans Pro" panose="020B0503030403020204" pitchFamily="34" charset="0"/>
              </a:rPr>
              <a:t>The correct answer is D: Kaitiakitanga</a:t>
            </a:r>
            <a:endParaRPr lang="en-NZ" sz="2000" b="1" dirty="0">
              <a:solidFill>
                <a:srgbClr val="2A2A3E"/>
              </a:solidFill>
              <a:latin typeface="Source Sans Pro" panose="020B0503030403020204" pitchFamily="34" charset="0"/>
              <a:ea typeface="Source Sans Pro" panose="020B0503030403020204" pitchFamily="34" charset="0"/>
            </a:endParaRPr>
          </a:p>
          <a:p>
            <a:pPr>
              <a:spcBef>
                <a:spcPts val="300"/>
              </a:spcBef>
              <a:spcAft>
                <a:spcPts val="300"/>
              </a:spcAft>
            </a:pPr>
            <a:endParaRPr lang="en-NZ" sz="2000" b="1" dirty="0">
              <a:solidFill>
                <a:srgbClr val="2A2A3E"/>
              </a:solidFill>
              <a:latin typeface="Source Sans Pro" panose="020B0503030403020204" pitchFamily="34" charset="0"/>
              <a:ea typeface="Source Sans Pro" panose="020B0503030403020204" pitchFamily="34" charset="0"/>
            </a:endParaRPr>
          </a:p>
          <a:p>
            <a:pPr>
              <a:spcBef>
                <a:spcPts val="300"/>
              </a:spcBef>
              <a:spcAft>
                <a:spcPts val="300"/>
              </a:spcAft>
            </a:pPr>
            <a:r>
              <a:rPr lang="en-NZ" dirty="0">
                <a:solidFill>
                  <a:srgbClr val="2A2A3E"/>
                </a:solidFill>
                <a:latin typeface="Source Sans Pro" panose="020B0503030403020204" pitchFamily="34" charset="0"/>
              </a:rPr>
              <a:t>The Kaitiakitanga Principle includes the advice:</a:t>
            </a:r>
          </a:p>
          <a:p>
            <a:pPr marL="285750" indent="-285750">
              <a:spcBef>
                <a:spcPts val="300"/>
              </a:spcBef>
              <a:spcAft>
                <a:spcPts val="300"/>
              </a:spcAft>
              <a:buFont typeface="Arial" panose="020B0604020202020204" pitchFamily="34" charset="0"/>
              <a:buChar char="•"/>
            </a:pPr>
            <a:r>
              <a:rPr lang="en-NZ" dirty="0">
                <a:solidFill>
                  <a:srgbClr val="2A2A3E"/>
                </a:solidFill>
                <a:latin typeface="Source Sans Pro" panose="020B0503030403020204" pitchFamily="34" charset="0"/>
              </a:rPr>
              <a:t>Be open and transparent, support people’s interest or need to understand. </a:t>
            </a:r>
          </a:p>
          <a:p>
            <a:pPr marL="285750" indent="-285750">
              <a:spcBef>
                <a:spcPts val="300"/>
              </a:spcBef>
              <a:spcAft>
                <a:spcPts val="300"/>
              </a:spcAft>
              <a:buFont typeface="Arial" panose="020B0604020202020204" pitchFamily="34" charset="0"/>
              <a:buChar char="•"/>
            </a:pPr>
            <a:r>
              <a:rPr lang="en-NZ" dirty="0">
                <a:solidFill>
                  <a:srgbClr val="2A2A3E"/>
                </a:solidFill>
                <a:latin typeface="Source Sans Pro" panose="020B0503030403020204" pitchFamily="34" charset="0"/>
              </a:rPr>
              <a:t>Building trust, being inclusive, respecting a wide range of views, and working in partnership all rely on open conversations about the collection, use and sharing of data and information and the reasons for doing these things.</a:t>
            </a:r>
          </a:p>
          <a:p>
            <a:pPr marL="285750" indent="-285750">
              <a:spcBef>
                <a:spcPts val="300"/>
              </a:spcBef>
              <a:spcAft>
                <a:spcPts val="300"/>
              </a:spcAft>
              <a:buFont typeface="Arial" panose="020B0604020202020204" pitchFamily="34" charset="0"/>
              <a:buChar char="•"/>
            </a:pPr>
            <a:r>
              <a:rPr lang="en-NZ" dirty="0">
                <a:solidFill>
                  <a:srgbClr val="2A2A3E"/>
                </a:solidFill>
                <a:latin typeface="Source Sans Pro" panose="020B0503030403020204" pitchFamily="34" charset="0"/>
              </a:rPr>
              <a:t>It’s important to explain things in an accessible and easy to understand way, and in a manner that matches people’s needs and interests. Different types, formats and levels of detail about data and information use will match different interests, levels of comprehension, context and needs of different groups.</a:t>
            </a:r>
          </a:p>
          <a:p>
            <a:pPr>
              <a:spcBef>
                <a:spcPts val="300"/>
              </a:spcBef>
              <a:spcAft>
                <a:spcPts val="300"/>
              </a:spcAft>
            </a:pPr>
            <a:r>
              <a:rPr lang="en-NZ" dirty="0">
                <a:solidFill>
                  <a:srgbClr val="2A2A3E"/>
                </a:solidFill>
                <a:latin typeface="Source Sans Pro" panose="020B0503030403020204" pitchFamily="34" charset="0"/>
              </a:rPr>
              <a:t>Note that the advice focuses on ‘understanding’ rather than simply providing information, and stresses the importance of open conversations about collection and use of people’s information as an important mechanism for building effective and trusted partnerships.</a:t>
            </a:r>
          </a:p>
        </p:txBody>
      </p:sp>
      <p:sp>
        <p:nvSpPr>
          <p:cNvPr id="4" name="Title 5">
            <a:extLst>
              <a:ext uri="{FF2B5EF4-FFF2-40B4-BE49-F238E27FC236}">
                <a16:creationId xmlns:a16="http://schemas.microsoft.com/office/drawing/2014/main" id="{C3C20990-AE89-435C-B80E-F87AFFDBF108}"/>
              </a:ext>
            </a:extLst>
          </p:cNvPr>
          <p:cNvSpPr>
            <a:spLocks noGrp="1"/>
          </p:cNvSpPr>
          <p:nvPr>
            <p:ph type="ctrTitle"/>
          </p:nvPr>
        </p:nvSpPr>
        <p:spPr>
          <a:xfrm>
            <a:off x="-1" y="71573"/>
            <a:ext cx="10691813" cy="516072"/>
          </a:xfrm>
        </p:spPr>
        <p:txBody>
          <a:bodyPr>
            <a:normAutofit fontScale="90000"/>
          </a:bodyPr>
          <a:lstStyle/>
          <a:p>
            <a:pPr algn="l"/>
            <a:r>
              <a:rPr lang="en-NZ" sz="2800" b="1" dirty="0">
                <a:solidFill>
                  <a:srgbClr val="E8731B"/>
                </a:solidFill>
                <a:latin typeface="Arial" panose="020B0604020202020204" pitchFamily="34" charset="0"/>
                <a:cs typeface="Arial" panose="020B0604020202020204" pitchFamily="34" charset="0"/>
              </a:rPr>
              <a:t>7. Which of the 5 Principles stresses the duty of </a:t>
            </a:r>
            <a:r>
              <a:rPr lang="en-NZ" sz="2800" b="1" dirty="0" err="1">
                <a:solidFill>
                  <a:srgbClr val="E8731B"/>
                </a:solidFill>
                <a:latin typeface="Arial" panose="020B0604020202020204" pitchFamily="34" charset="0"/>
                <a:cs typeface="Arial" panose="020B0604020202020204" pitchFamily="34" charset="0"/>
              </a:rPr>
              <a:t>yransparency</a:t>
            </a:r>
            <a:r>
              <a:rPr lang="en-NZ" sz="2800" b="1" dirty="0">
                <a:solidFill>
                  <a:srgbClr val="E8731B"/>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08806848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EF4E8"/>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CC6DD97-237B-4396-83D5-0203A6C766A7}"/>
              </a:ext>
            </a:extLst>
          </p:cNvPr>
          <p:cNvPicPr>
            <a:picLocks noChangeAspect="1"/>
          </p:cNvPicPr>
          <p:nvPr/>
        </p:nvPicPr>
        <p:blipFill>
          <a:blip r:embed="rId3"/>
          <a:stretch>
            <a:fillRect/>
          </a:stretch>
        </p:blipFill>
        <p:spPr>
          <a:xfrm>
            <a:off x="5660967" y="4955602"/>
            <a:ext cx="5030846" cy="2604072"/>
          </a:xfrm>
          <a:prstGeom prst="rect">
            <a:avLst/>
          </a:prstGeom>
        </p:spPr>
      </p:pic>
      <p:sp>
        <p:nvSpPr>
          <p:cNvPr id="4" name="TextBox 3">
            <a:extLst>
              <a:ext uri="{FF2B5EF4-FFF2-40B4-BE49-F238E27FC236}">
                <a16:creationId xmlns:a16="http://schemas.microsoft.com/office/drawing/2014/main" id="{55108B21-3DAB-4C53-965D-569FC2E52969}"/>
              </a:ext>
            </a:extLst>
          </p:cNvPr>
          <p:cNvSpPr txBox="1"/>
          <p:nvPr/>
        </p:nvSpPr>
        <p:spPr>
          <a:xfrm>
            <a:off x="507076" y="615143"/>
            <a:ext cx="9867208" cy="4539704"/>
          </a:xfrm>
          <a:prstGeom prst="rect">
            <a:avLst/>
          </a:prstGeom>
          <a:noFill/>
        </p:spPr>
        <p:txBody>
          <a:bodyPr wrap="square" rtlCol="0">
            <a:spAutoFit/>
          </a:bodyPr>
          <a:lstStyle/>
          <a:p>
            <a:r>
              <a:rPr lang="en-NZ" sz="2400" b="1" dirty="0">
                <a:solidFill>
                  <a:srgbClr val="FF7C07"/>
                </a:solidFill>
                <a:latin typeface="Source Sans Pro" panose="020B0503030403020204" pitchFamily="34" charset="0"/>
                <a:ea typeface="Source Sans Pro" panose="020B0503030403020204" pitchFamily="34" charset="0"/>
              </a:rPr>
              <a:t>The questions here are grouped into increasing levels of difficulty:</a:t>
            </a:r>
          </a:p>
          <a:p>
            <a:endParaRPr lang="en-NZ" sz="2000" dirty="0">
              <a:latin typeface="Source Sans Pro" panose="020B0503030403020204" pitchFamily="34" charset="0"/>
              <a:ea typeface="Source Sans Pro" panose="020B0503030403020204" pitchFamily="34" charset="0"/>
            </a:endParaRPr>
          </a:p>
          <a:p>
            <a:pPr lvl="1">
              <a:spcBef>
                <a:spcPts val="300"/>
              </a:spcBef>
              <a:spcAft>
                <a:spcPts val="300"/>
              </a:spcAft>
            </a:pPr>
            <a:r>
              <a:rPr lang="en-NZ" sz="2000" dirty="0">
                <a:solidFill>
                  <a:srgbClr val="59AEBE"/>
                </a:solidFill>
                <a:latin typeface="Source Sans Pro" panose="020B0503030403020204" pitchFamily="34" charset="0"/>
                <a:ea typeface="Source Sans Pro" panose="020B0503030403020204" pitchFamily="34" charset="0"/>
                <a:hlinkClick r:id="rId4" action="ppaction://hlinksldjump"/>
              </a:rPr>
              <a:t>Introductory questions</a:t>
            </a:r>
            <a:endParaRPr lang="en-NZ" sz="2000" dirty="0">
              <a:solidFill>
                <a:srgbClr val="59AEBE"/>
              </a:solidFill>
              <a:latin typeface="Source Sans Pro" panose="020B0503030403020204" pitchFamily="34" charset="0"/>
              <a:ea typeface="Source Sans Pro" panose="020B0503030403020204" pitchFamily="34" charset="0"/>
            </a:endParaRPr>
          </a:p>
          <a:p>
            <a:pPr marL="1200150" lvl="2" indent="-285750">
              <a:spcBef>
                <a:spcPts val="300"/>
              </a:spcBef>
              <a:spcAft>
                <a:spcPts val="300"/>
              </a:spcAft>
              <a:buFont typeface="Arial" panose="020B0604020202020204" pitchFamily="34" charset="0"/>
              <a:buChar char="•"/>
            </a:pPr>
            <a:r>
              <a:rPr lang="en-NZ" sz="2000" dirty="0">
                <a:latin typeface="Source Sans Pro" panose="020B0503030403020204" pitchFamily="34" charset="0"/>
                <a:ea typeface="Source Sans Pro" panose="020B0503030403020204" pitchFamily="34" charset="0"/>
              </a:rPr>
              <a:t>Attend an introductory workshop, or</a:t>
            </a:r>
          </a:p>
          <a:p>
            <a:pPr marL="1200150" lvl="2" indent="-285750">
              <a:spcBef>
                <a:spcPts val="300"/>
              </a:spcBef>
              <a:spcAft>
                <a:spcPts val="300"/>
              </a:spcAft>
              <a:buFont typeface="Arial" panose="020B0604020202020204" pitchFamily="34" charset="0"/>
              <a:buChar char="•"/>
            </a:pPr>
            <a:r>
              <a:rPr lang="en-NZ" sz="2000" dirty="0">
                <a:latin typeface="Source Sans Pro" panose="020B0503030403020204" pitchFamily="34" charset="0"/>
                <a:ea typeface="Source Sans Pro" panose="020B0503030403020204" pitchFamily="34" charset="0"/>
              </a:rPr>
              <a:t>Watch the 5 introductory videos and read the DPUP overview.</a:t>
            </a:r>
          </a:p>
          <a:p>
            <a:pPr lvl="1">
              <a:spcBef>
                <a:spcPts val="300"/>
              </a:spcBef>
              <a:spcAft>
                <a:spcPts val="300"/>
              </a:spcAft>
            </a:pPr>
            <a:r>
              <a:rPr lang="en-NZ" sz="2000" dirty="0">
                <a:solidFill>
                  <a:srgbClr val="59AEBE"/>
                </a:solidFill>
                <a:latin typeface="Source Sans Pro" panose="020B0503030403020204" pitchFamily="34" charset="0"/>
                <a:ea typeface="Source Sans Pro" panose="020B0503030403020204" pitchFamily="34" charset="0"/>
                <a:hlinkClick r:id="rId5" action="ppaction://hlinksldjump"/>
              </a:rPr>
              <a:t>A focus on Principles</a:t>
            </a:r>
            <a:endParaRPr lang="en-NZ" sz="2000" dirty="0">
              <a:solidFill>
                <a:srgbClr val="59AEBE"/>
              </a:solidFill>
              <a:latin typeface="Source Sans Pro" panose="020B0503030403020204" pitchFamily="34" charset="0"/>
              <a:ea typeface="Source Sans Pro" panose="020B0503030403020204" pitchFamily="34" charset="0"/>
            </a:endParaRPr>
          </a:p>
          <a:p>
            <a:pPr marL="1200150" lvl="2" indent="-285750">
              <a:spcBef>
                <a:spcPts val="300"/>
              </a:spcBef>
              <a:spcAft>
                <a:spcPts val="300"/>
              </a:spcAft>
              <a:buFont typeface="Arial" panose="020B0604020202020204" pitchFamily="34" charset="0"/>
              <a:buChar char="•"/>
            </a:pPr>
            <a:r>
              <a:rPr lang="en-NZ" sz="2000" dirty="0">
                <a:latin typeface="Source Sans Pro" panose="020B0503030403020204" pitchFamily="34" charset="0"/>
                <a:ea typeface="Source Sans Pro" panose="020B0503030403020204" pitchFamily="34" charset="0"/>
              </a:rPr>
              <a:t>Read the full versions of the Principles.</a:t>
            </a:r>
          </a:p>
          <a:p>
            <a:pPr lvl="1">
              <a:spcBef>
                <a:spcPts val="300"/>
              </a:spcBef>
              <a:spcAft>
                <a:spcPts val="300"/>
              </a:spcAft>
            </a:pPr>
            <a:r>
              <a:rPr lang="en-NZ" sz="2000" dirty="0">
                <a:solidFill>
                  <a:srgbClr val="59AEBE"/>
                </a:solidFill>
                <a:latin typeface="Source Sans Pro" panose="020B0503030403020204" pitchFamily="34" charset="0"/>
                <a:ea typeface="Source Sans Pro" panose="020B0503030403020204" pitchFamily="34" charset="0"/>
                <a:hlinkClick r:id="rId6" action="ppaction://hlinksldjump"/>
              </a:rPr>
              <a:t>Intermediate questions</a:t>
            </a:r>
            <a:endParaRPr lang="en-NZ" sz="2000" dirty="0">
              <a:solidFill>
                <a:srgbClr val="59AEBE"/>
              </a:solidFill>
              <a:latin typeface="Source Sans Pro" panose="020B0503030403020204" pitchFamily="34" charset="0"/>
              <a:ea typeface="Source Sans Pro" panose="020B0503030403020204" pitchFamily="34" charset="0"/>
            </a:endParaRPr>
          </a:p>
          <a:p>
            <a:pPr marL="1200150" lvl="2" indent="-285750">
              <a:spcBef>
                <a:spcPts val="300"/>
              </a:spcBef>
              <a:spcAft>
                <a:spcPts val="300"/>
              </a:spcAft>
              <a:buFont typeface="Arial" panose="020B0604020202020204" pitchFamily="34" charset="0"/>
              <a:buChar char="•"/>
            </a:pPr>
            <a:r>
              <a:rPr lang="en-NZ" sz="2000" dirty="0">
                <a:latin typeface="Source Sans Pro" panose="020B0503030403020204" pitchFamily="34" charset="0"/>
                <a:ea typeface="Source Sans Pro" panose="020B0503030403020204" pitchFamily="34" charset="0"/>
              </a:rPr>
              <a:t>Read the full versions of the Principles and the Guideline summaries.</a:t>
            </a:r>
          </a:p>
          <a:p>
            <a:pPr lvl="1">
              <a:spcBef>
                <a:spcPts val="300"/>
              </a:spcBef>
              <a:spcAft>
                <a:spcPts val="300"/>
              </a:spcAft>
            </a:pPr>
            <a:r>
              <a:rPr lang="en-NZ" sz="2000" dirty="0">
                <a:solidFill>
                  <a:srgbClr val="59AEBE"/>
                </a:solidFill>
                <a:latin typeface="Source Sans Pro" panose="020B0503030403020204" pitchFamily="34" charset="0"/>
                <a:ea typeface="Source Sans Pro" panose="020B0503030403020204" pitchFamily="34" charset="0"/>
                <a:hlinkClick r:id="rId7" action="ppaction://hlinksldjump"/>
              </a:rPr>
              <a:t>Advanced questions</a:t>
            </a:r>
            <a:endParaRPr lang="en-NZ" sz="2000" dirty="0">
              <a:solidFill>
                <a:srgbClr val="59AEBE"/>
              </a:solidFill>
              <a:latin typeface="Source Sans Pro" panose="020B0503030403020204" pitchFamily="34" charset="0"/>
              <a:ea typeface="Source Sans Pro" panose="020B0503030403020204" pitchFamily="34" charset="0"/>
            </a:endParaRPr>
          </a:p>
          <a:p>
            <a:pPr marL="1257300" lvl="2" indent="-342900">
              <a:spcBef>
                <a:spcPts val="300"/>
              </a:spcBef>
              <a:spcAft>
                <a:spcPts val="300"/>
              </a:spcAft>
              <a:buFont typeface="Arial" panose="020B0604020202020204" pitchFamily="34" charset="0"/>
              <a:buChar char="•"/>
            </a:pPr>
            <a:r>
              <a:rPr lang="en-NZ" sz="2000" dirty="0">
                <a:latin typeface="Source Sans Pro" panose="020B0503030403020204" pitchFamily="34" charset="0"/>
                <a:ea typeface="Source Sans Pro" panose="020B0503030403020204" pitchFamily="34" charset="0"/>
              </a:rPr>
              <a:t>Read the full versions of the Principles and the Guidelines.</a:t>
            </a:r>
          </a:p>
          <a:p>
            <a:pPr lvl="1"/>
            <a:endParaRPr lang="en-NZ" sz="2000" dirty="0">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2756369984"/>
      </p:ext>
    </p:extLst>
  </p:cSld>
  <p:clrMapOvr>
    <a:masterClrMapping/>
  </p:clrMapOvr>
  <mc:AlternateContent xmlns:mc="http://schemas.openxmlformats.org/markup-compatibility/2006" xmlns:p14="http://schemas.microsoft.com/office/powerpoint/2010/main">
    <mc:Choice Requires="p14">
      <p:transition spd="slow" p14:dur="3400" advTm="3000">
        <p14:reveal/>
      </p:transition>
    </mc:Choice>
    <mc:Fallback xmlns="">
      <p:transition spd="slow" advTm="300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EF4E8"/>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85E2A7F-9D22-4CFA-84C7-0A4022184ABD}"/>
              </a:ext>
            </a:extLst>
          </p:cNvPr>
          <p:cNvSpPr>
            <a:spLocks noGrp="1"/>
          </p:cNvSpPr>
          <p:nvPr>
            <p:ph type="ctrTitle"/>
          </p:nvPr>
        </p:nvSpPr>
        <p:spPr>
          <a:xfrm>
            <a:off x="2244437" y="3263765"/>
            <a:ext cx="6350924" cy="516072"/>
          </a:xfrm>
        </p:spPr>
        <p:txBody>
          <a:bodyPr>
            <a:noAutofit/>
          </a:bodyPr>
          <a:lstStyle/>
          <a:p>
            <a:r>
              <a:rPr lang="en-NZ" sz="4000" b="1" dirty="0">
                <a:solidFill>
                  <a:srgbClr val="E8731B"/>
                </a:solidFill>
                <a:latin typeface="Arial" panose="020B0604020202020204" pitchFamily="34" charset="0"/>
                <a:cs typeface="Arial" panose="020B0604020202020204" pitchFamily="34" charset="0"/>
              </a:rPr>
              <a:t>Advanced questions</a:t>
            </a:r>
          </a:p>
        </p:txBody>
      </p:sp>
    </p:spTree>
    <p:extLst>
      <p:ext uri="{BB962C8B-B14F-4D97-AF65-F5344CB8AC3E}">
        <p14:creationId xmlns:p14="http://schemas.microsoft.com/office/powerpoint/2010/main" val="333621378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EF4E8"/>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85E2A7F-9D22-4CFA-84C7-0A4022184ABD}"/>
              </a:ext>
            </a:extLst>
          </p:cNvPr>
          <p:cNvSpPr>
            <a:spLocks noGrp="1"/>
          </p:cNvSpPr>
          <p:nvPr>
            <p:ph type="ctrTitle"/>
          </p:nvPr>
        </p:nvSpPr>
        <p:spPr>
          <a:xfrm>
            <a:off x="-1" y="71573"/>
            <a:ext cx="10691813" cy="516072"/>
          </a:xfrm>
        </p:spPr>
        <p:txBody>
          <a:bodyPr>
            <a:normAutofit/>
          </a:bodyPr>
          <a:lstStyle/>
          <a:p>
            <a:pPr algn="l"/>
            <a:r>
              <a:rPr lang="en-NZ" sz="2800" b="1" dirty="0">
                <a:solidFill>
                  <a:srgbClr val="E8731B"/>
                </a:solidFill>
                <a:latin typeface="Arial" panose="020B0604020202020204" pitchFamily="34" charset="0"/>
                <a:cs typeface="Arial" panose="020B0604020202020204" pitchFamily="34" charset="0"/>
              </a:rPr>
              <a:t>8. Why is Purpose Matters the first of the 4 Guidelines? </a:t>
            </a:r>
          </a:p>
        </p:txBody>
      </p:sp>
      <p:sp>
        <p:nvSpPr>
          <p:cNvPr id="9" name="TextBox 8">
            <a:extLst>
              <a:ext uri="{FF2B5EF4-FFF2-40B4-BE49-F238E27FC236}">
                <a16:creationId xmlns:a16="http://schemas.microsoft.com/office/drawing/2014/main" id="{777A6B90-CDCB-4C68-982B-801349D60BA0}"/>
              </a:ext>
            </a:extLst>
          </p:cNvPr>
          <p:cNvSpPr txBox="1"/>
          <p:nvPr/>
        </p:nvSpPr>
        <p:spPr>
          <a:xfrm>
            <a:off x="322721" y="1271458"/>
            <a:ext cx="10046367" cy="4685898"/>
          </a:xfrm>
          <a:prstGeom prst="rect">
            <a:avLst/>
          </a:prstGeom>
          <a:noFill/>
        </p:spPr>
        <p:txBody>
          <a:bodyPr wrap="square" rtlCol="0">
            <a:spAutoFit/>
          </a:bodyPr>
          <a:lstStyle/>
          <a:p>
            <a:pPr marL="457200" indent="-457200">
              <a:spcBef>
                <a:spcPts val="300"/>
              </a:spcBef>
              <a:spcAft>
                <a:spcPts val="300"/>
              </a:spcAft>
              <a:buFont typeface="+mj-lt"/>
              <a:buAutoNum type="alphaUcPeriod"/>
            </a:pPr>
            <a:r>
              <a:rPr lang="en-NZ" sz="2000" dirty="0">
                <a:solidFill>
                  <a:srgbClr val="2A2A3E"/>
                </a:solidFill>
                <a:latin typeface="Source Sans Pro" panose="020B0503030403020204" pitchFamily="34" charset="0"/>
              </a:rPr>
              <a:t>Being clear about purpose is the most important part of ensuring that the way we collect and use people’s information is trusted and transparent.</a:t>
            </a:r>
          </a:p>
          <a:p>
            <a:pPr marL="457200" indent="-457200">
              <a:spcBef>
                <a:spcPts val="300"/>
              </a:spcBef>
              <a:spcAft>
                <a:spcPts val="300"/>
              </a:spcAft>
              <a:buFont typeface="+mj-lt"/>
              <a:buAutoNum type="alphaUcPeriod"/>
            </a:pPr>
            <a:r>
              <a:rPr lang="en-NZ" sz="2000" dirty="0">
                <a:solidFill>
                  <a:srgbClr val="2A2A3E"/>
                </a:solidFill>
                <a:latin typeface="Source Sans Pro" panose="020B0503030403020204" pitchFamily="34" charset="0"/>
              </a:rPr>
              <a:t>If we’re unclear about purpose, then we can’t be sure that a number of legal and ethical considerations have been correctly applied — for example, if we don’t know why we originally collected information, then we don’t know if, and for what, we could re-use it later on.</a:t>
            </a:r>
          </a:p>
          <a:p>
            <a:pPr marL="457200" indent="-457200">
              <a:spcBef>
                <a:spcPts val="300"/>
              </a:spcBef>
              <a:spcAft>
                <a:spcPts val="300"/>
              </a:spcAft>
              <a:buFont typeface="+mj-lt"/>
              <a:buAutoNum type="alphaUcPeriod"/>
            </a:pPr>
            <a:r>
              <a:rPr lang="en-NZ" sz="2000" dirty="0">
                <a:solidFill>
                  <a:srgbClr val="2A2A3E"/>
                </a:solidFill>
                <a:latin typeface="Source Sans Pro" panose="020B0503030403020204" pitchFamily="34" charset="0"/>
              </a:rPr>
              <a:t>Because the </a:t>
            </a:r>
            <a:r>
              <a:rPr lang="en-NZ" sz="2000">
                <a:solidFill>
                  <a:srgbClr val="2A2A3E"/>
                </a:solidFill>
                <a:latin typeface="Source Sans Pro" panose="020B0503030403020204" pitchFamily="34" charset="0"/>
              </a:rPr>
              <a:t>He Tāngata </a:t>
            </a:r>
            <a:r>
              <a:rPr lang="en-NZ" sz="2000" dirty="0">
                <a:solidFill>
                  <a:srgbClr val="2A2A3E"/>
                </a:solidFill>
                <a:latin typeface="Source Sans Pro" panose="020B0503030403020204" pitchFamily="34" charset="0"/>
              </a:rPr>
              <a:t>Principle comes first, which stresses the importance of ensuring that any collection or use of people’s information is for their wellbeing, then it makes sense that Purpose Matters is also the first Guideline, so that we can be confident we’ve aligned with this Principle from the start.</a:t>
            </a:r>
          </a:p>
          <a:p>
            <a:pPr marL="457200" indent="-457200">
              <a:spcBef>
                <a:spcPts val="300"/>
              </a:spcBef>
              <a:spcAft>
                <a:spcPts val="300"/>
              </a:spcAft>
              <a:buFont typeface="+mj-lt"/>
              <a:buAutoNum type="alphaUcPeriod"/>
            </a:pPr>
            <a:r>
              <a:rPr lang="en-NZ" sz="2000" dirty="0">
                <a:solidFill>
                  <a:srgbClr val="2A2A3E"/>
                </a:solidFill>
                <a:latin typeface="Source Sans Pro" panose="020B0503030403020204" pitchFamily="34" charset="0"/>
              </a:rPr>
              <a:t>If we’re unclear about purpose, then it’s impossible to know whether the ‘minimum information needed’ test (part of the He Tāngata Principle) is true.</a:t>
            </a:r>
          </a:p>
          <a:p>
            <a:pPr marL="457200" indent="-457200">
              <a:spcBef>
                <a:spcPts val="300"/>
              </a:spcBef>
              <a:spcAft>
                <a:spcPts val="300"/>
              </a:spcAft>
              <a:buFont typeface="+mj-lt"/>
              <a:buAutoNum type="alphaUcPeriod"/>
            </a:pPr>
            <a:r>
              <a:rPr lang="en-NZ" sz="2000" dirty="0">
                <a:solidFill>
                  <a:srgbClr val="2A2A3E"/>
                </a:solidFill>
                <a:latin typeface="Source Sans Pro" panose="020B0503030403020204" pitchFamily="34" charset="0"/>
              </a:rPr>
              <a:t>All of the above.</a:t>
            </a:r>
          </a:p>
          <a:p>
            <a:pPr marL="3500438" indent="-3500438">
              <a:buAutoNum type="alphaUcPeriod"/>
            </a:pPr>
            <a:endParaRPr lang="en-NZ" sz="1600" dirty="0">
              <a:solidFill>
                <a:srgbClr val="2A2A3E"/>
              </a:solidFill>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622800221"/>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EF4E8"/>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652CCBC-91E9-4E9F-9BED-3F42DF9550D1}"/>
              </a:ext>
            </a:extLst>
          </p:cNvPr>
          <p:cNvSpPr txBox="1"/>
          <p:nvPr/>
        </p:nvSpPr>
        <p:spPr>
          <a:xfrm>
            <a:off x="874631" y="1674184"/>
            <a:ext cx="9188922" cy="3962623"/>
          </a:xfrm>
          <a:prstGeom prst="rect">
            <a:avLst/>
          </a:prstGeom>
          <a:noFill/>
        </p:spPr>
        <p:txBody>
          <a:bodyPr wrap="square" rtlCol="0">
            <a:spAutoFit/>
          </a:bodyPr>
          <a:lstStyle/>
          <a:p>
            <a:r>
              <a:rPr lang="en-NZ" sz="2400" b="1" dirty="0">
                <a:solidFill>
                  <a:srgbClr val="2A2A3E"/>
                </a:solidFill>
                <a:latin typeface="Source Sans Pro" panose="020B0503030403020204" pitchFamily="34" charset="0"/>
                <a:ea typeface="Source Sans Pro" panose="020B0503030403020204" pitchFamily="34" charset="0"/>
              </a:rPr>
              <a:t>The correct answer is E: All of the Above.</a:t>
            </a:r>
            <a:endParaRPr lang="en-NZ" sz="2000" b="1" dirty="0">
              <a:solidFill>
                <a:srgbClr val="2A2A3E"/>
              </a:solidFill>
              <a:latin typeface="Source Sans Pro" panose="020B0503030403020204" pitchFamily="34" charset="0"/>
              <a:ea typeface="Source Sans Pro" panose="020B0503030403020204" pitchFamily="34" charset="0"/>
            </a:endParaRPr>
          </a:p>
          <a:p>
            <a:endParaRPr lang="en-NZ" sz="2000" b="1" dirty="0">
              <a:solidFill>
                <a:srgbClr val="2A2A3E"/>
              </a:solidFill>
              <a:latin typeface="Source Sans Pro" panose="020B0503030403020204" pitchFamily="34" charset="0"/>
              <a:ea typeface="Source Sans Pro" panose="020B0503030403020204" pitchFamily="34" charset="0"/>
            </a:endParaRPr>
          </a:p>
          <a:p>
            <a:pPr>
              <a:spcBef>
                <a:spcPts val="300"/>
              </a:spcBef>
              <a:spcAft>
                <a:spcPts val="300"/>
              </a:spcAft>
            </a:pPr>
            <a:r>
              <a:rPr lang="en-NZ" sz="2000" dirty="0">
                <a:solidFill>
                  <a:srgbClr val="2A2A3E"/>
                </a:solidFill>
                <a:latin typeface="Source Sans Pro" panose="020B0503030403020204" pitchFamily="34" charset="0"/>
              </a:rPr>
              <a:t>The Purpose Matters Guideline appears first because DPUP is easier to understand in a complete sense, once you have a strong understanding of the role that purpose plays in many topics that relate to a trusted approach to people’s information.</a:t>
            </a:r>
          </a:p>
          <a:p>
            <a:pPr>
              <a:spcBef>
                <a:spcPts val="300"/>
              </a:spcBef>
              <a:spcAft>
                <a:spcPts val="300"/>
              </a:spcAft>
            </a:pPr>
            <a:r>
              <a:rPr lang="en-NZ" sz="2000" dirty="0">
                <a:solidFill>
                  <a:srgbClr val="2A2A3E"/>
                </a:solidFill>
                <a:latin typeface="Source Sans Pro" panose="020B0503030403020204" pitchFamily="34" charset="0"/>
              </a:rPr>
              <a:t>Being careful to understand, and confident in explaining, the purposes behind any collection or use of people’s information, provides a strong foundation for many other detailed activities: writing privacy statements, carrying out privacy impact assessments, and ensuring that service users experience open, transparent and trusted communication about what’s happening with their data and information, and why.</a:t>
            </a:r>
          </a:p>
        </p:txBody>
      </p:sp>
      <p:sp>
        <p:nvSpPr>
          <p:cNvPr id="6" name="Title 5">
            <a:extLst>
              <a:ext uri="{FF2B5EF4-FFF2-40B4-BE49-F238E27FC236}">
                <a16:creationId xmlns:a16="http://schemas.microsoft.com/office/drawing/2014/main" id="{553AF16F-D612-49A1-88DC-F41E3F8BFA31}"/>
              </a:ext>
            </a:extLst>
          </p:cNvPr>
          <p:cNvSpPr txBox="1">
            <a:spLocks/>
          </p:cNvSpPr>
          <p:nvPr/>
        </p:nvSpPr>
        <p:spPr>
          <a:xfrm>
            <a:off x="-1" y="71573"/>
            <a:ext cx="10691813" cy="516072"/>
          </a:xfrm>
          <a:prstGeom prst="rect">
            <a:avLst/>
          </a:prstGeom>
        </p:spPr>
        <p:txBody>
          <a:bodyPr vert="horz" lIns="91440" tIns="45720" rIns="91440" bIns="45720" rtlCol="0" anchor="b">
            <a:normAutofit/>
          </a:bodyPr>
          <a:lstStyle>
            <a:lvl1pPr algn="ctr" defTabSz="1007943" rtl="0" eaLnBrk="1" latinLnBrk="0" hangingPunct="1">
              <a:lnSpc>
                <a:spcPct val="90000"/>
              </a:lnSpc>
              <a:spcBef>
                <a:spcPct val="0"/>
              </a:spcBef>
              <a:buNone/>
              <a:defRPr sz="6614" kern="1200">
                <a:solidFill>
                  <a:schemeClr val="tx1"/>
                </a:solidFill>
                <a:latin typeface="+mj-lt"/>
                <a:ea typeface="+mj-ea"/>
                <a:cs typeface="+mj-cs"/>
              </a:defRPr>
            </a:lvl1pPr>
          </a:lstStyle>
          <a:p>
            <a:pPr algn="l"/>
            <a:r>
              <a:rPr lang="en-NZ" sz="2800" b="1" dirty="0">
                <a:solidFill>
                  <a:srgbClr val="E8731B"/>
                </a:solidFill>
                <a:latin typeface="Arial" panose="020B0604020202020204" pitchFamily="34" charset="0"/>
                <a:cs typeface="Arial" panose="020B0604020202020204" pitchFamily="34" charset="0"/>
              </a:rPr>
              <a:t>8. Why is Purpose Matters the first of the 4 Guidelines? </a:t>
            </a:r>
          </a:p>
        </p:txBody>
      </p:sp>
    </p:spTree>
    <p:extLst>
      <p:ext uri="{BB962C8B-B14F-4D97-AF65-F5344CB8AC3E}">
        <p14:creationId xmlns:p14="http://schemas.microsoft.com/office/powerpoint/2010/main" val="143738329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EF4E8"/>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0B49C40-C716-41CA-B6B2-14B2A4A88345}"/>
              </a:ext>
            </a:extLst>
          </p:cNvPr>
          <p:cNvSpPr/>
          <p:nvPr/>
        </p:nvSpPr>
        <p:spPr>
          <a:xfrm>
            <a:off x="1020104" y="2221241"/>
            <a:ext cx="8940102" cy="1569660"/>
          </a:xfrm>
          <a:prstGeom prst="rect">
            <a:avLst/>
          </a:prstGeom>
        </p:spPr>
        <p:txBody>
          <a:bodyPr wrap="square">
            <a:spAutoFit/>
          </a:bodyPr>
          <a:lstStyle/>
          <a:p>
            <a:pPr algn="ctr"/>
            <a:r>
              <a:rPr lang="en-NZ" sz="3600" b="1" dirty="0">
                <a:solidFill>
                  <a:srgbClr val="E8731B"/>
                </a:solidFill>
                <a:latin typeface="Source Sans Pro" panose="020B0503030403020204" pitchFamily="34" charset="0"/>
                <a:ea typeface="Source Sans Pro" panose="020B0503030403020204" pitchFamily="34" charset="0"/>
              </a:rPr>
              <a:t>Visit</a:t>
            </a:r>
            <a:r>
              <a:rPr lang="en-NZ" sz="3200" dirty="0">
                <a:solidFill>
                  <a:srgbClr val="E8731B"/>
                </a:solidFill>
                <a:latin typeface="Source Sans Pro" panose="020B0503030403020204" pitchFamily="34" charset="0"/>
                <a:ea typeface="Source Sans Pro" panose="020B0503030403020204" pitchFamily="34" charset="0"/>
              </a:rPr>
              <a:t>: </a:t>
            </a:r>
            <a:r>
              <a:rPr lang="en-NZ" sz="2800" u="sng" dirty="0">
                <a:solidFill>
                  <a:srgbClr val="E8731B"/>
                </a:solidFill>
                <a:latin typeface="Source Sans Pro" panose="020B0503030403020204" pitchFamily="34" charset="0"/>
                <a:ea typeface="Source Sans Pro" panose="020B0503030403020204" pitchFamily="34" charset="0"/>
              </a:rPr>
              <a:t>digital.govt.nz/</a:t>
            </a:r>
            <a:r>
              <a:rPr lang="en-NZ" sz="2800" u="sng" dirty="0" err="1">
                <a:solidFill>
                  <a:srgbClr val="E8731B"/>
                </a:solidFill>
                <a:latin typeface="Source Sans Pro" panose="020B0503030403020204" pitchFamily="34" charset="0"/>
                <a:ea typeface="Source Sans Pro" panose="020B0503030403020204" pitchFamily="34" charset="0"/>
              </a:rPr>
              <a:t>dpup</a:t>
            </a:r>
            <a:endParaRPr lang="en-NZ" sz="2800" dirty="0">
              <a:solidFill>
                <a:srgbClr val="E8731B"/>
              </a:solidFill>
              <a:latin typeface="Source Sans Pro" panose="020B0503030403020204" pitchFamily="34" charset="0"/>
              <a:ea typeface="Source Sans Pro" panose="020B0503030403020204" pitchFamily="34" charset="0"/>
            </a:endParaRPr>
          </a:p>
          <a:p>
            <a:pPr algn="ctr"/>
            <a:endParaRPr lang="en-NZ" sz="2000" dirty="0">
              <a:solidFill>
                <a:srgbClr val="E8731B"/>
              </a:solidFill>
              <a:latin typeface="Source Sans Pro" panose="020B0503030403020204" pitchFamily="34" charset="0"/>
              <a:ea typeface="Source Sans Pro" panose="020B0503030403020204" pitchFamily="34" charset="0"/>
            </a:endParaRPr>
          </a:p>
          <a:p>
            <a:pPr algn="ctr"/>
            <a:r>
              <a:rPr lang="en-NZ" sz="2000" b="1" dirty="0">
                <a:solidFill>
                  <a:srgbClr val="2A2A3E"/>
                </a:solidFill>
                <a:latin typeface="Source Sans Pro" panose="020B0503030403020204" pitchFamily="34" charset="0"/>
                <a:ea typeface="Source Sans Pro" panose="020B0503030403020204" pitchFamily="34" charset="0"/>
              </a:rPr>
              <a:t>for more on the Data Protection and Use Policy, </a:t>
            </a:r>
            <a:br>
              <a:rPr lang="en-NZ" sz="2000" b="1" dirty="0">
                <a:solidFill>
                  <a:srgbClr val="2A2A3E"/>
                </a:solidFill>
                <a:latin typeface="Source Sans Pro" panose="020B0503030403020204" pitchFamily="34" charset="0"/>
                <a:ea typeface="Source Sans Pro" panose="020B0503030403020204" pitchFamily="34" charset="0"/>
              </a:rPr>
            </a:br>
            <a:r>
              <a:rPr lang="en-NZ" sz="2000" b="1" dirty="0">
                <a:solidFill>
                  <a:srgbClr val="2A2A3E"/>
                </a:solidFill>
                <a:latin typeface="Source Sans Pro" panose="020B0503030403020204" pitchFamily="34" charset="0"/>
                <a:ea typeface="Source Sans Pro" panose="020B0503030403020204" pitchFamily="34" charset="0"/>
              </a:rPr>
              <a:t>Principles, Guidelines and toolkit</a:t>
            </a:r>
          </a:p>
        </p:txBody>
      </p:sp>
      <p:grpSp>
        <p:nvGrpSpPr>
          <p:cNvPr id="10" name="Group 9">
            <a:extLst>
              <a:ext uri="{FF2B5EF4-FFF2-40B4-BE49-F238E27FC236}">
                <a16:creationId xmlns:a16="http://schemas.microsoft.com/office/drawing/2014/main" id="{7EA28EDF-2B5A-451C-AEEF-171E664170CA}"/>
              </a:ext>
            </a:extLst>
          </p:cNvPr>
          <p:cNvGrpSpPr/>
          <p:nvPr/>
        </p:nvGrpSpPr>
        <p:grpSpPr>
          <a:xfrm>
            <a:off x="120104" y="4984490"/>
            <a:ext cx="10451603" cy="2580466"/>
            <a:chOff x="240210" y="4979209"/>
            <a:chExt cx="10451603" cy="2580466"/>
          </a:xfrm>
        </p:grpSpPr>
        <p:pic>
          <p:nvPicPr>
            <p:cNvPr id="11" name="Picture 10">
              <a:extLst>
                <a:ext uri="{FF2B5EF4-FFF2-40B4-BE49-F238E27FC236}">
                  <a16:creationId xmlns:a16="http://schemas.microsoft.com/office/drawing/2014/main" id="{B457130A-9EC2-4D4C-AD93-4CC2681A6BC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78601" y="4979209"/>
              <a:ext cx="4813212" cy="2580466"/>
            </a:xfrm>
            <a:prstGeom prst="rect">
              <a:avLst/>
            </a:prstGeom>
          </p:spPr>
        </p:pic>
        <p:pic>
          <p:nvPicPr>
            <p:cNvPr id="12" name="Picture 11">
              <a:extLst>
                <a:ext uri="{FF2B5EF4-FFF2-40B4-BE49-F238E27FC236}">
                  <a16:creationId xmlns:a16="http://schemas.microsoft.com/office/drawing/2014/main" id="{0D36B57B-197B-48C7-9E6F-546421877D5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79808" y="6479675"/>
              <a:ext cx="1080000" cy="1080000"/>
            </a:xfrm>
            <a:prstGeom prst="rect">
              <a:avLst/>
            </a:prstGeom>
          </p:spPr>
        </p:pic>
        <p:pic>
          <p:nvPicPr>
            <p:cNvPr id="15" name="Picture 14">
              <a:extLst>
                <a:ext uri="{FF2B5EF4-FFF2-40B4-BE49-F238E27FC236}">
                  <a16:creationId xmlns:a16="http://schemas.microsoft.com/office/drawing/2014/main" id="{0C0694E5-7ED5-4D2C-86CF-6CD0924FE88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99406" y="6299675"/>
              <a:ext cx="1260000" cy="1260000"/>
            </a:xfrm>
            <a:prstGeom prst="rect">
              <a:avLst/>
            </a:prstGeom>
          </p:spPr>
        </p:pic>
        <p:pic>
          <p:nvPicPr>
            <p:cNvPr id="16" name="Picture 15">
              <a:extLst>
                <a:ext uri="{FF2B5EF4-FFF2-40B4-BE49-F238E27FC236}">
                  <a16:creationId xmlns:a16="http://schemas.microsoft.com/office/drawing/2014/main" id="{95275A59-6A1A-4FF5-A1B3-4FC26C37F8A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199004" y="6119675"/>
              <a:ext cx="1440000" cy="1440000"/>
            </a:xfrm>
            <a:prstGeom prst="rect">
              <a:avLst/>
            </a:prstGeom>
          </p:spPr>
        </p:pic>
        <p:pic>
          <p:nvPicPr>
            <p:cNvPr id="17" name="Picture 16">
              <a:extLst>
                <a:ext uri="{FF2B5EF4-FFF2-40B4-BE49-F238E27FC236}">
                  <a16:creationId xmlns:a16="http://schemas.microsoft.com/office/drawing/2014/main" id="{8D39E968-DE10-42C2-A695-A63F40D498E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40210" y="6659675"/>
              <a:ext cx="900000" cy="900000"/>
            </a:xfrm>
            <a:prstGeom prst="rect">
              <a:avLst/>
            </a:prstGeom>
          </p:spPr>
        </p:pic>
      </p:grpSp>
    </p:spTree>
    <p:extLst>
      <p:ext uri="{BB962C8B-B14F-4D97-AF65-F5344CB8AC3E}">
        <p14:creationId xmlns:p14="http://schemas.microsoft.com/office/powerpoint/2010/main" val="1184922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EF4E8"/>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85E2A7F-9D22-4CFA-84C7-0A4022184ABD}"/>
              </a:ext>
            </a:extLst>
          </p:cNvPr>
          <p:cNvSpPr>
            <a:spLocks noGrp="1"/>
          </p:cNvSpPr>
          <p:nvPr>
            <p:ph type="ctrTitle"/>
          </p:nvPr>
        </p:nvSpPr>
        <p:spPr>
          <a:xfrm>
            <a:off x="2244437" y="3263765"/>
            <a:ext cx="6350924" cy="516072"/>
          </a:xfrm>
        </p:spPr>
        <p:txBody>
          <a:bodyPr>
            <a:noAutofit/>
          </a:bodyPr>
          <a:lstStyle/>
          <a:p>
            <a:r>
              <a:rPr lang="en-NZ" sz="4000" b="1" dirty="0">
                <a:solidFill>
                  <a:srgbClr val="E8731B"/>
                </a:solidFill>
                <a:latin typeface="Arial" panose="020B0604020202020204" pitchFamily="34" charset="0"/>
                <a:cs typeface="Arial" panose="020B0604020202020204" pitchFamily="34" charset="0"/>
              </a:rPr>
              <a:t>Introductory questions</a:t>
            </a:r>
          </a:p>
        </p:txBody>
      </p:sp>
    </p:spTree>
    <p:extLst>
      <p:ext uri="{BB962C8B-B14F-4D97-AF65-F5344CB8AC3E}">
        <p14:creationId xmlns:p14="http://schemas.microsoft.com/office/powerpoint/2010/main" val="212974993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EF4E8"/>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85E2A7F-9D22-4CFA-84C7-0A4022184ABD}"/>
              </a:ext>
            </a:extLst>
          </p:cNvPr>
          <p:cNvSpPr>
            <a:spLocks noGrp="1"/>
          </p:cNvSpPr>
          <p:nvPr>
            <p:ph type="ctrTitle"/>
          </p:nvPr>
        </p:nvSpPr>
        <p:spPr>
          <a:xfrm>
            <a:off x="0" y="95692"/>
            <a:ext cx="9338872" cy="516072"/>
          </a:xfrm>
        </p:spPr>
        <p:txBody>
          <a:bodyPr>
            <a:normAutofit/>
          </a:bodyPr>
          <a:lstStyle/>
          <a:p>
            <a:pPr algn="l"/>
            <a:r>
              <a:rPr lang="en-NZ" sz="2800" b="1" dirty="0">
                <a:solidFill>
                  <a:srgbClr val="E8731B"/>
                </a:solidFill>
                <a:latin typeface="Arial" panose="020B0604020202020204" pitchFamily="34" charset="0"/>
                <a:cs typeface="Arial" panose="020B0604020202020204" pitchFamily="34" charset="0"/>
              </a:rPr>
              <a:t>1. Who was DPUP developed for?</a:t>
            </a:r>
          </a:p>
        </p:txBody>
      </p:sp>
      <p:sp>
        <p:nvSpPr>
          <p:cNvPr id="19" name="TextBox 18">
            <a:extLst>
              <a:ext uri="{FF2B5EF4-FFF2-40B4-BE49-F238E27FC236}">
                <a16:creationId xmlns:a16="http://schemas.microsoft.com/office/drawing/2014/main" id="{591C1401-A2A1-48FC-933B-9C8590A243ED}"/>
              </a:ext>
            </a:extLst>
          </p:cNvPr>
          <p:cNvSpPr txBox="1"/>
          <p:nvPr/>
        </p:nvSpPr>
        <p:spPr>
          <a:xfrm>
            <a:off x="2364669" y="2015475"/>
            <a:ext cx="6430413" cy="2477601"/>
          </a:xfrm>
          <a:prstGeom prst="rect">
            <a:avLst/>
          </a:prstGeom>
          <a:noFill/>
        </p:spPr>
        <p:txBody>
          <a:bodyPr wrap="square" rtlCol="0">
            <a:spAutoFit/>
          </a:bodyPr>
          <a:lstStyle/>
          <a:p>
            <a:pPr marL="457200" indent="-457200">
              <a:spcBef>
                <a:spcPts val="300"/>
              </a:spcBef>
              <a:spcAft>
                <a:spcPts val="300"/>
              </a:spcAft>
              <a:buFont typeface="+mj-lt"/>
              <a:buAutoNum type="alphaUcPeriod"/>
            </a:pPr>
            <a:r>
              <a:rPr lang="en-NZ" sz="2000" b="1" dirty="0">
                <a:latin typeface="Source Sans Pro" panose="020B0503030403020204" pitchFamily="34" charset="0"/>
              </a:rPr>
              <a:t>Government agencies</a:t>
            </a:r>
          </a:p>
          <a:p>
            <a:pPr marL="457200" indent="-457200">
              <a:spcBef>
                <a:spcPts val="300"/>
              </a:spcBef>
              <a:spcAft>
                <a:spcPts val="300"/>
              </a:spcAft>
              <a:buFont typeface="+mj-lt"/>
              <a:buAutoNum type="alphaUcPeriod"/>
            </a:pPr>
            <a:r>
              <a:rPr lang="en-NZ" sz="2000" b="1" dirty="0">
                <a:latin typeface="Source Sans Pro" panose="020B0503030403020204" pitchFamily="34" charset="0"/>
              </a:rPr>
              <a:t>Any kind of non-governmental organisation (NGO) or charity in New Zealand</a:t>
            </a:r>
          </a:p>
          <a:p>
            <a:pPr marL="457200" indent="-457200">
              <a:spcBef>
                <a:spcPts val="300"/>
              </a:spcBef>
              <a:spcAft>
                <a:spcPts val="300"/>
              </a:spcAft>
              <a:buFont typeface="+mj-lt"/>
              <a:buAutoNum type="alphaUcPeriod"/>
            </a:pPr>
            <a:r>
              <a:rPr lang="en-NZ" sz="2000" b="1" dirty="0">
                <a:latin typeface="Source Sans Pro" panose="020B0503030403020204" pitchFamily="34" charset="0"/>
              </a:rPr>
              <a:t>Government agencies, NGOs and other service providers</a:t>
            </a:r>
          </a:p>
          <a:p>
            <a:pPr marL="457200" indent="-457200">
              <a:spcBef>
                <a:spcPts val="300"/>
              </a:spcBef>
              <a:spcAft>
                <a:spcPts val="300"/>
              </a:spcAft>
              <a:buFont typeface="+mj-lt"/>
              <a:buAutoNum type="alphaUcPeriod"/>
            </a:pPr>
            <a:r>
              <a:rPr lang="en-NZ" sz="2000" b="1" dirty="0">
                <a:latin typeface="Source Sans Pro" panose="020B0503030403020204" pitchFamily="34" charset="0"/>
              </a:rPr>
              <a:t>Any business or organisation that collects information about people</a:t>
            </a:r>
          </a:p>
        </p:txBody>
      </p:sp>
    </p:spTree>
    <p:extLst>
      <p:ext uri="{BB962C8B-B14F-4D97-AF65-F5344CB8AC3E}">
        <p14:creationId xmlns:p14="http://schemas.microsoft.com/office/powerpoint/2010/main" val="14128475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EF4E8"/>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85E2A7F-9D22-4CFA-84C7-0A4022184ABD}"/>
              </a:ext>
            </a:extLst>
          </p:cNvPr>
          <p:cNvSpPr>
            <a:spLocks noGrp="1"/>
          </p:cNvSpPr>
          <p:nvPr>
            <p:ph type="ctrTitle"/>
          </p:nvPr>
        </p:nvSpPr>
        <p:spPr>
          <a:xfrm>
            <a:off x="0" y="95692"/>
            <a:ext cx="4178595" cy="516072"/>
          </a:xfrm>
        </p:spPr>
        <p:txBody>
          <a:bodyPr>
            <a:normAutofit/>
          </a:bodyPr>
          <a:lstStyle/>
          <a:p>
            <a:pPr algn="l"/>
            <a:r>
              <a:rPr lang="en-NZ" sz="2800" b="1" dirty="0">
                <a:solidFill>
                  <a:srgbClr val="E8731B"/>
                </a:solidFill>
                <a:latin typeface="Arial" panose="020B0604020202020204" pitchFamily="34" charset="0"/>
                <a:cs typeface="Arial" panose="020B0604020202020204" pitchFamily="34" charset="0"/>
              </a:rPr>
              <a:t>1. Who is DPUP for?</a:t>
            </a:r>
          </a:p>
        </p:txBody>
      </p:sp>
      <p:sp>
        <p:nvSpPr>
          <p:cNvPr id="9" name="TextBox 8">
            <a:extLst>
              <a:ext uri="{FF2B5EF4-FFF2-40B4-BE49-F238E27FC236}">
                <a16:creationId xmlns:a16="http://schemas.microsoft.com/office/drawing/2014/main" id="{7D0B4895-0FB0-44AA-A723-55152FFF7E56}"/>
              </a:ext>
            </a:extLst>
          </p:cNvPr>
          <p:cNvSpPr txBox="1"/>
          <p:nvPr/>
        </p:nvSpPr>
        <p:spPr>
          <a:xfrm>
            <a:off x="1951238" y="1392621"/>
            <a:ext cx="6789336" cy="4054956"/>
          </a:xfrm>
          <a:prstGeom prst="rect">
            <a:avLst/>
          </a:prstGeom>
          <a:noFill/>
        </p:spPr>
        <p:txBody>
          <a:bodyPr wrap="square" rtlCol="0">
            <a:spAutoFit/>
          </a:bodyPr>
          <a:lstStyle/>
          <a:p>
            <a:r>
              <a:rPr lang="en-NZ" sz="2400" b="1" dirty="0">
                <a:latin typeface="Source Sans Pro" panose="020B0503030403020204" pitchFamily="34" charset="0"/>
                <a:ea typeface="Source Sans Pro" panose="020B0503030403020204" pitchFamily="34" charset="0"/>
              </a:rPr>
              <a:t>The correct answer is C</a:t>
            </a:r>
          </a:p>
          <a:p>
            <a:pPr>
              <a:spcBef>
                <a:spcPts val="300"/>
              </a:spcBef>
              <a:spcAft>
                <a:spcPts val="300"/>
              </a:spcAft>
            </a:pPr>
            <a:endParaRPr lang="en-NZ" sz="2400" b="1" i="1" dirty="0">
              <a:latin typeface="Source Sans Pro" panose="020B0503030403020204" pitchFamily="34" charset="0"/>
              <a:ea typeface="Source Sans Pro" panose="020B0503030403020204" pitchFamily="34" charset="0"/>
            </a:endParaRPr>
          </a:p>
          <a:p>
            <a:pPr>
              <a:spcBef>
                <a:spcPts val="300"/>
              </a:spcBef>
              <a:spcAft>
                <a:spcPts val="300"/>
              </a:spcAft>
            </a:pPr>
            <a:r>
              <a:rPr lang="en-NZ" sz="2400" b="1" dirty="0">
                <a:latin typeface="Source Sans Pro" panose="020B0503030403020204" pitchFamily="34" charset="0"/>
              </a:rPr>
              <a:t>Government agencies, NGOs and other service providers</a:t>
            </a:r>
          </a:p>
          <a:p>
            <a:pPr>
              <a:spcBef>
                <a:spcPts val="300"/>
              </a:spcBef>
              <a:spcAft>
                <a:spcPts val="300"/>
              </a:spcAft>
            </a:pPr>
            <a:r>
              <a:rPr lang="en-NZ" sz="2400" dirty="0">
                <a:latin typeface="Source Sans Pro" panose="020B0503030403020204" pitchFamily="34" charset="0"/>
                <a:ea typeface="Source Sans Pro" panose="020B0503030403020204" pitchFamily="34" charset="0"/>
              </a:rPr>
              <a:t>People have asked whether DPUP could, or should, apply more broadly than the social sector given that its core ideas are respect, transparency and trust.</a:t>
            </a:r>
          </a:p>
          <a:p>
            <a:pPr>
              <a:spcBef>
                <a:spcPts val="300"/>
              </a:spcBef>
              <a:spcAft>
                <a:spcPts val="300"/>
              </a:spcAft>
            </a:pPr>
            <a:r>
              <a:rPr lang="en-NZ" sz="2400" dirty="0">
                <a:latin typeface="Source Sans Pro" panose="020B0503030403020204" pitchFamily="34" charset="0"/>
                <a:ea typeface="Source Sans Pro" panose="020B0503030403020204" pitchFamily="34" charset="0"/>
              </a:rPr>
              <a:t>The answer is ‘yes’, much of what it contains is generally useful as good practice advice.</a:t>
            </a:r>
          </a:p>
        </p:txBody>
      </p:sp>
    </p:spTree>
    <p:extLst>
      <p:ext uri="{BB962C8B-B14F-4D97-AF65-F5344CB8AC3E}">
        <p14:creationId xmlns:p14="http://schemas.microsoft.com/office/powerpoint/2010/main" val="34800054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250"/>
                                  </p:stCondLst>
                                  <p:childTnLst>
                                    <p:set>
                                      <p:cBhvr>
                                        <p:cTn id="6" dur="1" fill="hold">
                                          <p:stCondLst>
                                            <p:cond delay="249"/>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EF4E8"/>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85E2A7F-9D22-4CFA-84C7-0A4022184ABD}"/>
              </a:ext>
            </a:extLst>
          </p:cNvPr>
          <p:cNvSpPr>
            <a:spLocks noGrp="1"/>
          </p:cNvSpPr>
          <p:nvPr>
            <p:ph type="ctrTitle"/>
          </p:nvPr>
        </p:nvSpPr>
        <p:spPr>
          <a:xfrm>
            <a:off x="0" y="0"/>
            <a:ext cx="8514332" cy="516072"/>
          </a:xfrm>
        </p:spPr>
        <p:txBody>
          <a:bodyPr>
            <a:normAutofit/>
          </a:bodyPr>
          <a:lstStyle/>
          <a:p>
            <a:pPr algn="l"/>
            <a:r>
              <a:rPr lang="en-NZ" sz="2500" b="1" dirty="0">
                <a:solidFill>
                  <a:srgbClr val="E8731B"/>
                </a:solidFill>
                <a:latin typeface="Arial" panose="020B0604020202020204" pitchFamily="34" charset="0"/>
                <a:cs typeface="Arial" panose="020B0604020202020204" pitchFamily="34" charset="0"/>
              </a:rPr>
              <a:t>2. What are the DPUP Principles?</a:t>
            </a:r>
          </a:p>
        </p:txBody>
      </p:sp>
      <p:sp>
        <p:nvSpPr>
          <p:cNvPr id="13" name="TextBox 12">
            <a:extLst>
              <a:ext uri="{FF2B5EF4-FFF2-40B4-BE49-F238E27FC236}">
                <a16:creationId xmlns:a16="http://schemas.microsoft.com/office/drawing/2014/main" id="{E53FFF6E-D38A-48D4-B7DC-72DD4B3D7146}"/>
              </a:ext>
            </a:extLst>
          </p:cNvPr>
          <p:cNvSpPr txBox="1"/>
          <p:nvPr/>
        </p:nvSpPr>
        <p:spPr>
          <a:xfrm>
            <a:off x="2364669" y="2015475"/>
            <a:ext cx="6430413" cy="2477601"/>
          </a:xfrm>
          <a:prstGeom prst="rect">
            <a:avLst/>
          </a:prstGeom>
          <a:noFill/>
        </p:spPr>
        <p:txBody>
          <a:bodyPr wrap="square" rtlCol="0">
            <a:spAutoFit/>
          </a:bodyPr>
          <a:lstStyle/>
          <a:p>
            <a:pPr marL="457200" indent="-457200">
              <a:spcBef>
                <a:spcPts val="300"/>
              </a:spcBef>
              <a:spcAft>
                <a:spcPts val="300"/>
              </a:spcAft>
              <a:buAutoNum type="alphaUcPeriod"/>
            </a:pPr>
            <a:r>
              <a:rPr lang="en-NZ" sz="2000" b="1" dirty="0">
                <a:latin typeface="Source Sans Pro" panose="020B0503030403020204" pitchFamily="34" charset="0"/>
              </a:rPr>
              <a:t>He Tāngata, Manaakitanga, Mana Whakahaere, Kaitiakitanga and Mahitahitanga</a:t>
            </a:r>
          </a:p>
          <a:p>
            <a:pPr marL="457200" indent="-457200">
              <a:spcBef>
                <a:spcPts val="300"/>
              </a:spcBef>
              <a:spcAft>
                <a:spcPts val="300"/>
              </a:spcAft>
              <a:buFont typeface="+mj-lt"/>
              <a:buAutoNum type="alphaUcPeriod"/>
            </a:pPr>
            <a:r>
              <a:rPr lang="en-NZ" sz="2000" b="1" dirty="0">
                <a:latin typeface="Source Sans Pro" panose="020B0503030403020204" pitchFamily="34" charset="0"/>
              </a:rPr>
              <a:t>Partnership, Participation and Protection</a:t>
            </a:r>
          </a:p>
          <a:p>
            <a:pPr marL="457200" indent="-457200">
              <a:spcBef>
                <a:spcPts val="300"/>
              </a:spcBef>
              <a:spcAft>
                <a:spcPts val="300"/>
              </a:spcAft>
              <a:buFont typeface="+mj-lt"/>
              <a:buAutoNum type="alphaUcPeriod"/>
            </a:pPr>
            <a:r>
              <a:rPr lang="en-NZ" sz="2000" b="1" dirty="0">
                <a:latin typeface="Source Sans Pro" panose="020B0503030403020204" pitchFamily="34" charset="0"/>
              </a:rPr>
              <a:t>Purpose Matters, Transparency and Choice, Access to Information and Sharing Value</a:t>
            </a:r>
          </a:p>
          <a:p>
            <a:pPr marL="457200" indent="-457200">
              <a:spcBef>
                <a:spcPts val="300"/>
              </a:spcBef>
              <a:spcAft>
                <a:spcPts val="300"/>
              </a:spcAft>
              <a:buFont typeface="+mj-lt"/>
              <a:buAutoNum type="alphaUcPeriod"/>
            </a:pPr>
            <a:r>
              <a:rPr lang="en-NZ" sz="2000" b="1" dirty="0">
                <a:latin typeface="Source Sans Pro" panose="020B0503030403020204" pitchFamily="34" charset="0"/>
              </a:rPr>
              <a:t>Rangatiratanga, Whakapapa, Whanaungatanga, Kotahitanga, Manaakitanga and Kaitiakitanga </a:t>
            </a:r>
          </a:p>
        </p:txBody>
      </p:sp>
    </p:spTree>
    <p:extLst>
      <p:ext uri="{BB962C8B-B14F-4D97-AF65-F5344CB8AC3E}">
        <p14:creationId xmlns:p14="http://schemas.microsoft.com/office/powerpoint/2010/main" val="3568814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EF4E8"/>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85E2A7F-9D22-4CFA-84C7-0A4022184ABD}"/>
              </a:ext>
            </a:extLst>
          </p:cNvPr>
          <p:cNvSpPr>
            <a:spLocks noGrp="1"/>
          </p:cNvSpPr>
          <p:nvPr>
            <p:ph type="ctrTitle"/>
          </p:nvPr>
        </p:nvSpPr>
        <p:spPr>
          <a:xfrm>
            <a:off x="0" y="43636"/>
            <a:ext cx="9760132" cy="516072"/>
          </a:xfrm>
        </p:spPr>
        <p:txBody>
          <a:bodyPr>
            <a:normAutofit/>
          </a:bodyPr>
          <a:lstStyle/>
          <a:p>
            <a:pPr algn="l"/>
            <a:r>
              <a:rPr lang="en-NZ" sz="2500" b="1" dirty="0">
                <a:solidFill>
                  <a:srgbClr val="E8731B"/>
                </a:solidFill>
                <a:latin typeface="Arial" panose="020B0604020202020204" pitchFamily="34" charset="0"/>
                <a:cs typeface="Arial" panose="020B0604020202020204" pitchFamily="34" charset="0"/>
              </a:rPr>
              <a:t>2. What are the DPU Principles? </a:t>
            </a:r>
          </a:p>
        </p:txBody>
      </p:sp>
      <p:sp>
        <p:nvSpPr>
          <p:cNvPr id="24" name="TextBox 23">
            <a:extLst>
              <a:ext uri="{FF2B5EF4-FFF2-40B4-BE49-F238E27FC236}">
                <a16:creationId xmlns:a16="http://schemas.microsoft.com/office/drawing/2014/main" id="{598333DA-30F7-42FD-ADAA-2A2594BB359B}"/>
              </a:ext>
            </a:extLst>
          </p:cNvPr>
          <p:cNvSpPr txBox="1"/>
          <p:nvPr/>
        </p:nvSpPr>
        <p:spPr>
          <a:xfrm>
            <a:off x="3042458" y="839156"/>
            <a:ext cx="3817735" cy="461665"/>
          </a:xfrm>
          <a:prstGeom prst="rect">
            <a:avLst/>
          </a:prstGeom>
          <a:noFill/>
        </p:spPr>
        <p:txBody>
          <a:bodyPr wrap="square" rtlCol="0">
            <a:spAutoFit/>
          </a:bodyPr>
          <a:lstStyle/>
          <a:p>
            <a:r>
              <a:rPr lang="en-NZ" sz="2400" b="1" dirty="0">
                <a:solidFill>
                  <a:srgbClr val="2A2A3E"/>
                </a:solidFill>
                <a:latin typeface="Source Sans Pro" panose="020B0503030403020204" pitchFamily="34" charset="0"/>
                <a:ea typeface="Source Sans Pro" panose="020B0503030403020204" pitchFamily="34" charset="0"/>
              </a:rPr>
              <a:t>The correct answer is A:</a:t>
            </a:r>
          </a:p>
        </p:txBody>
      </p:sp>
      <p:sp>
        <p:nvSpPr>
          <p:cNvPr id="25" name="TextBox 24">
            <a:extLst>
              <a:ext uri="{FF2B5EF4-FFF2-40B4-BE49-F238E27FC236}">
                <a16:creationId xmlns:a16="http://schemas.microsoft.com/office/drawing/2014/main" id="{0B587B59-63BD-462A-BB98-A3E73B2A4FA0}"/>
              </a:ext>
            </a:extLst>
          </p:cNvPr>
          <p:cNvSpPr txBox="1"/>
          <p:nvPr/>
        </p:nvSpPr>
        <p:spPr>
          <a:xfrm>
            <a:off x="346516" y="1814002"/>
            <a:ext cx="9800065" cy="3785652"/>
          </a:xfrm>
          <a:prstGeom prst="rect">
            <a:avLst/>
          </a:prstGeom>
          <a:noFill/>
        </p:spPr>
        <p:txBody>
          <a:bodyPr wrap="square" rtlCol="0">
            <a:spAutoFit/>
          </a:bodyPr>
          <a:lstStyle/>
          <a:p>
            <a:pPr>
              <a:spcBef>
                <a:spcPts val="300"/>
              </a:spcBef>
              <a:spcAft>
                <a:spcPts val="300"/>
              </a:spcAft>
              <a:tabLst>
                <a:tab pos="2690813" algn="l"/>
              </a:tabLst>
            </a:pPr>
            <a:r>
              <a:rPr lang="en-NZ" dirty="0">
                <a:solidFill>
                  <a:srgbClr val="2A2A3E"/>
                </a:solidFill>
                <a:latin typeface="Source Sans Pro" panose="020B0503030403020204" pitchFamily="34" charset="0"/>
                <a:ea typeface="Source Sans Pro" panose="020B0503030403020204" pitchFamily="34" charset="0"/>
              </a:rPr>
              <a:t>The summary of each principle is shown below.</a:t>
            </a:r>
          </a:p>
          <a:p>
            <a:pPr>
              <a:spcBef>
                <a:spcPts val="300"/>
              </a:spcBef>
              <a:spcAft>
                <a:spcPts val="300"/>
              </a:spcAft>
              <a:tabLst>
                <a:tab pos="2690813" algn="l"/>
              </a:tabLst>
            </a:pPr>
            <a:r>
              <a:rPr lang="en-NZ" dirty="0">
                <a:solidFill>
                  <a:srgbClr val="2A2A3E"/>
                </a:solidFill>
                <a:latin typeface="Source Sans Pro" panose="020B0503030403020204" pitchFamily="34" charset="0"/>
                <a:ea typeface="Source Sans Pro" panose="020B0503030403020204" pitchFamily="34" charset="0"/>
              </a:rPr>
              <a:t>Read the full versions online at: digital.govt.nz/</a:t>
            </a:r>
            <a:r>
              <a:rPr lang="en-NZ" dirty="0" err="1">
                <a:solidFill>
                  <a:srgbClr val="2A2A3E"/>
                </a:solidFill>
                <a:latin typeface="Source Sans Pro" panose="020B0503030403020204" pitchFamily="34" charset="0"/>
                <a:ea typeface="Source Sans Pro" panose="020B0503030403020204" pitchFamily="34" charset="0"/>
              </a:rPr>
              <a:t>dpup</a:t>
            </a:r>
            <a:r>
              <a:rPr lang="en-NZ" dirty="0">
                <a:solidFill>
                  <a:srgbClr val="2A2A3E"/>
                </a:solidFill>
                <a:latin typeface="Source Sans Pro" panose="020B0503030403020204" pitchFamily="34" charset="0"/>
                <a:ea typeface="Source Sans Pro" panose="020B0503030403020204" pitchFamily="34" charset="0"/>
              </a:rPr>
              <a:t>/principles</a:t>
            </a:r>
            <a:endParaRPr lang="en-NZ" b="1" dirty="0">
              <a:solidFill>
                <a:srgbClr val="2A2A3E"/>
              </a:solidFill>
              <a:latin typeface="Source Sans Pro" panose="020B0503030403020204" pitchFamily="34" charset="0"/>
              <a:ea typeface="Source Sans Pro" panose="020B0503030403020204" pitchFamily="34" charset="0"/>
            </a:endParaRPr>
          </a:p>
          <a:p>
            <a:pPr>
              <a:spcBef>
                <a:spcPts val="300"/>
              </a:spcBef>
              <a:spcAft>
                <a:spcPts val="300"/>
              </a:spcAft>
              <a:tabLst>
                <a:tab pos="2690813" algn="l"/>
              </a:tabLst>
            </a:pPr>
            <a:r>
              <a:rPr lang="en-NZ" sz="2400" b="1" dirty="0">
                <a:solidFill>
                  <a:srgbClr val="2A2A3E"/>
                </a:solidFill>
                <a:latin typeface="Source Sans Pro" panose="020B0503030403020204" pitchFamily="34" charset="0"/>
                <a:ea typeface="Source Sans Pro" panose="020B0503030403020204" pitchFamily="34" charset="0"/>
              </a:rPr>
              <a:t>He</a:t>
            </a:r>
            <a:r>
              <a:rPr lang="en-NZ" sz="2400" b="1" dirty="0">
                <a:solidFill>
                  <a:schemeClr val="bg1"/>
                </a:solidFill>
                <a:latin typeface="Source Sans Pro" panose="020B0503030403020204" pitchFamily="34" charset="0"/>
                <a:ea typeface="Source Sans Pro" panose="020B0503030403020204" pitchFamily="34" charset="0"/>
              </a:rPr>
              <a:t> </a:t>
            </a:r>
            <a:r>
              <a:rPr lang="en-NZ" sz="2400" b="1" dirty="0">
                <a:solidFill>
                  <a:srgbClr val="2A2A3E"/>
                </a:solidFill>
                <a:latin typeface="Source Sans Pro" panose="020B0503030403020204" pitchFamily="34" charset="0"/>
                <a:ea typeface="Source Sans Pro" panose="020B0503030403020204" pitchFamily="34" charset="0"/>
              </a:rPr>
              <a:t>Tāngata	</a:t>
            </a:r>
            <a:r>
              <a:rPr lang="en-NZ" dirty="0">
                <a:solidFill>
                  <a:srgbClr val="2A2A3E"/>
                </a:solidFill>
                <a:latin typeface="Source Sans Pro" panose="020B0503030403020204" pitchFamily="34" charset="0"/>
              </a:rPr>
              <a:t>Focus on improving people’s lives — individuals, children and young 	people, whānau, iwi and communities.</a:t>
            </a:r>
          </a:p>
          <a:p>
            <a:pPr>
              <a:spcBef>
                <a:spcPts val="300"/>
              </a:spcBef>
              <a:spcAft>
                <a:spcPts val="300"/>
              </a:spcAft>
              <a:tabLst>
                <a:tab pos="2690813" algn="l"/>
              </a:tabLst>
            </a:pPr>
            <a:r>
              <a:rPr lang="en-NZ" sz="2400" b="1" dirty="0">
                <a:solidFill>
                  <a:srgbClr val="2A2A3E"/>
                </a:solidFill>
                <a:latin typeface="Source Sans Pro" panose="020B0503030403020204" pitchFamily="34" charset="0"/>
                <a:ea typeface="Source Sans Pro" panose="020B0503030403020204" pitchFamily="34" charset="0"/>
              </a:rPr>
              <a:t>Manaakitanga	</a:t>
            </a:r>
            <a:r>
              <a:rPr lang="en-NZ" dirty="0">
                <a:solidFill>
                  <a:srgbClr val="2A2A3E"/>
                </a:solidFill>
                <a:latin typeface="Source Sans Pro" panose="020B0503030403020204" pitchFamily="34" charset="0"/>
              </a:rPr>
              <a:t>Respect and uphold the mana and dignity of the people, whānau, 	communities or groups who share their data and information.</a:t>
            </a:r>
          </a:p>
          <a:p>
            <a:pPr>
              <a:spcBef>
                <a:spcPts val="300"/>
              </a:spcBef>
              <a:spcAft>
                <a:spcPts val="300"/>
              </a:spcAft>
              <a:tabLst>
                <a:tab pos="2690813" algn="l"/>
              </a:tabLst>
            </a:pPr>
            <a:r>
              <a:rPr lang="en-NZ" sz="2400" b="1" dirty="0">
                <a:solidFill>
                  <a:srgbClr val="2A2A3E"/>
                </a:solidFill>
                <a:latin typeface="Source Sans Pro" panose="020B0503030403020204" pitchFamily="34" charset="0"/>
                <a:ea typeface="Source Sans Pro" panose="020B0503030403020204" pitchFamily="34" charset="0"/>
              </a:rPr>
              <a:t>Mana Whakahaere	</a:t>
            </a:r>
            <a:r>
              <a:rPr lang="en-NZ" dirty="0">
                <a:solidFill>
                  <a:srgbClr val="2A2A3E"/>
                </a:solidFill>
                <a:latin typeface="Source Sans Pro" panose="020B0503030403020204" pitchFamily="34" charset="0"/>
              </a:rPr>
              <a:t>Empower people by giving them choice and enabling their access 	to, and use of, their data and information.</a:t>
            </a:r>
          </a:p>
          <a:p>
            <a:pPr>
              <a:spcBef>
                <a:spcPts val="300"/>
              </a:spcBef>
              <a:spcAft>
                <a:spcPts val="300"/>
              </a:spcAft>
              <a:tabLst>
                <a:tab pos="2690813" algn="l"/>
              </a:tabLst>
            </a:pPr>
            <a:r>
              <a:rPr lang="en-NZ" sz="2400" b="1" dirty="0">
                <a:solidFill>
                  <a:srgbClr val="2A2A3E"/>
                </a:solidFill>
                <a:latin typeface="Source Sans Pro" panose="020B0503030403020204" pitchFamily="34" charset="0"/>
                <a:ea typeface="Source Sans Pro" panose="020B0503030403020204" pitchFamily="34" charset="0"/>
              </a:rPr>
              <a:t>Kaitiakitanga	</a:t>
            </a:r>
            <a:r>
              <a:rPr lang="en-NZ" dirty="0">
                <a:solidFill>
                  <a:srgbClr val="2A2A3E"/>
                </a:solidFill>
                <a:latin typeface="Source Sans Pro" panose="020B0503030403020204" pitchFamily="34" charset="0"/>
              </a:rPr>
              <a:t>Act as a steward in a way that people understand and trust.</a:t>
            </a:r>
          </a:p>
          <a:p>
            <a:pPr>
              <a:spcBef>
                <a:spcPts val="300"/>
              </a:spcBef>
              <a:spcAft>
                <a:spcPts val="300"/>
              </a:spcAft>
              <a:tabLst>
                <a:tab pos="2690813" algn="l"/>
              </a:tabLst>
            </a:pPr>
            <a:r>
              <a:rPr lang="en-NZ" sz="2400" b="1" dirty="0">
                <a:solidFill>
                  <a:srgbClr val="2A2A3E"/>
                </a:solidFill>
                <a:latin typeface="Source Sans Pro" panose="020B0503030403020204" pitchFamily="34" charset="0"/>
                <a:ea typeface="Source Sans Pro" panose="020B0503030403020204" pitchFamily="34" charset="0"/>
              </a:rPr>
              <a:t>Mahitahitanga</a:t>
            </a:r>
            <a:r>
              <a:rPr lang="en-NZ" b="1" dirty="0">
                <a:solidFill>
                  <a:srgbClr val="2A2A3E"/>
                </a:solidFill>
                <a:latin typeface="Source Sans Pro" panose="020B0503030403020204" pitchFamily="34" charset="0"/>
                <a:ea typeface="Source Sans Pro" panose="020B0503030403020204" pitchFamily="34" charset="0"/>
              </a:rPr>
              <a:t>	</a:t>
            </a:r>
            <a:r>
              <a:rPr lang="en-NZ" dirty="0">
                <a:solidFill>
                  <a:srgbClr val="2A2A3E"/>
                </a:solidFill>
                <a:latin typeface="Source Sans Pro" panose="020B0503030403020204" pitchFamily="34" charset="0"/>
                <a:ea typeface="Source Sans Pro" panose="020B0503030403020204" pitchFamily="34" charset="0"/>
              </a:rPr>
              <a:t>Work as equals to create and share valuable knowledge</a:t>
            </a:r>
            <a:r>
              <a:rPr lang="en-NZ" b="1" dirty="0">
                <a:solidFill>
                  <a:srgbClr val="2A2A3E"/>
                </a:solidFill>
                <a:latin typeface="Source Sans Pro" panose="020B0503030403020204" pitchFamily="34" charset="0"/>
                <a:ea typeface="Source Sans Pro" panose="020B0503030403020204" pitchFamily="34" charset="0"/>
              </a:rPr>
              <a:t>	</a:t>
            </a:r>
            <a:endParaRPr lang="en-NZ" sz="2400" b="1" dirty="0">
              <a:solidFill>
                <a:srgbClr val="2A2A3E"/>
              </a:solidFill>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8197094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EF4E8"/>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85E2A7F-9D22-4CFA-84C7-0A4022184ABD}"/>
              </a:ext>
            </a:extLst>
          </p:cNvPr>
          <p:cNvSpPr>
            <a:spLocks noGrp="1"/>
          </p:cNvSpPr>
          <p:nvPr>
            <p:ph type="ctrTitle"/>
          </p:nvPr>
        </p:nvSpPr>
        <p:spPr>
          <a:xfrm>
            <a:off x="0" y="20692"/>
            <a:ext cx="10691813" cy="516072"/>
          </a:xfrm>
        </p:spPr>
        <p:txBody>
          <a:bodyPr>
            <a:noAutofit/>
          </a:bodyPr>
          <a:lstStyle/>
          <a:p>
            <a:pPr algn="l"/>
            <a:r>
              <a:rPr lang="en-NZ" sz="2400" b="1" dirty="0">
                <a:solidFill>
                  <a:srgbClr val="E8731B"/>
                </a:solidFill>
                <a:latin typeface="Arial" panose="020B0604020202020204" pitchFamily="34" charset="0"/>
                <a:cs typeface="Arial" panose="020B0604020202020204" pitchFamily="34" charset="0"/>
              </a:rPr>
              <a:t>3. Which statement best summarises the Purpose Matters Guideline? </a:t>
            </a:r>
          </a:p>
        </p:txBody>
      </p:sp>
      <p:sp>
        <p:nvSpPr>
          <p:cNvPr id="7" name="TextBox 6">
            <a:extLst>
              <a:ext uri="{FF2B5EF4-FFF2-40B4-BE49-F238E27FC236}">
                <a16:creationId xmlns:a16="http://schemas.microsoft.com/office/drawing/2014/main" id="{8DBDB942-442E-4FBD-BEAB-587B11147FB0}"/>
              </a:ext>
            </a:extLst>
          </p:cNvPr>
          <p:cNvSpPr txBox="1"/>
          <p:nvPr/>
        </p:nvSpPr>
        <p:spPr>
          <a:xfrm>
            <a:off x="1970969" y="1748512"/>
            <a:ext cx="6430413" cy="3247043"/>
          </a:xfrm>
          <a:prstGeom prst="rect">
            <a:avLst/>
          </a:prstGeom>
          <a:noFill/>
        </p:spPr>
        <p:txBody>
          <a:bodyPr wrap="square" rtlCol="0">
            <a:spAutoFit/>
          </a:bodyPr>
          <a:lstStyle/>
          <a:p>
            <a:pPr marL="457200" indent="-457200">
              <a:spcBef>
                <a:spcPts val="300"/>
              </a:spcBef>
              <a:spcAft>
                <a:spcPts val="300"/>
              </a:spcAft>
              <a:buFont typeface="+mj-lt"/>
              <a:buAutoNum type="alphaUcPeriod"/>
            </a:pPr>
            <a:r>
              <a:rPr lang="en-NZ" sz="2000" b="1" dirty="0">
                <a:latin typeface="Source Sans Pro" panose="020B0503030403020204" pitchFamily="34" charset="0"/>
              </a:rPr>
              <a:t>Being clear about why you need data means it’s easier to collect what you need right now, as well as things that you might need at some point in the future.</a:t>
            </a:r>
          </a:p>
          <a:p>
            <a:pPr marL="457200" indent="-457200">
              <a:spcBef>
                <a:spcPts val="300"/>
              </a:spcBef>
              <a:spcAft>
                <a:spcPts val="300"/>
              </a:spcAft>
              <a:buFont typeface="+mj-lt"/>
              <a:buAutoNum type="alphaUcPeriod"/>
            </a:pPr>
            <a:r>
              <a:rPr lang="en-NZ" sz="2000" b="1" dirty="0">
                <a:latin typeface="Source Sans Pro" panose="020B0503030403020204" pitchFamily="34" charset="0"/>
              </a:rPr>
              <a:t>Be clear about purpose from the start to make sure data or information collection or use is based on a clear understanding of why it is needed, and that people’s information is used in a way that improves wellbeing and builds trust.</a:t>
            </a:r>
          </a:p>
        </p:txBody>
      </p:sp>
    </p:spTree>
    <p:extLst>
      <p:ext uri="{BB962C8B-B14F-4D97-AF65-F5344CB8AC3E}">
        <p14:creationId xmlns:p14="http://schemas.microsoft.com/office/powerpoint/2010/main" val="3131912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EF4E8"/>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1DC65E8-6A37-4DC8-BEA5-A7B4CAC4F860}"/>
              </a:ext>
            </a:extLst>
          </p:cNvPr>
          <p:cNvSpPr/>
          <p:nvPr/>
        </p:nvSpPr>
        <p:spPr>
          <a:xfrm>
            <a:off x="1587631" y="1129340"/>
            <a:ext cx="7832433" cy="5001369"/>
          </a:xfrm>
          <a:prstGeom prst="rect">
            <a:avLst/>
          </a:prstGeom>
        </p:spPr>
        <p:txBody>
          <a:bodyPr wrap="square">
            <a:spAutoFit/>
          </a:bodyPr>
          <a:lstStyle/>
          <a:p>
            <a:r>
              <a:rPr lang="en-NZ" sz="2400" b="1" dirty="0">
                <a:latin typeface="Source Sans Pro" panose="020B0503030403020204" pitchFamily="34" charset="0"/>
                <a:ea typeface="Source Sans Pro" panose="020B0503030403020204" pitchFamily="34" charset="0"/>
              </a:rPr>
              <a:t>The correct answer is B</a:t>
            </a:r>
          </a:p>
          <a:p>
            <a:endParaRPr lang="en-NZ" sz="2000" i="1" dirty="0">
              <a:latin typeface="Source Sans Pro" panose="020B0503030403020204" pitchFamily="34" charset="0"/>
              <a:ea typeface="Source Sans Pro" panose="020B0503030403020204" pitchFamily="34" charset="0"/>
            </a:endParaRPr>
          </a:p>
          <a:p>
            <a:pPr>
              <a:spcBef>
                <a:spcPts val="300"/>
              </a:spcBef>
              <a:spcAft>
                <a:spcPts val="300"/>
              </a:spcAft>
            </a:pPr>
            <a:r>
              <a:rPr lang="en-NZ" sz="2000" dirty="0">
                <a:latin typeface="Source Sans Pro" panose="020B0503030403020204" pitchFamily="34" charset="0"/>
              </a:rPr>
              <a:t>Be clear about purpose from the start to make sure data or information collection or use is based on a clear understanding of why it is needed, and that people’s information is used in a way that improves wellbeing and builds trust.</a:t>
            </a:r>
          </a:p>
          <a:p>
            <a:pPr>
              <a:spcBef>
                <a:spcPts val="300"/>
              </a:spcBef>
              <a:spcAft>
                <a:spcPts val="300"/>
              </a:spcAft>
            </a:pPr>
            <a:r>
              <a:rPr lang="en-NZ" sz="2000" dirty="0">
                <a:latin typeface="Source Sans Pro" panose="020B0503030403020204" pitchFamily="34" charset="0"/>
              </a:rPr>
              <a:t>The Purpose Matters Guideline encourages broader thinking, focused on relationships between New Zealanders who access services, and those who provide and fund them (usually government).</a:t>
            </a:r>
          </a:p>
          <a:p>
            <a:pPr>
              <a:spcBef>
                <a:spcPts val="300"/>
              </a:spcBef>
              <a:spcAft>
                <a:spcPts val="300"/>
              </a:spcAft>
            </a:pPr>
            <a:r>
              <a:rPr lang="en-NZ" sz="2000" dirty="0">
                <a:latin typeface="Source Sans Pro" panose="020B0503030403020204" pitchFamily="34" charset="0"/>
              </a:rPr>
              <a:t>Being clear about purpose and involving others in its development is a foundation to having the most relevant, useful data or information, and collecting and using it in a respectful, trusted and transparent way.</a:t>
            </a:r>
          </a:p>
          <a:p>
            <a:endParaRPr lang="en-NZ" sz="2000" dirty="0">
              <a:solidFill>
                <a:srgbClr val="2A2A3E"/>
              </a:solidFill>
              <a:latin typeface="Source Sans Pro" panose="020B0503030403020204" pitchFamily="34" charset="0"/>
              <a:ea typeface="Source Sans Pro" panose="020B0503030403020204" pitchFamily="34" charset="0"/>
            </a:endParaRPr>
          </a:p>
        </p:txBody>
      </p:sp>
      <p:sp>
        <p:nvSpPr>
          <p:cNvPr id="10" name="Title 5">
            <a:extLst>
              <a:ext uri="{FF2B5EF4-FFF2-40B4-BE49-F238E27FC236}">
                <a16:creationId xmlns:a16="http://schemas.microsoft.com/office/drawing/2014/main" id="{983CDEF4-7D53-4207-A1EF-7923F675DD69}"/>
              </a:ext>
            </a:extLst>
          </p:cNvPr>
          <p:cNvSpPr txBox="1">
            <a:spLocks/>
          </p:cNvSpPr>
          <p:nvPr/>
        </p:nvSpPr>
        <p:spPr>
          <a:xfrm>
            <a:off x="0" y="20692"/>
            <a:ext cx="10691813" cy="516072"/>
          </a:xfrm>
          <a:prstGeom prst="rect">
            <a:avLst/>
          </a:prstGeom>
        </p:spPr>
        <p:txBody>
          <a:bodyPr vert="horz" lIns="91440" tIns="45720" rIns="91440" bIns="45720" rtlCol="0" anchor="b">
            <a:noAutofit/>
          </a:bodyPr>
          <a:lstStyle>
            <a:lvl1pPr algn="ctr" defTabSz="1007943" rtl="0" eaLnBrk="1" latinLnBrk="0" hangingPunct="1">
              <a:lnSpc>
                <a:spcPct val="90000"/>
              </a:lnSpc>
              <a:spcBef>
                <a:spcPct val="0"/>
              </a:spcBef>
              <a:buNone/>
              <a:defRPr sz="6614" kern="1200">
                <a:solidFill>
                  <a:schemeClr val="tx1"/>
                </a:solidFill>
                <a:latin typeface="+mj-lt"/>
                <a:ea typeface="+mj-ea"/>
                <a:cs typeface="+mj-cs"/>
              </a:defRPr>
            </a:lvl1pPr>
          </a:lstStyle>
          <a:p>
            <a:pPr algn="l"/>
            <a:r>
              <a:rPr lang="en-NZ" sz="2400" b="1" dirty="0">
                <a:solidFill>
                  <a:srgbClr val="E8731B"/>
                </a:solidFill>
                <a:latin typeface="Arial" panose="020B0604020202020204" pitchFamily="34" charset="0"/>
                <a:cs typeface="Arial" panose="020B0604020202020204" pitchFamily="34" charset="0"/>
              </a:rPr>
              <a:t>3. Which statement best summarises the Purpose Matters Guideline? </a:t>
            </a:r>
          </a:p>
        </p:txBody>
      </p:sp>
    </p:spTree>
    <p:extLst>
      <p:ext uri="{BB962C8B-B14F-4D97-AF65-F5344CB8AC3E}">
        <p14:creationId xmlns:p14="http://schemas.microsoft.com/office/powerpoint/2010/main" val="338593596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9.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C3TopicNote xmlns="01be4277-2979-4a68-876d-b92b25fceece">
      <Terms xmlns="http://schemas.microsoft.com/office/infopath/2007/PartnerControls"/>
    </C3TopicNote>
    <TaxKeywordTaxHTField xmlns="32912b76-460a-4724-b42f-6e9d0ecab840">
      <Terms xmlns="http://schemas.microsoft.com/office/infopath/2007/PartnerControls"/>
    </TaxKeywordTaxHTField>
    <DIANotes xmlns="32912b76-460a-4724-b42f-6e9d0ecab840" xsi:nil="true"/>
    <e2058516dff94aab88e02e36598cb8f3 xmlns="32912b76-460a-4724-b42f-6e9d0ecab840">
      <Terms xmlns="http://schemas.microsoft.com/office/infopath/2007/PartnerControls"/>
    </e2058516dff94aab88e02e36598cb8f3>
    <i30eb2e5424543c4abb4965f12832c18 xmlns="32912b76-460a-4724-b42f-6e9d0ecab840">
      <Terms xmlns="http://schemas.microsoft.com/office/infopath/2007/PartnerControls">
        <TermInfo xmlns="http://schemas.microsoft.com/office/infopath/2007/PartnerControls">
          <TermName xmlns="http://schemas.microsoft.com/office/infopath/2007/PartnerControls">UNCLASSIFIED</TermName>
          <TermId xmlns="http://schemas.microsoft.com/office/infopath/2007/PartnerControls">875d92a8-67e2-4a32-9472-8fe99549e1eb</TermId>
        </TermInfo>
      </Terms>
    </i30eb2e5424543c4abb4965f12832c18>
    <IconOverlay xmlns="http://schemas.microsoft.com/sharepoint/v4" xsi:nil="true"/>
    <TaxCatchAll xmlns="32912b76-460a-4724-b42f-6e9d0ecab840">
      <Value>4</Value>
      <Value>3</Value>
      <Value>2765</Value>
    </TaxCatchAll>
    <_dlc_DocId xmlns="32912b76-460a-4724-b42f-6e9d0ecab840">EEJU23W3HNHT-1111130400-893</_dlc_DocId>
    <_dlc_DocIdUrl xmlns="32912b76-460a-4724-b42f-6e9d0ecab840">
      <Url>https://dia.cohesion.net.nz/Sites/AOG/GCPO/_layouts/15/DocIdRedir.aspx?ID=EEJU23W3HNHT-1111130400-893</Url>
      <Description>EEJU23W3HNHT-1111130400-893</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Planning Document" ma:contentTypeID="0x0101005496552013C0BA46BE88192D5C6EB20B0015FC31BDD77A41B1B3FE00733A6FDA21001338B5900EF33840817C722C14E0099F" ma:contentTypeVersion="8" ma:contentTypeDescription="Planning Document" ma:contentTypeScope="" ma:versionID="16c4b3901c64087d7a52abe3a454010f">
  <xsd:schema xmlns:xsd="http://www.w3.org/2001/XMLSchema" xmlns:xs="http://www.w3.org/2001/XMLSchema" xmlns:p="http://schemas.microsoft.com/office/2006/metadata/properties" xmlns:ns3="01be4277-2979-4a68-876d-b92b25fceece" xmlns:ns4="32912b76-460a-4724-b42f-6e9d0ecab840" xmlns:ns5="http://schemas.microsoft.com/sharepoint/v4" targetNamespace="http://schemas.microsoft.com/office/2006/metadata/properties" ma:root="true" ma:fieldsID="a5210ba22d43bf7c91bebd534ed9ea2a" ns3:_="" ns4:_="" ns5:_="">
    <xsd:import namespace="01be4277-2979-4a68-876d-b92b25fceece"/>
    <xsd:import namespace="32912b76-460a-4724-b42f-6e9d0ecab840"/>
    <xsd:import namespace="http://schemas.microsoft.com/sharepoint/v4"/>
    <xsd:element name="properties">
      <xsd:complexType>
        <xsd:sequence>
          <xsd:element name="documentManagement">
            <xsd:complexType>
              <xsd:all>
                <xsd:element ref="ns3:C3TopicNote" minOccurs="0"/>
                <xsd:element ref="ns4:TaxKeywordTaxHTField" minOccurs="0"/>
                <xsd:element ref="ns4:TaxCatchAll" minOccurs="0"/>
                <xsd:element ref="ns4:TaxCatchAllLabel" minOccurs="0"/>
                <xsd:element ref="ns4:i30eb2e5424543c4abb4965f12832c18" minOccurs="0"/>
                <xsd:element ref="ns4:DIANotes" minOccurs="0"/>
                <xsd:element ref="ns4:e2058516dff94aab88e02e36598cb8f3" minOccurs="0"/>
                <xsd:element ref="ns4:_dlc_DocId" minOccurs="0"/>
                <xsd:element ref="ns4:_dlc_DocIdUrl" minOccurs="0"/>
                <xsd:element ref="ns4:_dlc_DocIdPersistId" minOccurs="0"/>
                <xsd:element ref="ns5: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be4277-2979-4a68-876d-b92b25fceece" elementFormDefault="qualified">
    <xsd:import namespace="http://schemas.microsoft.com/office/2006/documentManagement/types"/>
    <xsd:import namespace="http://schemas.microsoft.com/office/infopath/2007/PartnerControls"/>
    <xsd:element name="C3TopicNote" ma:index="9" nillable="true" ma:taxonomy="true" ma:internalName="C3TopicNote" ma:taxonomyFieldName="C3Topic" ma:displayName="Topic" ma:indexed="true" ma:readOnly="false" ma:default="" ma:fieldId="{6a3fe89f-a6dd-4490-a9c1-3ef38d67b8c7}" ma:sspId="caf61cd4-0327-4679-8f8a-6e41773e81e7" ma:termSetId="72c2c278-ea91-4863-9fc6-a5f9c6b62013" ma:anchorId="1c96f9d7-855b-4eb2-ade2-889cbd62f791"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2912b76-460a-4724-b42f-6e9d0ecab840" elementFormDefault="qualified">
    <xsd:import namespace="http://schemas.microsoft.com/office/2006/documentManagement/types"/>
    <xsd:import namespace="http://schemas.microsoft.com/office/infopath/2007/PartnerControls"/>
    <xsd:element name="TaxKeywordTaxHTField" ma:index="11" nillable="true" ma:taxonomy="true" ma:internalName="TaxKeywordTaxHTField" ma:taxonomyFieldName="TaxKeyword" ma:displayName="Enterprise Keywords" ma:fieldId="{23f27201-bee3-471e-b2e7-b64fd8b7ca38}" ma:taxonomyMulti="true" ma:sspId="caf61cd4-0327-4679-8f8a-6e41773e81e7" ma:termSetId="00000000-0000-0000-0000-000000000000" ma:anchorId="00000000-0000-0000-0000-000000000000" ma:open="true" ma:isKeyword="true">
      <xsd:complexType>
        <xsd:sequence>
          <xsd:element ref="pc:Terms" minOccurs="0" maxOccurs="1"/>
        </xsd:sequence>
      </xsd:complexType>
    </xsd:element>
    <xsd:element name="TaxCatchAll" ma:index="12" nillable="true" ma:displayName="Taxonomy Catch All Column" ma:hidden="true" ma:list="{d34886ce-b341-4a4d-8c20-f9090e7cd026}" ma:internalName="TaxCatchAll" ma:showField="CatchAllData" ma:web="32912b76-460a-4724-b42f-6e9d0ecab840">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d34886ce-b341-4a4d-8c20-f9090e7cd026}" ma:internalName="TaxCatchAllLabel" ma:readOnly="true" ma:showField="CatchAllDataLabel" ma:web="32912b76-460a-4724-b42f-6e9d0ecab840">
      <xsd:complexType>
        <xsd:complexContent>
          <xsd:extension base="dms:MultiChoiceLookup">
            <xsd:sequence>
              <xsd:element name="Value" type="dms:Lookup" maxOccurs="unbounded" minOccurs="0" nillable="true"/>
            </xsd:sequence>
          </xsd:extension>
        </xsd:complexContent>
      </xsd:complexType>
    </xsd:element>
    <xsd:element name="i30eb2e5424543c4abb4965f12832c18" ma:index="14" ma:taxonomy="true" ma:internalName="i30eb2e5424543c4abb4965f12832c18" ma:taxonomyFieldName="DIASecurityClassification" ma:displayName="Security Classification" ma:default="4;#UNCLASSIFIED|875d92a8-67e2-4a32-9472-8fe99549e1eb" ma:fieldId="{230eb2e5-4245-43c4-abb4-965f12832c18}" ma:sspId="caf61cd4-0327-4679-8f8a-6e41773e81e7" ma:termSetId="6e030844-242a-4d29-a562-8ce1d1b5efae" ma:anchorId="00000000-0000-0000-0000-000000000000" ma:open="false" ma:isKeyword="false">
      <xsd:complexType>
        <xsd:sequence>
          <xsd:element ref="pc:Terms" minOccurs="0" maxOccurs="1"/>
        </xsd:sequence>
      </xsd:complexType>
    </xsd:element>
    <xsd:element name="DIANotes" ma:index="16" nillable="true" ma:displayName="Notes" ma:description="Additional information, can include URL link to another document" ma:internalName="DIANotes">
      <xsd:simpleType>
        <xsd:restriction base="dms:Note">
          <xsd:maxLength value="255"/>
        </xsd:restriction>
      </xsd:simpleType>
    </xsd:element>
    <xsd:element name="e2058516dff94aab88e02e36598cb8f3" ma:index="17" nillable="true" ma:taxonomy="true" ma:internalName="e2058516dff94aab88e02e36598cb8f3" ma:taxonomyFieldName="DIAPlanningDocumentType" ma:displayName="Planning Document Type" ma:fieldId="{e2058516-dff9-4aab-88e0-2e36598cb8f3}" ma:sspId="caf61cd4-0327-4679-8f8a-6e41773e81e7" ma:termSetId="7ded7b10-a949-433c-9668-0b36b5a9b83b" ma:anchorId="00000000-0000-0000-0000-000000000000" ma:open="true" ma:isKeyword="false">
      <xsd:complexType>
        <xsd:sequence>
          <xsd:element ref="pc:Terms" minOccurs="0" maxOccurs="1"/>
        </xsd:sequence>
      </xsd:complexType>
    </xsd:element>
    <xsd:element name="_dlc_DocId" ma:index="19" nillable="true" ma:displayName="Document ID Value" ma:description="The value of the document ID assigned to this item."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2"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CE4435D-A4A4-46E6-8F41-C39141151187}">
  <ds:schemaRefs>
    <ds:schemaRef ds:uri="http://purl.org/dc/terms/"/>
    <ds:schemaRef ds:uri="32912b76-460a-4724-b42f-6e9d0ecab840"/>
    <ds:schemaRef ds:uri="http://purl.org/dc/dcmitype/"/>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schemas.microsoft.com/office/2006/documentManagement/types"/>
    <ds:schemaRef ds:uri="http://schemas.microsoft.com/sharepoint/v4"/>
    <ds:schemaRef ds:uri="01be4277-2979-4a68-876d-b92b25fceece"/>
    <ds:schemaRef ds:uri="http://www.w3.org/XML/1998/namespace"/>
  </ds:schemaRefs>
</ds:datastoreItem>
</file>

<file path=customXml/itemProps2.xml><?xml version="1.0" encoding="utf-8"?>
<ds:datastoreItem xmlns:ds="http://schemas.openxmlformats.org/officeDocument/2006/customXml" ds:itemID="{6F7C874C-1EFD-410D-A353-918DF2FA7E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be4277-2979-4a68-876d-b92b25fceece"/>
    <ds:schemaRef ds:uri="32912b76-460a-4724-b42f-6e9d0ecab840"/>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A672ABB-CF7D-48A6-9813-290867B3C554}">
  <ds:schemaRefs>
    <ds:schemaRef ds:uri="http://schemas.microsoft.com/sharepoint/events"/>
  </ds:schemaRefs>
</ds:datastoreItem>
</file>

<file path=customXml/itemProps4.xml><?xml version="1.0" encoding="utf-8"?>
<ds:datastoreItem xmlns:ds="http://schemas.openxmlformats.org/officeDocument/2006/customXml" ds:itemID="{5FBAE5C6-505D-4098-8599-1BFF2C88B5F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2473</TotalTime>
  <Words>1856</Words>
  <Application>Microsoft Office PowerPoint</Application>
  <PresentationFormat>Custom</PresentationFormat>
  <Paragraphs>148</Paragraphs>
  <Slides>23</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Calibri Light</vt:lpstr>
      <vt:lpstr>Source Sans Pro</vt:lpstr>
      <vt:lpstr>Source Sans Pro Light</vt:lpstr>
      <vt:lpstr>Times New Roman</vt:lpstr>
      <vt:lpstr>Office Theme</vt:lpstr>
      <vt:lpstr>The Data Protection and Use Policy </vt:lpstr>
      <vt:lpstr>PowerPoint Presentation</vt:lpstr>
      <vt:lpstr>Introductory questions</vt:lpstr>
      <vt:lpstr>1. Who was DPUP developed for?</vt:lpstr>
      <vt:lpstr>1. Who is DPUP for?</vt:lpstr>
      <vt:lpstr>2. What are the DPUP Principles?</vt:lpstr>
      <vt:lpstr>2. What are the DPU Principles? </vt:lpstr>
      <vt:lpstr>3. Which statement best summarises the Purpose Matters Guideline? </vt:lpstr>
      <vt:lpstr>PowerPoint Presentation</vt:lpstr>
      <vt:lpstr>4. Which statement best summarises the Transparency and Choice Guideline? </vt:lpstr>
      <vt:lpstr>PowerPoint Presentation</vt:lpstr>
      <vt:lpstr>PowerPoint Presentation</vt:lpstr>
      <vt:lpstr>PowerPoint Presentation</vt:lpstr>
      <vt:lpstr>6. Which statement best summarises the Sharing Value Guideline? </vt:lpstr>
      <vt:lpstr>PowerPoint Presentation</vt:lpstr>
      <vt:lpstr>A focus on Principles</vt:lpstr>
      <vt:lpstr>Intermediate questions</vt:lpstr>
      <vt:lpstr>7. Which of the 5 Principles stresses the duty of transparency? </vt:lpstr>
      <vt:lpstr>7. Which of the 5 Principles stresses the duty of yransparency? </vt:lpstr>
      <vt:lpstr>Advanced questions</vt:lpstr>
      <vt:lpstr>8. Why is Purpose Matters the first of the 4 Guidelines?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Data Protection and Use Policy</dc:title>
  <dc:creator>Charlie Harris-Miller</dc:creator>
  <cp:keywords/>
  <cp:lastModifiedBy>Penelope Whitson</cp:lastModifiedBy>
  <cp:revision>175</cp:revision>
  <dcterms:created xsi:type="dcterms:W3CDTF">2020-08-20T07:41:01Z</dcterms:created>
  <dcterms:modified xsi:type="dcterms:W3CDTF">2021-11-22T19:36:49Z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A12821710</vt:lpwstr>
  </property>
  <property fmtid="{D5CDD505-2E9C-101B-9397-08002B2CF9AE}" pid="4" name="Objective-Title">
    <vt:lpwstr>041_Introduction to DPUP Workshop_Slide pack - WR Version</vt:lpwstr>
  </property>
  <property fmtid="{D5CDD505-2E9C-101B-9397-08002B2CF9AE}" pid="5" name="Objective-Comment">
    <vt:lpwstr/>
  </property>
  <property fmtid="{D5CDD505-2E9C-101B-9397-08002B2CF9AE}" pid="6" name="Objective-CreationStamp">
    <vt:filetime>2020-10-06T20:38:31Z</vt:filetime>
  </property>
  <property fmtid="{D5CDD505-2E9C-101B-9397-08002B2CF9AE}" pid="7" name="Objective-IsApproved">
    <vt:bool>false</vt:bool>
  </property>
  <property fmtid="{D5CDD505-2E9C-101B-9397-08002B2CF9AE}" pid="8" name="Objective-IsPublished">
    <vt:bool>false</vt:bool>
  </property>
  <property fmtid="{D5CDD505-2E9C-101B-9397-08002B2CF9AE}" pid="9" name="Objective-DatePublished">
    <vt:lpwstr/>
  </property>
  <property fmtid="{D5CDD505-2E9C-101B-9397-08002B2CF9AE}" pid="10" name="Objective-ModificationStamp">
    <vt:filetime>2020-10-06T20:52:18Z</vt:filetime>
  </property>
  <property fmtid="{D5CDD505-2E9C-101B-9397-08002B2CF9AE}" pid="11" name="Objective-Owner">
    <vt:lpwstr>Danny Mollan</vt:lpwstr>
  </property>
  <property fmtid="{D5CDD505-2E9C-101B-9397-08002B2CF9AE}" pid="12" name="Objective-Path">
    <vt:lpwstr>Global Folder:SWA INFORMATION REPOSITORY:Delivery:Programmes:Data Protection and Use Policy (DPUP):1. DPUP Policy Implementation:Workstreams:3. Content and products:Toolkit:4. Final ready to publish:Release 1:</vt:lpwstr>
  </property>
  <property fmtid="{D5CDD505-2E9C-101B-9397-08002B2CF9AE}" pid="13" name="Objective-Parent">
    <vt:lpwstr>Release 1</vt:lpwstr>
  </property>
  <property fmtid="{D5CDD505-2E9C-101B-9397-08002B2CF9AE}" pid="14" name="Objective-State">
    <vt:lpwstr>Being Drafted</vt:lpwstr>
  </property>
  <property fmtid="{D5CDD505-2E9C-101B-9397-08002B2CF9AE}" pid="15" name="Objective-Version">
    <vt:lpwstr>0.3</vt:lpwstr>
  </property>
  <property fmtid="{D5CDD505-2E9C-101B-9397-08002B2CF9AE}" pid="16" name="Objective-VersionNumber">
    <vt:r8>3</vt:r8>
  </property>
  <property fmtid="{D5CDD505-2E9C-101B-9397-08002B2CF9AE}" pid="17" name="Objective-VersionComment">
    <vt:lpwstr/>
  </property>
  <property fmtid="{D5CDD505-2E9C-101B-9397-08002B2CF9AE}" pid="18" name="Objective-FileNumber">
    <vt:lpwstr/>
  </property>
  <property fmtid="{D5CDD505-2E9C-101B-9397-08002B2CF9AE}" pid="19" name="Objective-Classification">
    <vt:lpwstr>[Inherited - In Confidence]</vt:lpwstr>
  </property>
  <property fmtid="{D5CDD505-2E9C-101B-9397-08002B2CF9AE}" pid="20" name="Objective-Caveats">
    <vt:lpwstr/>
  </property>
  <property fmtid="{D5CDD505-2E9C-101B-9397-08002B2CF9AE}" pid="21" name="Objective-Document Status [system]">
    <vt:lpwstr>Work in Progress</vt:lpwstr>
  </property>
  <property fmtid="{D5CDD505-2E9C-101B-9397-08002B2CF9AE}" pid="22" name="Objective-Email is Vaulted? [system]">
    <vt:lpwstr/>
  </property>
  <property fmtid="{D5CDD505-2E9C-101B-9397-08002B2CF9AE}" pid="23" name="ContentTypeId">
    <vt:lpwstr>0x0101005496552013C0BA46BE88192D5C6EB20B0015FC31BDD77A41B1B3FE00733A6FDA21001338B5900EF33840817C722C14E0099F</vt:lpwstr>
  </property>
  <property fmtid="{D5CDD505-2E9C-101B-9397-08002B2CF9AE}" pid="24" name="DIAEmailContentType">
    <vt:lpwstr>3;#Correspondence|dcd6b05f-dc80-4336-b228-09aebf3d212c</vt:lpwstr>
  </property>
  <property fmtid="{D5CDD505-2E9C-101B-9397-08002B2CF9AE}" pid="25" name="af512b3f0b7e4f0ab4dd0734b49f16fa">
    <vt:lpwstr>Correspondence|dcd6b05f-dc80-4336-b228-09aebf3d212c</vt:lpwstr>
  </property>
  <property fmtid="{D5CDD505-2E9C-101B-9397-08002B2CF9AE}" pid="26" name="DIASecurityClassification">
    <vt:lpwstr>4;#UNCLASSIFIED|875d92a8-67e2-4a32-9472-8fe99549e1eb</vt:lpwstr>
  </property>
  <property fmtid="{D5CDD505-2E9C-101B-9397-08002B2CF9AE}" pid="27" name="g132a64adae245189b5b2be2b4f1220f">
    <vt:lpwstr>2021|edce4435-5b8f-48f5-926b-405f4a065c17</vt:lpwstr>
  </property>
  <property fmtid="{D5CDD505-2E9C-101B-9397-08002B2CF9AE}" pid="28" name="DIAYear">
    <vt:lpwstr>2765;#2021|edce4435-5b8f-48f5-926b-405f4a065c17</vt:lpwstr>
  </property>
  <property fmtid="{D5CDD505-2E9C-101B-9397-08002B2CF9AE}" pid="29" name="_dlc_DocIdItemGuid">
    <vt:lpwstr>1800935a-5b64-4abe-b420-98cfe0c91656</vt:lpwstr>
  </property>
  <property fmtid="{D5CDD505-2E9C-101B-9397-08002B2CF9AE}" pid="30" name="TaxKeyword">
    <vt:lpwstr/>
  </property>
  <property fmtid="{D5CDD505-2E9C-101B-9397-08002B2CF9AE}" pid="31" name="C3Topic">
    <vt:lpwstr/>
  </property>
  <property fmtid="{D5CDD505-2E9C-101B-9397-08002B2CF9AE}" pid="32" name="DIAPlanningDocumentType">
    <vt:lpwstr/>
  </property>
  <property fmtid="{D5CDD505-2E9C-101B-9397-08002B2CF9AE}" pid="33" name="DIAAdministrationDocumentType">
    <vt:lpwstr/>
  </property>
  <property fmtid="{D5CDD505-2E9C-101B-9397-08002B2CF9AE}" pid="34" name="h288be6dc87141bbb85aea15bb46feec">
    <vt:lpwstr/>
  </property>
  <property fmtid="{D5CDD505-2E9C-101B-9397-08002B2CF9AE}" pid="35" name="DIAReportDocumentType">
    <vt:lpwstr/>
  </property>
  <property fmtid="{D5CDD505-2E9C-101B-9397-08002B2CF9AE}" pid="36" name="DIAMeetingDocumentType">
    <vt:lpwstr/>
  </property>
  <property fmtid="{D5CDD505-2E9C-101B-9397-08002B2CF9AE}" pid="37" name="f2ff4695490c4bf79a895c9f81dcf06d">
    <vt:lpwstr/>
  </property>
  <property fmtid="{D5CDD505-2E9C-101B-9397-08002B2CF9AE}" pid="38" name="c794c62a77ac4a12986871855a87615d">
    <vt:lpwstr/>
  </property>
</Properties>
</file>