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0" r:id="rId9"/>
  </p:sldIdLst>
  <p:sldSz cx="12801600" cy="9601200" type="A3"/>
  <p:notesSz cx="6807200" cy="9939338"/>
  <p:defaultTextStyle>
    <a:defPPr>
      <a:defRPr lang="en-US"/>
    </a:defPPr>
    <a:lvl1pPr marL="0" algn="l" defTabSz="1221134" rtl="0" eaLnBrk="1" latinLnBrk="0" hangingPunct="1">
      <a:defRPr sz="2404" kern="1200">
        <a:solidFill>
          <a:schemeClr val="tx1"/>
        </a:solidFill>
        <a:latin typeface="+mn-lt"/>
        <a:ea typeface="+mn-ea"/>
        <a:cs typeface="+mn-cs"/>
      </a:defRPr>
    </a:lvl1pPr>
    <a:lvl2pPr marL="610566" algn="l" defTabSz="1221134" rtl="0" eaLnBrk="1" latinLnBrk="0" hangingPunct="1">
      <a:defRPr sz="2404" kern="1200">
        <a:solidFill>
          <a:schemeClr val="tx1"/>
        </a:solidFill>
        <a:latin typeface="+mn-lt"/>
        <a:ea typeface="+mn-ea"/>
        <a:cs typeface="+mn-cs"/>
      </a:defRPr>
    </a:lvl2pPr>
    <a:lvl3pPr marL="1221134" algn="l" defTabSz="1221134" rtl="0" eaLnBrk="1" latinLnBrk="0" hangingPunct="1">
      <a:defRPr sz="2404" kern="1200">
        <a:solidFill>
          <a:schemeClr val="tx1"/>
        </a:solidFill>
        <a:latin typeface="+mn-lt"/>
        <a:ea typeface="+mn-ea"/>
        <a:cs typeface="+mn-cs"/>
      </a:defRPr>
    </a:lvl3pPr>
    <a:lvl4pPr marL="1831700" algn="l" defTabSz="1221134" rtl="0" eaLnBrk="1" latinLnBrk="0" hangingPunct="1">
      <a:defRPr sz="2404" kern="1200">
        <a:solidFill>
          <a:schemeClr val="tx1"/>
        </a:solidFill>
        <a:latin typeface="+mn-lt"/>
        <a:ea typeface="+mn-ea"/>
        <a:cs typeface="+mn-cs"/>
      </a:defRPr>
    </a:lvl4pPr>
    <a:lvl5pPr marL="2442266" algn="l" defTabSz="1221134" rtl="0" eaLnBrk="1" latinLnBrk="0" hangingPunct="1">
      <a:defRPr sz="2404" kern="1200">
        <a:solidFill>
          <a:schemeClr val="tx1"/>
        </a:solidFill>
        <a:latin typeface="+mn-lt"/>
        <a:ea typeface="+mn-ea"/>
        <a:cs typeface="+mn-cs"/>
      </a:defRPr>
    </a:lvl5pPr>
    <a:lvl6pPr marL="3052835" algn="l" defTabSz="1221134" rtl="0" eaLnBrk="1" latinLnBrk="0" hangingPunct="1">
      <a:defRPr sz="2404" kern="1200">
        <a:solidFill>
          <a:schemeClr val="tx1"/>
        </a:solidFill>
        <a:latin typeface="+mn-lt"/>
        <a:ea typeface="+mn-ea"/>
        <a:cs typeface="+mn-cs"/>
      </a:defRPr>
    </a:lvl6pPr>
    <a:lvl7pPr marL="3663402" algn="l" defTabSz="1221134" rtl="0" eaLnBrk="1" latinLnBrk="0" hangingPunct="1">
      <a:defRPr sz="2404" kern="1200">
        <a:solidFill>
          <a:schemeClr val="tx1"/>
        </a:solidFill>
        <a:latin typeface="+mn-lt"/>
        <a:ea typeface="+mn-ea"/>
        <a:cs typeface="+mn-cs"/>
      </a:defRPr>
    </a:lvl7pPr>
    <a:lvl8pPr marL="4273967" algn="l" defTabSz="1221134" rtl="0" eaLnBrk="1" latinLnBrk="0" hangingPunct="1">
      <a:defRPr sz="2404" kern="1200">
        <a:solidFill>
          <a:schemeClr val="tx1"/>
        </a:solidFill>
        <a:latin typeface="+mn-lt"/>
        <a:ea typeface="+mn-ea"/>
        <a:cs typeface="+mn-cs"/>
      </a:defRPr>
    </a:lvl8pPr>
    <a:lvl9pPr marL="4884534" algn="l" defTabSz="1221134"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 id="2" name="Judy Strydom" initials="JS" lastIdx="19" clrIdx="1">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31B"/>
    <a:srgbClr val="FDE5D2"/>
    <a:srgbClr val="F5DED6"/>
    <a:srgbClr val="F9BD8F"/>
    <a:srgbClr val="E6AD97"/>
    <a:srgbClr val="F47B20"/>
    <a:srgbClr val="CE5C30"/>
    <a:srgbClr val="FFD5BA"/>
    <a:srgbClr val="FE731B"/>
    <a:srgbClr val="FEEA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72"/>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529" cy="497524"/>
          </a:xfrm>
          <a:prstGeom prst="rect">
            <a:avLst/>
          </a:prstGeom>
        </p:spPr>
        <p:txBody>
          <a:bodyPr vert="horz" lIns="91547" tIns="45773" rIns="91547" bIns="45773" rtlCol="0"/>
          <a:lstStyle>
            <a:lvl1pPr algn="l">
              <a:defRPr sz="1200"/>
            </a:lvl1pPr>
          </a:lstStyle>
          <a:p>
            <a:endParaRPr lang="en-NZ"/>
          </a:p>
        </p:txBody>
      </p:sp>
      <p:sp>
        <p:nvSpPr>
          <p:cNvPr id="3" name="Date Placeholder 2"/>
          <p:cNvSpPr>
            <a:spLocks noGrp="1"/>
          </p:cNvSpPr>
          <p:nvPr>
            <p:ph type="dt" sz="quarter" idx="1"/>
          </p:nvPr>
        </p:nvSpPr>
        <p:spPr>
          <a:xfrm>
            <a:off x="3855082" y="1"/>
            <a:ext cx="2950529" cy="497524"/>
          </a:xfrm>
          <a:prstGeom prst="rect">
            <a:avLst/>
          </a:prstGeom>
        </p:spPr>
        <p:txBody>
          <a:bodyPr vert="horz" lIns="91547" tIns="45773" rIns="91547" bIns="45773" rtlCol="0"/>
          <a:lstStyle>
            <a:lvl1pPr algn="r">
              <a:defRPr sz="12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1" y="9440228"/>
            <a:ext cx="2950529" cy="497523"/>
          </a:xfrm>
          <a:prstGeom prst="rect">
            <a:avLst/>
          </a:prstGeom>
        </p:spPr>
        <p:txBody>
          <a:bodyPr vert="horz" lIns="91547" tIns="45773" rIns="91547" bIns="45773" rtlCol="0" anchor="b"/>
          <a:lstStyle>
            <a:lvl1pPr algn="l">
              <a:defRPr sz="1200"/>
            </a:lvl1pPr>
          </a:lstStyle>
          <a:p>
            <a:endParaRPr lang="en-NZ"/>
          </a:p>
        </p:txBody>
      </p:sp>
      <p:sp>
        <p:nvSpPr>
          <p:cNvPr id="5" name="Slide Number Placeholder 4"/>
          <p:cNvSpPr>
            <a:spLocks noGrp="1"/>
          </p:cNvSpPr>
          <p:nvPr>
            <p:ph type="sldNum" sz="quarter" idx="3"/>
          </p:nvPr>
        </p:nvSpPr>
        <p:spPr>
          <a:xfrm>
            <a:off x="3855082" y="9440228"/>
            <a:ext cx="2950529" cy="497523"/>
          </a:xfrm>
          <a:prstGeom prst="rect">
            <a:avLst/>
          </a:prstGeom>
        </p:spPr>
        <p:txBody>
          <a:bodyPr vert="horz" lIns="91547" tIns="45773" rIns="91547" bIns="45773" rtlCol="0" anchor="b"/>
          <a:lstStyle>
            <a:lvl1pPr algn="r">
              <a:defRPr sz="12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9786" cy="498693"/>
          </a:xfrm>
          <a:prstGeom prst="rect">
            <a:avLst/>
          </a:prstGeom>
        </p:spPr>
        <p:txBody>
          <a:bodyPr vert="horz" lIns="91547" tIns="45773" rIns="91547" bIns="45773" rtlCol="0"/>
          <a:lstStyle>
            <a:lvl1pPr algn="l">
              <a:defRPr sz="1200"/>
            </a:lvl1pPr>
          </a:lstStyle>
          <a:p>
            <a:endParaRPr lang="en-NZ"/>
          </a:p>
        </p:txBody>
      </p:sp>
      <p:sp>
        <p:nvSpPr>
          <p:cNvPr id="3" name="Date Placeholder 2"/>
          <p:cNvSpPr>
            <a:spLocks noGrp="1"/>
          </p:cNvSpPr>
          <p:nvPr>
            <p:ph type="dt" idx="1"/>
          </p:nvPr>
        </p:nvSpPr>
        <p:spPr>
          <a:xfrm>
            <a:off x="3855839" y="1"/>
            <a:ext cx="2949786" cy="498693"/>
          </a:xfrm>
          <a:prstGeom prst="rect">
            <a:avLst/>
          </a:prstGeom>
        </p:spPr>
        <p:txBody>
          <a:bodyPr vert="horz" lIns="91547" tIns="45773" rIns="91547" bIns="45773" rtlCol="0"/>
          <a:lstStyle>
            <a:lvl1pPr algn="r">
              <a:defRPr sz="12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547" tIns="45773" rIns="91547" bIns="45773" rtlCol="0" anchor="ctr"/>
          <a:lstStyle/>
          <a:p>
            <a:endParaRPr lang="en-NZ"/>
          </a:p>
        </p:txBody>
      </p:sp>
      <p:sp>
        <p:nvSpPr>
          <p:cNvPr id="5" name="Notes Placeholder 4"/>
          <p:cNvSpPr>
            <a:spLocks noGrp="1"/>
          </p:cNvSpPr>
          <p:nvPr>
            <p:ph type="body" sz="quarter" idx="3"/>
          </p:nvPr>
        </p:nvSpPr>
        <p:spPr>
          <a:xfrm>
            <a:off x="680721" y="4783308"/>
            <a:ext cx="5445760" cy="3913615"/>
          </a:xfrm>
          <a:prstGeom prst="rect">
            <a:avLst/>
          </a:prstGeom>
        </p:spPr>
        <p:txBody>
          <a:bodyPr vert="horz" lIns="91547" tIns="45773" rIns="91547" bIns="457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9440647"/>
            <a:ext cx="2949786" cy="498692"/>
          </a:xfrm>
          <a:prstGeom prst="rect">
            <a:avLst/>
          </a:prstGeom>
        </p:spPr>
        <p:txBody>
          <a:bodyPr vert="horz" lIns="91547" tIns="45773" rIns="91547" bIns="45773" rtlCol="0" anchor="b"/>
          <a:lstStyle>
            <a:lvl1pPr algn="l">
              <a:defRPr sz="1200"/>
            </a:lvl1pPr>
          </a:lstStyle>
          <a:p>
            <a:endParaRPr lang="en-NZ"/>
          </a:p>
        </p:txBody>
      </p:sp>
      <p:sp>
        <p:nvSpPr>
          <p:cNvPr id="7" name="Slide Number Placeholder 6"/>
          <p:cNvSpPr>
            <a:spLocks noGrp="1"/>
          </p:cNvSpPr>
          <p:nvPr>
            <p:ph type="sldNum" sz="quarter" idx="5"/>
          </p:nvPr>
        </p:nvSpPr>
        <p:spPr>
          <a:xfrm>
            <a:off x="3855839" y="9440647"/>
            <a:ext cx="2949786" cy="498692"/>
          </a:xfrm>
          <a:prstGeom prst="rect">
            <a:avLst/>
          </a:prstGeom>
        </p:spPr>
        <p:txBody>
          <a:bodyPr vert="horz" lIns="91547" tIns="45773" rIns="91547" bIns="45773" rtlCol="0" anchor="b"/>
          <a:lstStyle>
            <a:lvl1pPr algn="r">
              <a:defRPr sz="12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1134" rtl="0" eaLnBrk="1" latinLnBrk="0" hangingPunct="1">
      <a:defRPr sz="1604" kern="1200">
        <a:solidFill>
          <a:schemeClr val="tx1"/>
        </a:solidFill>
        <a:latin typeface="+mn-lt"/>
        <a:ea typeface="+mn-ea"/>
        <a:cs typeface="+mn-cs"/>
      </a:defRPr>
    </a:lvl1pPr>
    <a:lvl2pPr marL="610566" algn="l" defTabSz="1221134" rtl="0" eaLnBrk="1" latinLnBrk="0" hangingPunct="1">
      <a:defRPr sz="1604" kern="1200">
        <a:solidFill>
          <a:schemeClr val="tx1"/>
        </a:solidFill>
        <a:latin typeface="+mn-lt"/>
        <a:ea typeface="+mn-ea"/>
        <a:cs typeface="+mn-cs"/>
      </a:defRPr>
    </a:lvl2pPr>
    <a:lvl3pPr marL="1221134" algn="l" defTabSz="1221134" rtl="0" eaLnBrk="1" latinLnBrk="0" hangingPunct="1">
      <a:defRPr sz="1604" kern="1200">
        <a:solidFill>
          <a:schemeClr val="tx1"/>
        </a:solidFill>
        <a:latin typeface="+mn-lt"/>
        <a:ea typeface="+mn-ea"/>
        <a:cs typeface="+mn-cs"/>
      </a:defRPr>
    </a:lvl3pPr>
    <a:lvl4pPr marL="1831700" algn="l" defTabSz="1221134" rtl="0" eaLnBrk="1" latinLnBrk="0" hangingPunct="1">
      <a:defRPr sz="1604" kern="1200">
        <a:solidFill>
          <a:schemeClr val="tx1"/>
        </a:solidFill>
        <a:latin typeface="+mn-lt"/>
        <a:ea typeface="+mn-ea"/>
        <a:cs typeface="+mn-cs"/>
      </a:defRPr>
    </a:lvl4pPr>
    <a:lvl5pPr marL="2442266" algn="l" defTabSz="1221134" rtl="0" eaLnBrk="1" latinLnBrk="0" hangingPunct="1">
      <a:defRPr sz="1604" kern="1200">
        <a:solidFill>
          <a:schemeClr val="tx1"/>
        </a:solidFill>
        <a:latin typeface="+mn-lt"/>
        <a:ea typeface="+mn-ea"/>
        <a:cs typeface="+mn-cs"/>
      </a:defRPr>
    </a:lvl5pPr>
    <a:lvl6pPr marL="3052835" algn="l" defTabSz="1221134" rtl="0" eaLnBrk="1" latinLnBrk="0" hangingPunct="1">
      <a:defRPr sz="1604" kern="1200">
        <a:solidFill>
          <a:schemeClr val="tx1"/>
        </a:solidFill>
        <a:latin typeface="+mn-lt"/>
        <a:ea typeface="+mn-ea"/>
        <a:cs typeface="+mn-cs"/>
      </a:defRPr>
    </a:lvl6pPr>
    <a:lvl7pPr marL="3663402" algn="l" defTabSz="1221134" rtl="0" eaLnBrk="1" latinLnBrk="0" hangingPunct="1">
      <a:defRPr sz="1604" kern="1200">
        <a:solidFill>
          <a:schemeClr val="tx1"/>
        </a:solidFill>
        <a:latin typeface="+mn-lt"/>
        <a:ea typeface="+mn-ea"/>
        <a:cs typeface="+mn-cs"/>
      </a:defRPr>
    </a:lvl7pPr>
    <a:lvl8pPr marL="4273967" algn="l" defTabSz="1221134" rtl="0" eaLnBrk="1" latinLnBrk="0" hangingPunct="1">
      <a:defRPr sz="1604" kern="1200">
        <a:solidFill>
          <a:schemeClr val="tx1"/>
        </a:solidFill>
        <a:latin typeface="+mn-lt"/>
        <a:ea typeface="+mn-ea"/>
        <a:cs typeface="+mn-cs"/>
      </a:defRPr>
    </a:lvl8pPr>
    <a:lvl9pPr marL="4884534" algn="l" defTabSz="1221134"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88784016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274096079"/>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5228490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17031503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360323027"/>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7890569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543348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588735788"/>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07009967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53273485"/>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577294037"/>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318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3"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8"/>
            <a:ext cx="9464223"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7"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6"/>
            <a:ext cx="9464223"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49"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6"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4" y="670913"/>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4" y="670913"/>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4"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0" y="8548082"/>
            <a:ext cx="11916763"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7" y="670910"/>
            <a:ext cx="7882716"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8"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5" y="4800600"/>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5" y="4800600"/>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0"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49"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4"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8" y="7674605"/>
            <a:ext cx="1121664"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3" y="7688424"/>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1" y="8416518"/>
            <a:ext cx="2384794"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4"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2" y="7660786"/>
            <a:ext cx="1121664"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7" y="7674605"/>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5" y="8402699"/>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38" y="7674605"/>
            <a:ext cx="1121664"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4"/>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DF4BCD08-8CFF-42BF-89EE-2DD7E7149B7E}"/>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Tree>
    <p:extLst>
      <p:ext uri="{BB962C8B-B14F-4D97-AF65-F5344CB8AC3E}">
        <p14:creationId xmlns:p14="http://schemas.microsoft.com/office/powerpoint/2010/main" val="397486493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5"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34.xml"/><Relationship Id="rId6" Type="http://schemas.openxmlformats.org/officeDocument/2006/relationships/image" Target="../media/image13.png"/><Relationship Id="rId11" Type="http://schemas.openxmlformats.org/officeDocument/2006/relationships/image" Target="../media/image15.pn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a:extLst>
              <a:ext uri="{FF2B5EF4-FFF2-40B4-BE49-F238E27FC236}">
                <a16:creationId xmlns:a16="http://schemas.microsoft.com/office/drawing/2014/main" id="{F032EDF4-DD8C-4FC5-921D-9F1B95A0EDEC}"/>
              </a:ext>
            </a:extLst>
          </p:cNvPr>
          <p:cNvCxnSpPr>
            <a:cxnSpLocks/>
          </p:cNvCxnSpPr>
          <p:nvPr/>
        </p:nvCxnSpPr>
        <p:spPr>
          <a:xfrm flipV="1">
            <a:off x="21258" y="3058193"/>
            <a:ext cx="12780342" cy="5182"/>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80490F29-7F30-4650-845A-80915BC663AA}"/>
              </a:ext>
            </a:extLst>
          </p:cNvPr>
          <p:cNvSpPr txBox="1"/>
          <p:nvPr/>
        </p:nvSpPr>
        <p:spPr>
          <a:xfrm flipH="1">
            <a:off x="8999530" y="3063859"/>
            <a:ext cx="2747651" cy="307777"/>
          </a:xfrm>
          <a:prstGeom prst="rect">
            <a:avLst/>
          </a:prstGeom>
          <a:no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Be clear about the purpose</a:t>
            </a:r>
          </a:p>
        </p:txBody>
      </p:sp>
      <p:sp>
        <p:nvSpPr>
          <p:cNvPr id="72" name="TextBox 6">
            <a:extLst>
              <a:ext uri="{FF2B5EF4-FFF2-40B4-BE49-F238E27FC236}">
                <a16:creationId xmlns:a16="http://schemas.microsoft.com/office/drawing/2014/main" id="{7426D920-90CD-4C81-84E3-F926722444F4}"/>
              </a:ext>
            </a:extLst>
          </p:cNvPr>
          <p:cNvSpPr txBox="1"/>
          <p:nvPr/>
        </p:nvSpPr>
        <p:spPr>
          <a:xfrm>
            <a:off x="7540420" y="6242218"/>
            <a:ext cx="2866411" cy="1200329"/>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Keep focused on the </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Principle. </a:t>
            </a: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Make sure it’s clear how any collection or use of data or information will benefit service users, people in similar situations, or the wider community.</a:t>
            </a:r>
          </a:p>
        </p:txBody>
      </p:sp>
      <p:sp>
        <p:nvSpPr>
          <p:cNvPr id="83" name="TextBox 82">
            <a:extLst>
              <a:ext uri="{FF2B5EF4-FFF2-40B4-BE49-F238E27FC236}">
                <a16:creationId xmlns:a16="http://schemas.microsoft.com/office/drawing/2014/main" id="{E4D2A1B4-DF96-4E45-AA1D-34479BDB1047}"/>
              </a:ext>
            </a:extLst>
          </p:cNvPr>
          <p:cNvSpPr txBox="1"/>
          <p:nvPr/>
        </p:nvSpPr>
        <p:spPr>
          <a:xfrm>
            <a:off x="7504173" y="3329706"/>
            <a:ext cx="5353806" cy="3057972"/>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4">
              <a:lnSpc>
                <a:spcPct val="100000"/>
              </a:lnSpc>
              <a:spcBef>
                <a:spcPts val="600"/>
              </a:spcBef>
              <a:spcAft>
                <a:spcPts val="600"/>
              </a:spcAft>
            </a:pPr>
            <a:r>
              <a:rPr lang="en-NZ" sz="1300" dirty="0">
                <a:latin typeface="Source Sans Pro" panose="020B0503030403020204" pitchFamily="34" charset="0"/>
                <a:ea typeface="Source Sans Pro" panose="020B0503030403020204" pitchFamily="34" charset="0"/>
              </a:rPr>
              <a:t>Write down the purpose for collecting or using people’s data or information in an easy to understand way. It’s vital to be clear about purpose so that you can be transparent, and check ethical and legal requirements. Remember: if identifying information isn’t needed, then it should not be collected or used. Never ask for any data or information to be collected or shared without explaining why it’s needed or how it will be used.</a:t>
            </a:r>
          </a:p>
          <a:p>
            <a:pPr lvl="4">
              <a:lnSpc>
                <a:spcPct val="100000"/>
              </a:lnSpc>
              <a:spcBef>
                <a:spcPts val="600"/>
              </a:spcBef>
              <a:spcAft>
                <a:spcPts val="600"/>
              </a:spcAft>
            </a:pPr>
            <a:r>
              <a:rPr lang="en-NZ" sz="1300" dirty="0">
                <a:latin typeface="Source Sans Pro" panose="020B0503030403020204" pitchFamily="34" charset="0"/>
                <a:ea typeface="Source Sans Pro" panose="020B0503030403020204" pitchFamily="34" charset="0"/>
              </a:rPr>
              <a:t>‘Just in case’ is not an okay reason to collect data or information. ‘We have it so let’s use it’ is not okay either. With the increased availability of administrative data and easier access to technology to analyse it the risk of overcollection and misuse has also increased. For this reason, it has become important to stop, think and check why something is collected, why it’s passed on and if it’s okay to use it.</a:t>
            </a:r>
          </a:p>
        </p:txBody>
      </p:sp>
      <p:cxnSp>
        <p:nvCxnSpPr>
          <p:cNvPr id="70" name="Straight Connector 69">
            <a:extLst>
              <a:ext uri="{FF2B5EF4-FFF2-40B4-BE49-F238E27FC236}">
                <a16:creationId xmlns:a16="http://schemas.microsoft.com/office/drawing/2014/main" id="{DF81E4E4-0EE5-417A-A84D-507B5A34983E}"/>
              </a:ext>
            </a:extLst>
          </p:cNvPr>
          <p:cNvCxnSpPr>
            <a:cxnSpLocks/>
          </p:cNvCxnSpPr>
          <p:nvPr/>
        </p:nvCxnSpPr>
        <p:spPr>
          <a:xfrm>
            <a:off x="10445758" y="6215108"/>
            <a:ext cx="0" cy="2429682"/>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8266E763-E79F-4C6D-B604-FDDDF3AF825F}"/>
              </a:ext>
            </a:extLst>
          </p:cNvPr>
          <p:cNvSpPr txBox="1"/>
          <p:nvPr/>
        </p:nvSpPr>
        <p:spPr>
          <a:xfrm>
            <a:off x="7558707" y="7453867"/>
            <a:ext cx="2848115" cy="1200329"/>
          </a:xfrm>
          <a:prstGeom prst="rect">
            <a:avLst/>
          </a:prstGeom>
          <a:noFill/>
          <a:ln>
            <a:noFill/>
          </a:ln>
        </p:spPr>
        <p:txBody>
          <a:bodyPr wrap="square" rtlCol="0">
            <a:spAutoFit/>
          </a:bodyPr>
          <a:lstStyle/>
          <a:p>
            <a:pPr marL="0" lvl="4" defTabSz="700533">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Any use of information that identifies service users needs careful thinking and thorough checking. The purpose must be clear, understood by all involved and communicated to service users.</a:t>
            </a:r>
          </a:p>
        </p:txBody>
      </p:sp>
      <p:cxnSp>
        <p:nvCxnSpPr>
          <p:cNvPr id="97" name="Straight Connector 96">
            <a:extLst>
              <a:ext uri="{FF2B5EF4-FFF2-40B4-BE49-F238E27FC236}">
                <a16:creationId xmlns:a16="http://schemas.microsoft.com/office/drawing/2014/main" id="{4246FFF9-1F0A-4CBA-8041-742E7523AA51}"/>
              </a:ext>
            </a:extLst>
          </p:cNvPr>
          <p:cNvCxnSpPr>
            <a:cxnSpLocks/>
          </p:cNvCxnSpPr>
          <p:nvPr/>
        </p:nvCxnSpPr>
        <p:spPr>
          <a:xfrm flipV="1">
            <a:off x="7485938" y="3064846"/>
            <a:ext cx="18233" cy="6578419"/>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545CB17D-7EDE-497C-BDAF-6BC14845378F}"/>
              </a:ext>
            </a:extLst>
          </p:cNvPr>
          <p:cNvSpPr txBox="1"/>
          <p:nvPr/>
        </p:nvSpPr>
        <p:spPr>
          <a:xfrm flipH="1">
            <a:off x="1642697" y="6729770"/>
            <a:ext cx="4659039" cy="307777"/>
          </a:xfrm>
          <a:prstGeom prst="rect">
            <a:avLst/>
          </a:prstGeom>
          <a:no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Work as equal partners and involve service users</a:t>
            </a:r>
          </a:p>
        </p:txBody>
      </p:sp>
      <p:sp>
        <p:nvSpPr>
          <p:cNvPr id="8" name="TextBox 7">
            <a:extLst>
              <a:ext uri="{FF2B5EF4-FFF2-40B4-BE49-F238E27FC236}">
                <a16:creationId xmlns:a16="http://schemas.microsoft.com/office/drawing/2014/main" id="{3C1A8E84-7572-4381-86C1-8F68C3178B4A}"/>
              </a:ext>
            </a:extLst>
          </p:cNvPr>
          <p:cNvSpPr txBox="1"/>
          <p:nvPr/>
        </p:nvSpPr>
        <p:spPr>
          <a:xfrm>
            <a:off x="1093359" y="60097"/>
            <a:ext cx="8648049" cy="800219"/>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 </a:t>
            </a:r>
          </a:p>
          <a:p>
            <a:r>
              <a:rPr lang="en-NZ" sz="2200" b="1" dirty="0">
                <a:solidFill>
                  <a:srgbClr val="E8731B"/>
                </a:solidFill>
                <a:latin typeface="Source Sans Pro" panose="020B0503030403020204" pitchFamily="34" charset="0"/>
                <a:ea typeface="Source Sans Pro" panose="020B0503030403020204" pitchFamily="34" charset="0"/>
              </a:rPr>
              <a:t>DPUP summary for data analysis, research or evaluation </a:t>
            </a:r>
          </a:p>
        </p:txBody>
      </p:sp>
      <p:cxnSp>
        <p:nvCxnSpPr>
          <p:cNvPr id="9" name="Straight Connector 8">
            <a:extLst>
              <a:ext uri="{FF2B5EF4-FFF2-40B4-BE49-F238E27FC236}">
                <a16:creationId xmlns:a16="http://schemas.microsoft.com/office/drawing/2014/main" id="{97AFFC17-9B7B-466B-86CB-CAAFEF38208A}"/>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2" name="Oval 51">
            <a:extLst>
              <a:ext uri="{FF2B5EF4-FFF2-40B4-BE49-F238E27FC236}">
                <a16:creationId xmlns:a16="http://schemas.microsoft.com/office/drawing/2014/main" id="{52331836-EF49-44E3-BD52-9A87160ED89E}"/>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3" name="Picture 12">
            <a:extLst>
              <a:ext uri="{FF2B5EF4-FFF2-40B4-BE49-F238E27FC236}">
                <a16:creationId xmlns:a16="http://schemas.microsoft.com/office/drawing/2014/main" id="{74DC8F41-A932-4F90-BD7D-937D30AD2CF2}"/>
              </a:ext>
            </a:extLst>
          </p:cNvPr>
          <p:cNvPicPr preferRelativeResize="0">
            <a:picLocks/>
          </p:cNvPicPr>
          <p:nvPr/>
        </p:nvPicPr>
        <p:blipFill>
          <a:blip r:embed="rId2">
            <a:extLst>
              <a:ext uri="{28A0092B-C50C-407E-A947-70E740481C1C}">
                <a14:useLocalDpi xmlns:a14="http://schemas.microsoft.com/office/drawing/2010/main" val="0"/>
              </a:ext>
            </a:extLst>
          </a:blip>
          <a:stretch>
            <a:fillRect/>
          </a:stretch>
        </p:blipFill>
        <p:spPr>
          <a:xfrm>
            <a:off x="21258" y="6319"/>
            <a:ext cx="1080000" cy="1080000"/>
          </a:xfrm>
          <a:prstGeom prst="rect">
            <a:avLst/>
          </a:prstGeom>
        </p:spPr>
      </p:pic>
      <p:sp>
        <p:nvSpPr>
          <p:cNvPr id="46" name="TextBox 45">
            <a:extLst>
              <a:ext uri="{FF2B5EF4-FFF2-40B4-BE49-F238E27FC236}">
                <a16:creationId xmlns:a16="http://schemas.microsoft.com/office/drawing/2014/main" id="{CDA431B0-760F-4F18-8A07-786E53CA5D04}"/>
              </a:ext>
            </a:extLst>
          </p:cNvPr>
          <p:cNvSpPr txBox="1"/>
          <p:nvPr/>
        </p:nvSpPr>
        <p:spPr>
          <a:xfrm>
            <a:off x="-32085" y="1062801"/>
            <a:ext cx="6480000" cy="1471003"/>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lnSpc>
                <a:spcPct val="100000"/>
              </a:lnSpc>
              <a:spcBef>
                <a:spcPts val="200"/>
              </a:spcBef>
              <a:spcAft>
                <a:spcPts val="2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Information from or about service users is often used for analysis, research, evaluation and other similar activities.</a:t>
            </a:r>
          </a:p>
          <a:p>
            <a:pPr>
              <a:lnSpc>
                <a:spcPct val="100000"/>
              </a:lnSpc>
              <a:spcBef>
                <a:spcPts val="200"/>
              </a:spcBef>
              <a:spcAft>
                <a:spcPts val="2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Qualitative or quantitative analysis, modelling and forecasting the cost of services, research or evaluation of interventions are all examples of where people’s data or information may be used. If you’re involved in this kind of work, you might decide what to collect from or about people, or you might use information that’s already gathered.</a:t>
            </a:r>
          </a:p>
          <a:p>
            <a:pPr>
              <a:lnSpc>
                <a:spcPct val="100000"/>
              </a:lnSpc>
              <a:spcBef>
                <a:spcPts val="200"/>
              </a:spcBef>
              <a:spcAft>
                <a:spcPts val="2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As a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a:t>
            </a:r>
            <a:r>
              <a:rPr lang="en-NZ" sz="1300" b="0" dirty="0">
                <a:latin typeface="Source Sans Pro" panose="020B0503030403020204" pitchFamily="34" charset="0"/>
                <a:ea typeface="Source Sans Pro" panose="020B0503030403020204" pitchFamily="34" charset="0"/>
                <a:cs typeface="Calibri" panose="020F0502020204030204" pitchFamily="34" charset="0"/>
              </a:rPr>
              <a:t>, create a culture where data or information is used in respectful, transparent and trustworthy ways.  </a:t>
            </a:r>
          </a:p>
        </p:txBody>
      </p:sp>
      <p:sp>
        <p:nvSpPr>
          <p:cNvPr id="47" name="TextBox 46">
            <a:extLst>
              <a:ext uri="{FF2B5EF4-FFF2-40B4-BE49-F238E27FC236}">
                <a16:creationId xmlns:a16="http://schemas.microsoft.com/office/drawing/2014/main" id="{40EEBCB0-D768-4520-88E1-9549F4A59D4B}"/>
              </a:ext>
            </a:extLst>
          </p:cNvPr>
          <p:cNvSpPr txBox="1"/>
          <p:nvPr/>
        </p:nvSpPr>
        <p:spPr>
          <a:xfrm>
            <a:off x="6411429" y="1069507"/>
            <a:ext cx="6480000" cy="2027546"/>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lnSpc>
                <a:spcPct val="100000"/>
              </a:lnSpc>
              <a:spcBef>
                <a:spcPts val="600"/>
              </a:spcBef>
              <a:spcAft>
                <a:spcPts val="6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Uphold people’s mana and recognise the person and story behind the numbers. Support the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300" b="0" dirty="0">
                <a:latin typeface="Source Sans Pro" panose="020B0503030403020204" pitchFamily="34" charset="0"/>
                <a:ea typeface="Source Sans Pro" panose="020B0503030403020204" pitchFamily="34" charset="0"/>
                <a:cs typeface="Calibri" panose="020F0502020204030204" pitchFamily="34" charset="0"/>
              </a:rPr>
              <a:t>and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Principles</a:t>
            </a:r>
            <a:r>
              <a:rPr lang="en-NZ" sz="1300" b="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49" name="TextBox 48">
            <a:extLst>
              <a:ext uri="{FF2B5EF4-FFF2-40B4-BE49-F238E27FC236}">
                <a16:creationId xmlns:a16="http://schemas.microsoft.com/office/drawing/2014/main" id="{C624F3B5-AE55-4A87-8C6B-2B0402CDB19B}"/>
              </a:ext>
            </a:extLst>
          </p:cNvPr>
          <p:cNvSpPr txBox="1"/>
          <p:nvPr/>
        </p:nvSpPr>
        <p:spPr>
          <a:xfrm>
            <a:off x="10445758" y="6242218"/>
            <a:ext cx="2349440" cy="1200329"/>
          </a:xfrm>
          <a:prstGeom prst="rect">
            <a:avLst/>
          </a:prstGeom>
          <a:noFill/>
          <a:ln>
            <a:noFill/>
          </a:ln>
        </p:spPr>
        <p:txBody>
          <a:bodyPr wrap="square" rtlCol="0">
            <a:spAutoFit/>
          </a:bodyPr>
          <a:lstStyle/>
          <a:p>
            <a:pPr marL="0" lvl="4" defTabSz="700533">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you decide what to collect and why, then get a wide range of views, including from service users, about what is fair and reasonable to do for this purpose.</a:t>
            </a:r>
          </a:p>
        </p:txBody>
      </p:sp>
      <p:cxnSp>
        <p:nvCxnSpPr>
          <p:cNvPr id="58" name="Straight Connector 57">
            <a:extLst>
              <a:ext uri="{FF2B5EF4-FFF2-40B4-BE49-F238E27FC236}">
                <a16:creationId xmlns:a16="http://schemas.microsoft.com/office/drawing/2014/main" id="{345055C2-E2E3-4FC7-94BB-6DAE5AF195C5}"/>
              </a:ext>
            </a:extLst>
          </p:cNvPr>
          <p:cNvCxnSpPr>
            <a:cxnSpLocks/>
          </p:cNvCxnSpPr>
          <p:nvPr/>
        </p:nvCxnSpPr>
        <p:spPr>
          <a:xfrm>
            <a:off x="7504173" y="7421862"/>
            <a:ext cx="5318572"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D2033510-E7DE-4BE8-B34C-29035946D46B}"/>
              </a:ext>
            </a:extLst>
          </p:cNvPr>
          <p:cNvSpPr txBox="1"/>
          <p:nvPr/>
        </p:nvSpPr>
        <p:spPr>
          <a:xfrm>
            <a:off x="10445758" y="7442803"/>
            <a:ext cx="2423762" cy="830997"/>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the data or information was not collected for this purpose, then is it legal, ethical, fair and reasonable to use it?</a:t>
            </a:r>
          </a:p>
        </p:txBody>
      </p:sp>
      <p:sp>
        <p:nvSpPr>
          <p:cNvPr id="69" name="TextBox 68">
            <a:extLst>
              <a:ext uri="{FF2B5EF4-FFF2-40B4-BE49-F238E27FC236}">
                <a16:creationId xmlns:a16="http://schemas.microsoft.com/office/drawing/2014/main" id="{574E226C-3209-4B41-B31C-77B687E4B332}"/>
              </a:ext>
            </a:extLst>
          </p:cNvPr>
          <p:cNvSpPr txBox="1"/>
          <p:nvPr/>
        </p:nvSpPr>
        <p:spPr>
          <a:xfrm>
            <a:off x="7566737" y="8671464"/>
            <a:ext cx="5188266" cy="661720"/>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people’s information will be used for a purpose they do not know about or may not agree with, whether it identifies them or not, does the purpose justify it? How would it affect people’s trust if they found out?</a:t>
            </a:r>
          </a:p>
        </p:txBody>
      </p:sp>
      <p:cxnSp>
        <p:nvCxnSpPr>
          <p:cNvPr id="71" name="Straight Connector 70">
            <a:extLst>
              <a:ext uri="{FF2B5EF4-FFF2-40B4-BE49-F238E27FC236}">
                <a16:creationId xmlns:a16="http://schemas.microsoft.com/office/drawing/2014/main" id="{5D5D346B-3362-42D6-A020-200589254AF0}"/>
              </a:ext>
            </a:extLst>
          </p:cNvPr>
          <p:cNvCxnSpPr>
            <a:cxnSpLocks/>
          </p:cNvCxnSpPr>
          <p:nvPr/>
        </p:nvCxnSpPr>
        <p:spPr>
          <a:xfrm>
            <a:off x="7506527" y="8644790"/>
            <a:ext cx="5295073"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46F8C96F-6080-4DFD-BC20-C2AA0A77EC06}"/>
              </a:ext>
            </a:extLst>
          </p:cNvPr>
          <p:cNvSpPr txBox="1"/>
          <p:nvPr/>
        </p:nvSpPr>
        <p:spPr>
          <a:xfrm>
            <a:off x="-1" y="3102946"/>
            <a:ext cx="7272339" cy="492443"/>
          </a:xfrm>
          <a:prstGeom prst="rect">
            <a:avLst/>
          </a:prstGeom>
          <a:noFill/>
          <a:ln>
            <a:noFill/>
          </a:ln>
        </p:spPr>
        <p:txBody>
          <a:bodyPr wrap="square" rtlCol="0">
            <a:spAutoFit/>
          </a:bodyPr>
          <a:lstStyle/>
          <a:p>
            <a:pPr algn="just"/>
            <a:r>
              <a:rPr lang="en-NZ" sz="1300" b="1" dirty="0">
                <a:latin typeface="Source Sans Pro" panose="020B0503030403020204" pitchFamily="34" charset="0"/>
                <a:ea typeface="Source Sans Pro" panose="020B0503030403020204" pitchFamily="34" charset="0"/>
                <a:cs typeface="Calibri" panose="020F0502020204030204" pitchFamily="34" charset="0"/>
              </a:rPr>
              <a:t>The DPUP Principles </a:t>
            </a:r>
            <a:r>
              <a:rPr lang="en-NZ" sz="1300" dirty="0">
                <a:latin typeface="Source Sans Pro" panose="020B0503030403020204" pitchFamily="34" charset="0"/>
                <a:ea typeface="Source Sans Pro" panose="020B0503030403020204" pitchFamily="34" charset="0"/>
                <a:cs typeface="Calibri" panose="020F0502020204030204" pitchFamily="34" charset="0"/>
              </a:rPr>
              <a:t>are</a:t>
            </a:r>
            <a:r>
              <a:rPr lang="en-NZ" sz="1300" b="1" dirty="0">
                <a:latin typeface="Source Sans Pro" panose="020B0503030403020204" pitchFamily="34" charset="0"/>
                <a:ea typeface="Source Sans Pro" panose="020B0503030403020204" pitchFamily="34" charset="0"/>
                <a:cs typeface="Calibri" panose="020F0502020204030204" pitchFamily="34" charset="0"/>
              </a:rPr>
              <a:t> </a:t>
            </a:r>
            <a:r>
              <a:rPr lang="en-NZ" sz="1300" dirty="0">
                <a:latin typeface="Source Sans Pro" panose="020B0503030403020204" pitchFamily="34" charset="0"/>
                <a:ea typeface="Source Sans Pro" panose="020B0503030403020204" pitchFamily="34" charset="0"/>
                <a:cs typeface="Calibri" panose="020F0502020204030204" pitchFamily="34" charset="0"/>
              </a:rPr>
              <a:t>values and behaviours that underpin respectful, transparent and trusted use of data and information:</a:t>
            </a:r>
          </a:p>
        </p:txBody>
      </p:sp>
      <p:pic>
        <p:nvPicPr>
          <p:cNvPr id="39" name="Picture 38">
            <a:extLst>
              <a:ext uri="{FF2B5EF4-FFF2-40B4-BE49-F238E27FC236}">
                <a16:creationId xmlns:a16="http://schemas.microsoft.com/office/drawing/2014/main" id="{D8F59EE9-CFE4-4568-A4E6-73704942DFCA}"/>
              </a:ext>
            </a:extLst>
          </p:cNvPr>
          <p:cNvPicPr>
            <a:picLocks noChangeAspect="1"/>
          </p:cNvPicPr>
          <p:nvPr/>
        </p:nvPicPr>
        <p:blipFill rotWithShape="1">
          <a:blip r:embed="rId3">
            <a:extLst>
              <a:ext uri="{28A0092B-C50C-407E-A947-70E740481C1C}">
                <a14:useLocalDpi xmlns:a14="http://schemas.microsoft.com/office/drawing/2010/main" val="0"/>
              </a:ext>
            </a:extLst>
          </a:blip>
          <a:srcRect l="9408"/>
          <a:stretch/>
        </p:blipFill>
        <p:spPr>
          <a:xfrm>
            <a:off x="7869" y="4564134"/>
            <a:ext cx="1123653" cy="902900"/>
          </a:xfrm>
          <a:prstGeom prst="rect">
            <a:avLst/>
          </a:prstGeom>
        </p:spPr>
      </p:pic>
      <p:sp>
        <p:nvSpPr>
          <p:cNvPr id="44" name="Rectangle: Rounded Corners 43">
            <a:extLst>
              <a:ext uri="{FF2B5EF4-FFF2-40B4-BE49-F238E27FC236}">
                <a16:creationId xmlns:a16="http://schemas.microsoft.com/office/drawing/2014/main" id="{59A71D89-D26A-459F-8E68-FAFCACEA11A3}"/>
              </a:ext>
            </a:extLst>
          </p:cNvPr>
          <p:cNvSpPr/>
          <p:nvPr/>
        </p:nvSpPr>
        <p:spPr>
          <a:xfrm>
            <a:off x="910250" y="3680996"/>
            <a:ext cx="5490546"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Improve outcomes for service users, whānau and communities.</a:t>
            </a:r>
            <a:r>
              <a:rPr lang="en-NZ" sz="120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45" name="Rectangle: Rounded Corners 44">
            <a:extLst>
              <a:ext uri="{FF2B5EF4-FFF2-40B4-BE49-F238E27FC236}">
                <a16:creationId xmlns:a16="http://schemas.microsoft.com/office/drawing/2014/main" id="{1A98F940-33DE-4D28-BF32-7F6F17E0AB31}"/>
              </a:ext>
            </a:extLst>
          </p:cNvPr>
          <p:cNvSpPr/>
          <p:nvPr/>
        </p:nvSpPr>
        <p:spPr>
          <a:xfrm>
            <a:off x="1131522" y="4230982"/>
            <a:ext cx="6372649"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Uphold the mana and dignity of those who share their data and information.</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8" name="Rectangle: Rounded Corners 47">
            <a:extLst>
              <a:ext uri="{FF2B5EF4-FFF2-40B4-BE49-F238E27FC236}">
                <a16:creationId xmlns:a16="http://schemas.microsoft.com/office/drawing/2014/main" id="{84D3190A-79D8-4FC6-92EB-9AC9F81DB88C}"/>
              </a:ext>
            </a:extLst>
          </p:cNvPr>
          <p:cNvSpPr/>
          <p:nvPr/>
        </p:nvSpPr>
        <p:spPr>
          <a:xfrm>
            <a:off x="1370583" y="4780969"/>
            <a:ext cx="5995190" cy="371504"/>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Empower people – include them and enable their choices. </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50" name="Rectangle: Rounded Corners 49">
            <a:extLst>
              <a:ext uri="{FF2B5EF4-FFF2-40B4-BE49-F238E27FC236}">
                <a16:creationId xmlns:a16="http://schemas.microsoft.com/office/drawing/2014/main" id="{CE8B6453-CFB0-4673-970B-30447056D53B}"/>
              </a:ext>
            </a:extLst>
          </p:cNvPr>
          <p:cNvSpPr/>
          <p:nvPr/>
        </p:nvSpPr>
        <p:spPr>
          <a:xfrm>
            <a:off x="1169339" y="5343146"/>
            <a:ext cx="6055199"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Kaitiakitanga </a:t>
            </a: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Act as a steward in a way that’s transparent, understood and trusted. </a:t>
            </a:r>
          </a:p>
        </p:txBody>
      </p:sp>
      <p:sp>
        <p:nvSpPr>
          <p:cNvPr id="51" name="Rectangle: Rounded Corners 50">
            <a:extLst>
              <a:ext uri="{FF2B5EF4-FFF2-40B4-BE49-F238E27FC236}">
                <a16:creationId xmlns:a16="http://schemas.microsoft.com/office/drawing/2014/main" id="{983625A4-B3AA-4FD4-BCD3-BE0FD1268094}"/>
              </a:ext>
            </a:extLst>
          </p:cNvPr>
          <p:cNvSpPr/>
          <p:nvPr/>
        </p:nvSpPr>
        <p:spPr>
          <a:xfrm>
            <a:off x="910250" y="5893132"/>
            <a:ext cx="5123115"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Work as equals to create and share valuable knowledge. </a:t>
            </a:r>
          </a:p>
        </p:txBody>
      </p:sp>
      <p:sp>
        <p:nvSpPr>
          <p:cNvPr id="53" name="Rectangle: Rounded Corners 52">
            <a:extLst>
              <a:ext uri="{FF2B5EF4-FFF2-40B4-BE49-F238E27FC236}">
                <a16:creationId xmlns:a16="http://schemas.microsoft.com/office/drawing/2014/main" id="{57168170-58B8-4ADF-87D4-A9D8B4FFEA90}"/>
              </a:ext>
            </a:extLst>
          </p:cNvPr>
          <p:cNvSpPr/>
          <p:nvPr/>
        </p:nvSpPr>
        <p:spPr>
          <a:xfrm>
            <a:off x="936446" y="6346503"/>
            <a:ext cx="5294825" cy="371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See the </a:t>
            </a: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full versions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of the Principles at: </a:t>
            </a:r>
            <a:r>
              <a:rPr lang="en-NZ" sz="1200" b="1" dirty="0" err="1">
                <a:solidFill>
                  <a:srgbClr val="E8731B"/>
                </a:solidFill>
                <a:latin typeface="Source Sans Pro" panose="020B0503030403020204" pitchFamily="34" charset="0"/>
                <a:ea typeface="Source Sans Pro" panose="020B0503030403020204" pitchFamily="34" charset="0"/>
                <a:cs typeface="Calibri" panose="020F0502020204030204" pitchFamily="34" charset="0"/>
              </a:rPr>
              <a:t>digital.govt.nz.dpup</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/principles</a:t>
            </a:r>
          </a:p>
        </p:txBody>
      </p:sp>
      <p:cxnSp>
        <p:nvCxnSpPr>
          <p:cNvPr id="54" name="Straight Connector 53">
            <a:extLst>
              <a:ext uri="{FF2B5EF4-FFF2-40B4-BE49-F238E27FC236}">
                <a16:creationId xmlns:a16="http://schemas.microsoft.com/office/drawing/2014/main" id="{A46BD0F4-3B0C-40E5-9CF9-1FB61F662283}"/>
              </a:ext>
            </a:extLst>
          </p:cNvPr>
          <p:cNvCxnSpPr>
            <a:cxnSpLocks/>
          </p:cNvCxnSpPr>
          <p:nvPr/>
        </p:nvCxnSpPr>
        <p:spPr>
          <a:xfrm flipH="1" flipV="1">
            <a:off x="-39224" y="6694171"/>
            <a:ext cx="7525162"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49AAEF58-0F6A-49B5-904E-418DE860B4B6}"/>
              </a:ext>
            </a:extLst>
          </p:cNvPr>
          <p:cNvSpPr txBox="1"/>
          <p:nvPr/>
        </p:nvSpPr>
        <p:spPr>
          <a:xfrm>
            <a:off x="11824976" y="9329960"/>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1 of 2</a:t>
            </a:r>
          </a:p>
        </p:txBody>
      </p:sp>
      <p:sp>
        <p:nvSpPr>
          <p:cNvPr id="66" name="Rectangle 65">
            <a:extLst>
              <a:ext uri="{FF2B5EF4-FFF2-40B4-BE49-F238E27FC236}">
                <a16:creationId xmlns:a16="http://schemas.microsoft.com/office/drawing/2014/main" id="{6C32C3E2-98C3-4ABD-95E6-B9348FF70A45}"/>
              </a:ext>
            </a:extLst>
          </p:cNvPr>
          <p:cNvSpPr/>
          <p:nvPr/>
        </p:nvSpPr>
        <p:spPr>
          <a:xfrm>
            <a:off x="6447915" y="1628018"/>
            <a:ext cx="6357916" cy="1200329"/>
          </a:xfrm>
          <a:prstGeom prst="rect">
            <a:avLst/>
          </a:prstGeom>
          <a:solidFill>
            <a:srgbClr val="FEEAD4"/>
          </a:solidFill>
        </p:spPr>
        <p:txBody>
          <a:bodyPr wrap="square">
            <a:spAutoFit/>
          </a:bodyPr>
          <a:lstStyle/>
          <a:p>
            <a:r>
              <a:rPr lang="en-NZ" sz="1200" b="1" dirty="0">
                <a:solidFill>
                  <a:srgbClr val="EA8132"/>
                </a:solidFill>
                <a:latin typeface="Source Sans Pro" panose="020B0503030403020204" pitchFamily="34" charset="0"/>
                <a:ea typeface="Source Sans Pro" panose="020B0503030403020204" pitchFamily="34" charset="0"/>
              </a:rPr>
              <a:t>      Keep in mind</a:t>
            </a:r>
          </a:p>
          <a:p>
            <a:r>
              <a:rPr lang="en-NZ" sz="1200" dirty="0">
                <a:latin typeface="Source Sans Pro" panose="020B0503030403020204" pitchFamily="34" charset="0"/>
                <a:ea typeface="Source Sans Pro" panose="020B0503030403020204" pitchFamily="34" charset="0"/>
              </a:rPr>
              <a:t>often think of information they have supplied or that is about them as personal, even when it has been de-identified or anonymised and is being used in a non-personal form. Whenever your work is about people, the key parts of good practice are being clear about purpose, supporting transparency and choice, enabling people to access their information, and sharing the value of the insights developed using people’s information.</a:t>
            </a:r>
          </a:p>
        </p:txBody>
      </p:sp>
      <p:sp>
        <p:nvSpPr>
          <p:cNvPr id="67" name="Oval 66">
            <a:extLst>
              <a:ext uri="{FF2B5EF4-FFF2-40B4-BE49-F238E27FC236}">
                <a16:creationId xmlns:a16="http://schemas.microsoft.com/office/drawing/2014/main" id="{1503734C-A20B-4259-94D1-A19173C56E67}"/>
              </a:ext>
            </a:extLst>
          </p:cNvPr>
          <p:cNvSpPr/>
          <p:nvPr/>
        </p:nvSpPr>
        <p:spPr>
          <a:xfrm>
            <a:off x="6553077" y="1663008"/>
            <a:ext cx="166493" cy="167526"/>
          </a:xfrm>
          <a:prstGeom prst="ellipse">
            <a:avLst/>
          </a:prstGeom>
          <a:solidFill>
            <a:srgbClr val="EA8132"/>
          </a:solidFill>
          <a:ln>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100" b="1" dirty="0"/>
              <a:t>!</a:t>
            </a:r>
          </a:p>
        </p:txBody>
      </p:sp>
      <p:sp>
        <p:nvSpPr>
          <p:cNvPr id="64" name="TextBox 6">
            <a:extLst>
              <a:ext uri="{FF2B5EF4-FFF2-40B4-BE49-F238E27FC236}">
                <a16:creationId xmlns:a16="http://schemas.microsoft.com/office/drawing/2014/main" id="{1E5A3EEB-E20C-471C-B40F-FAEBC42FFFDC}"/>
              </a:ext>
            </a:extLst>
          </p:cNvPr>
          <p:cNvSpPr txBox="1"/>
          <p:nvPr/>
        </p:nvSpPr>
        <p:spPr>
          <a:xfrm>
            <a:off x="6401" y="6989350"/>
            <a:ext cx="7518453" cy="2395528"/>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a:spcBef>
                <a:spcPts val="200"/>
              </a:spcBef>
              <a:spcAft>
                <a:spcPts val="200"/>
              </a:spcAft>
            </a:pPr>
            <a:r>
              <a:rPr lang="en-NZ" sz="1300" b="1" dirty="0">
                <a:solidFill>
                  <a:srgbClr val="E8731B"/>
                </a:solidFill>
                <a:latin typeface="Source Sans Pro" panose="020B0503030403020204" pitchFamily="34" charset="0"/>
                <a:ea typeface="Source Sans Pro" panose="020B0503030403020204" pitchFamily="34" charset="0"/>
              </a:rPr>
              <a:t>The Mahitahitanga Principle</a:t>
            </a:r>
            <a:r>
              <a:rPr lang="en-NZ" sz="1300" dirty="0">
                <a:latin typeface="Source Sans Pro" panose="020B0503030403020204" pitchFamily="34" charset="0"/>
                <a:ea typeface="Source Sans Pro" panose="020B0503030403020204" pitchFamily="34" charset="0"/>
              </a:rPr>
              <a:t> is about working with others in a way that reflects a joint responsibility to be respectful, transparent and trustworthy. Involve others when designing research, analysis or evaluation, deciding what to collect or use, how to analyse information and forming conclusions and insights.</a:t>
            </a:r>
          </a:p>
          <a:p>
            <a:pPr>
              <a:spcBef>
                <a:spcPts val="200"/>
              </a:spcBef>
              <a:spcAft>
                <a:spcPts val="200"/>
              </a:spcAft>
            </a:pPr>
            <a:r>
              <a:rPr lang="en-NZ" sz="1300" dirty="0">
                <a:latin typeface="Source Sans Pro" panose="020B0503030403020204" pitchFamily="34" charset="0"/>
                <a:ea typeface="Source Sans Pro" panose="020B0503030403020204" pitchFamily="34" charset="0"/>
              </a:rPr>
              <a:t>Collaborate in ways that make sense for the context and work. If there’s no intention to use identifiable or sensitive data, no negative consequences for people, and they’re aware this work is happening, then this will need less engagement than uses of sensitive information or work that has big implications for people.</a:t>
            </a:r>
          </a:p>
          <a:p>
            <a:pPr>
              <a:spcBef>
                <a:spcPts val="200"/>
              </a:spcBef>
              <a:spcAft>
                <a:spcPts val="200"/>
              </a:spcAft>
            </a:pPr>
            <a:r>
              <a:rPr lang="en-NZ" sz="1300" dirty="0">
                <a:latin typeface="Source Sans Pro" panose="020B0503030403020204" pitchFamily="34" charset="0"/>
                <a:ea typeface="Source Sans Pro" panose="020B0503030403020204" pitchFamily="34" charset="0"/>
              </a:rPr>
              <a:t>Involve people who understand the circumstances of those the information is about: frontline workers who collect it directly, and those who work with people, whānau and communities. Include service users themselves wherever possible.</a:t>
            </a:r>
          </a:p>
        </p:txBody>
      </p:sp>
      <p:sp>
        <p:nvSpPr>
          <p:cNvPr id="68" name="Arc 67">
            <a:extLst>
              <a:ext uri="{FF2B5EF4-FFF2-40B4-BE49-F238E27FC236}">
                <a16:creationId xmlns:a16="http://schemas.microsoft.com/office/drawing/2014/main" id="{1AAC3D5E-4196-404A-9234-F0A315DDCC03}"/>
              </a:ext>
            </a:extLst>
          </p:cNvPr>
          <p:cNvSpPr/>
          <p:nvPr/>
        </p:nvSpPr>
        <p:spPr>
          <a:xfrm>
            <a:off x="-995704" y="3630291"/>
            <a:ext cx="2069095" cy="2716212"/>
          </a:xfrm>
          <a:prstGeom prst="arc">
            <a:avLst>
              <a:gd name="adj1" fmla="val 16120575"/>
              <a:gd name="adj2" fmla="val 5492463"/>
            </a:avLst>
          </a:prstGeom>
          <a:noFill/>
          <a:ln w="25400">
            <a:solidFill>
              <a:srgbClr val="E8731B">
                <a:alpha val="3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lt1"/>
              </a:solidFill>
            </a:endParaRPr>
          </a:p>
        </p:txBody>
      </p:sp>
      <p:pic>
        <p:nvPicPr>
          <p:cNvPr id="23" name="Picture 22" descr="A picture containing text&#10;&#10;Description automatically generated">
            <a:extLst>
              <a:ext uri="{FF2B5EF4-FFF2-40B4-BE49-F238E27FC236}">
                <a16:creationId xmlns:a16="http://schemas.microsoft.com/office/drawing/2014/main" id="{CB1BDDF2-815B-4F01-9714-52C2E9DE0D5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05445" y="122387"/>
            <a:ext cx="1083824" cy="468000"/>
          </a:xfrm>
          <a:prstGeom prst="rect">
            <a:avLst/>
          </a:prstGeom>
        </p:spPr>
      </p:pic>
      <p:pic>
        <p:nvPicPr>
          <p:cNvPr id="3" name="Picture 2">
            <a:extLst>
              <a:ext uri="{FF2B5EF4-FFF2-40B4-BE49-F238E27FC236}">
                <a16:creationId xmlns:a16="http://schemas.microsoft.com/office/drawing/2014/main" id="{1729E514-13C0-4F28-A5F1-8DFA2FB194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49604" y="-2962"/>
            <a:ext cx="1690245" cy="612000"/>
          </a:xfrm>
          <a:prstGeom prst="rect">
            <a:avLst/>
          </a:prstGeom>
        </p:spPr>
      </p:pic>
      <p:sp>
        <p:nvSpPr>
          <p:cNvPr id="40" name="TextBox 39">
            <a:extLst>
              <a:ext uri="{FF2B5EF4-FFF2-40B4-BE49-F238E27FC236}">
                <a16:creationId xmlns:a16="http://schemas.microsoft.com/office/drawing/2014/main" id="{C73CEA49-4C1F-48CC-9644-655DF15DA1D9}"/>
              </a:ext>
              <a:ext uri="{C183D7F6-B498-43B3-948B-1728B52AA6E4}">
                <adec:decorative xmlns:adec="http://schemas.microsoft.com/office/drawing/2017/decorative" val="0"/>
              </a:ext>
            </a:extLst>
          </p:cNvPr>
          <p:cNvSpPr txBox="1"/>
          <p:nvPr/>
        </p:nvSpPr>
        <p:spPr>
          <a:xfrm>
            <a:off x="31797" y="932126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41" name="Picture 40">
            <a:extLst>
              <a:ext uri="{FF2B5EF4-FFF2-40B4-BE49-F238E27FC236}">
                <a16:creationId xmlns:a16="http://schemas.microsoft.com/office/drawing/2014/main" id="{B38B6B40-0C1C-4CD1-8160-06DE8464E1D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6780" y="9299448"/>
            <a:ext cx="1484683" cy="270295"/>
          </a:xfrm>
          <a:prstGeom prst="rect">
            <a:avLst/>
          </a:prstGeom>
        </p:spPr>
      </p:pic>
      <p:cxnSp>
        <p:nvCxnSpPr>
          <p:cNvPr id="42" name="Straight Connector 41">
            <a:extLst>
              <a:ext uri="{FF2B5EF4-FFF2-40B4-BE49-F238E27FC236}">
                <a16:creationId xmlns:a16="http://schemas.microsoft.com/office/drawing/2014/main" id="{2EACEB6E-3301-4D6E-97A0-F3D0332237D6}"/>
              </a:ext>
            </a:extLst>
          </p:cNvPr>
          <p:cNvCxnSpPr>
            <a:cxnSpLocks/>
          </p:cNvCxnSpPr>
          <p:nvPr/>
        </p:nvCxnSpPr>
        <p:spPr>
          <a:xfrm flipH="1">
            <a:off x="7485938" y="6215108"/>
            <a:ext cx="5315662"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246A0CB3-1CCB-42F9-8E5D-92E4F3E0FDC0}"/>
              </a:ext>
            </a:extLst>
          </p:cNvPr>
          <p:cNvSpPr/>
          <p:nvPr/>
        </p:nvSpPr>
        <p:spPr>
          <a:xfrm>
            <a:off x="9545262" y="8342106"/>
            <a:ext cx="3251549" cy="1259094"/>
          </a:xfrm>
          <a:prstGeom prst="rect">
            <a:avLst/>
          </a:prstGeom>
          <a:solidFill>
            <a:srgbClr val="E8731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94" name="TextBox 93">
            <a:extLst>
              <a:ext uri="{FF2B5EF4-FFF2-40B4-BE49-F238E27FC236}">
                <a16:creationId xmlns:a16="http://schemas.microsoft.com/office/drawing/2014/main" id="{F29A3D80-1CF5-4F4B-90A6-85B2193BBA34}"/>
              </a:ext>
            </a:extLst>
          </p:cNvPr>
          <p:cNvSpPr txBox="1"/>
          <p:nvPr/>
        </p:nvSpPr>
        <p:spPr>
          <a:xfrm>
            <a:off x="9618433" y="8423479"/>
            <a:ext cx="3156014"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       Go to </a:t>
            </a:r>
            <a:r>
              <a:rPr lang="en-NZ" sz="1200" b="1" dirty="0">
                <a:solidFill>
                  <a:srgbClr val="E8731B"/>
                </a:solidFill>
                <a:latin typeface="Source Sans Pro" panose="020B0503030403020204" pitchFamily="34" charset="0"/>
                <a:ea typeface="Source Sans Pro" panose="020B0503030403020204" pitchFamily="34" charset="0"/>
              </a:rPr>
              <a:t>digital.govt.nz/</a:t>
            </a:r>
            <a:r>
              <a:rPr lang="en-NZ" sz="1200" b="1" dirty="0" err="1">
                <a:solidFill>
                  <a:srgbClr val="E8731B"/>
                </a:solidFill>
                <a:latin typeface="Source Sans Pro" panose="020B0503030403020204" pitchFamily="34" charset="0"/>
                <a:ea typeface="Source Sans Pro" panose="020B050303040302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rPr>
              <a:t> </a:t>
            </a:r>
            <a:r>
              <a:rPr lang="en-NZ" sz="1200" dirty="0">
                <a:latin typeface="Source Sans Pro" panose="020B0503030403020204" pitchFamily="34" charset="0"/>
                <a:ea typeface="Source Sans Pro" panose="020B0503030403020204" pitchFamily="34" charset="0"/>
              </a:rPr>
              <a:t>for more resources and tools, including more about being clear about Purpose, Transparency and Choice, Access to Information, Sharing Value and Mahitahitanga.   </a:t>
            </a:r>
          </a:p>
        </p:txBody>
      </p:sp>
      <p:pic>
        <p:nvPicPr>
          <p:cNvPr id="93" name="Picture 92">
            <a:extLst>
              <a:ext uri="{FF2B5EF4-FFF2-40B4-BE49-F238E27FC236}">
                <a16:creationId xmlns:a16="http://schemas.microsoft.com/office/drawing/2014/main" id="{02FA5E98-54B1-461C-A2EB-F3F99257E5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42309" y="8446360"/>
            <a:ext cx="188098" cy="180000"/>
          </a:xfrm>
          <a:prstGeom prst="rect">
            <a:avLst/>
          </a:prstGeom>
        </p:spPr>
      </p:pic>
      <p:sp>
        <p:nvSpPr>
          <p:cNvPr id="147" name="TextBox 146">
            <a:extLst>
              <a:ext uri="{FF2B5EF4-FFF2-40B4-BE49-F238E27FC236}">
                <a16:creationId xmlns:a16="http://schemas.microsoft.com/office/drawing/2014/main" id="{840F5E37-8C51-4365-B773-9F2DF22F4E72}"/>
              </a:ext>
            </a:extLst>
          </p:cNvPr>
          <p:cNvSpPr txBox="1"/>
          <p:nvPr/>
        </p:nvSpPr>
        <p:spPr>
          <a:xfrm>
            <a:off x="10246631" y="972643"/>
            <a:ext cx="1770783" cy="298610"/>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3" algn="ctr"/>
            <a:r>
              <a:rPr lang="en-NZ"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Check</a:t>
            </a:r>
            <a:endParaRPr lang="en-NZ" sz="1400" b="0" dirty="0">
              <a:latin typeface="Calibri" panose="020F0502020204030204" pitchFamily="34" charset="0"/>
              <a:cs typeface="Calibri" panose="020F0502020204030204" pitchFamily="34" charset="0"/>
            </a:endParaRPr>
          </a:p>
        </p:txBody>
      </p:sp>
      <p:sp>
        <p:nvSpPr>
          <p:cNvPr id="75" name="TextBox 74">
            <a:extLst>
              <a:ext uri="{FF2B5EF4-FFF2-40B4-BE49-F238E27FC236}">
                <a16:creationId xmlns:a16="http://schemas.microsoft.com/office/drawing/2014/main" id="{EBD79425-4D51-4721-9829-BAC4D339281A}"/>
              </a:ext>
            </a:extLst>
          </p:cNvPr>
          <p:cNvSpPr txBox="1"/>
          <p:nvPr/>
        </p:nvSpPr>
        <p:spPr>
          <a:xfrm>
            <a:off x="-1740" y="8012675"/>
            <a:ext cx="9468481" cy="1181133"/>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lgn="ctr"/>
            <a:r>
              <a:rPr lang="en-NZ"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Research and statistical purposes</a:t>
            </a:r>
          </a:p>
          <a:p>
            <a:r>
              <a:rPr lang="en-NZ" sz="1300" b="0" dirty="0">
                <a:latin typeface="Source Sans Pro" panose="020B0503030403020204" pitchFamily="34" charset="0"/>
                <a:ea typeface="Source Sans Pro" panose="020B0503030403020204" pitchFamily="34" charset="0"/>
                <a:cs typeface="Calibri" panose="020F0502020204030204" pitchFamily="34" charset="0"/>
              </a:rPr>
              <a:t>The Privacy Act 2020 says people don’t need to be told when their data or information will be used for ‘research and statistical purposes’ that will not or cannot identify them. DPUP recommends that it’s good practice to be transparent about any purpose or use, even when people can’t be identified. In terms of transparency, writing ‘for research and statistical purpose’ is not very clear. It does not accurately describe what’s being done, how it’s been done or why and will not mean much to service users or other stakeholders.</a:t>
            </a:r>
          </a:p>
        </p:txBody>
      </p:sp>
      <p:sp>
        <p:nvSpPr>
          <p:cNvPr id="72" name="TextBox 71">
            <a:extLst>
              <a:ext uri="{FF2B5EF4-FFF2-40B4-BE49-F238E27FC236}">
                <a16:creationId xmlns:a16="http://schemas.microsoft.com/office/drawing/2014/main" id="{A4A215F0-521C-43A9-9441-ECD975A801BE}"/>
              </a:ext>
            </a:extLst>
          </p:cNvPr>
          <p:cNvSpPr txBox="1"/>
          <p:nvPr/>
        </p:nvSpPr>
        <p:spPr>
          <a:xfrm>
            <a:off x="9551242" y="1900089"/>
            <a:ext cx="3240000" cy="646331"/>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How do those whose data or information it is about feel about this purpose? Ask them or talk to groups of service users.</a:t>
            </a:r>
          </a:p>
        </p:txBody>
      </p:sp>
      <p:sp>
        <p:nvSpPr>
          <p:cNvPr id="92" name="TextBox 91">
            <a:extLst>
              <a:ext uri="{FF2B5EF4-FFF2-40B4-BE49-F238E27FC236}">
                <a16:creationId xmlns:a16="http://schemas.microsoft.com/office/drawing/2014/main" id="{69241469-105B-41C4-A9CC-3E5EAC8730C1}"/>
              </a:ext>
            </a:extLst>
          </p:cNvPr>
          <p:cNvSpPr txBox="1"/>
          <p:nvPr/>
        </p:nvSpPr>
        <p:spPr>
          <a:xfrm>
            <a:off x="9551242" y="2544252"/>
            <a:ext cx="3240000" cy="1015663"/>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Were people told that their information would be used for this? Did they have a choice? What does this mean for how fair, reasonable and respectful it is to use their information this way?</a:t>
            </a:r>
          </a:p>
        </p:txBody>
      </p:sp>
      <p:sp>
        <p:nvSpPr>
          <p:cNvPr id="98" name="TextBox 97">
            <a:extLst>
              <a:ext uri="{FF2B5EF4-FFF2-40B4-BE49-F238E27FC236}">
                <a16:creationId xmlns:a16="http://schemas.microsoft.com/office/drawing/2014/main" id="{2485C081-29F1-46D4-98B3-82CC757803FB}"/>
              </a:ext>
            </a:extLst>
          </p:cNvPr>
          <p:cNvSpPr txBox="1"/>
          <p:nvPr/>
        </p:nvSpPr>
        <p:spPr>
          <a:xfrm>
            <a:off x="9551242" y="3554579"/>
            <a:ext cx="3240000" cy="646331"/>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Have a wide range of people, including service users, been involved in undertaking the work?</a:t>
            </a:r>
          </a:p>
        </p:txBody>
      </p:sp>
      <p:sp>
        <p:nvSpPr>
          <p:cNvPr id="138" name="TextBox 137">
            <a:extLst>
              <a:ext uri="{FF2B5EF4-FFF2-40B4-BE49-F238E27FC236}">
                <a16:creationId xmlns:a16="http://schemas.microsoft.com/office/drawing/2014/main" id="{42862871-A797-4F5F-BD0F-8710AC7AFC8D}"/>
              </a:ext>
            </a:extLst>
          </p:cNvPr>
          <p:cNvSpPr txBox="1"/>
          <p:nvPr/>
        </p:nvSpPr>
        <p:spPr>
          <a:xfrm>
            <a:off x="9551242" y="4201909"/>
            <a:ext cx="3240000" cy="646331"/>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Would another method or technique achieve the purpose well enough and allow more choice?</a:t>
            </a:r>
          </a:p>
        </p:txBody>
      </p:sp>
      <p:sp>
        <p:nvSpPr>
          <p:cNvPr id="154" name="TextBox 153">
            <a:extLst>
              <a:ext uri="{FF2B5EF4-FFF2-40B4-BE49-F238E27FC236}">
                <a16:creationId xmlns:a16="http://schemas.microsoft.com/office/drawing/2014/main" id="{CFDBB94B-8EE5-4C7C-9490-4EA010C09C55}"/>
              </a:ext>
            </a:extLst>
          </p:cNvPr>
          <p:cNvSpPr txBox="1"/>
          <p:nvPr/>
        </p:nvSpPr>
        <p:spPr>
          <a:xfrm>
            <a:off x="9551242" y="4842904"/>
            <a:ext cx="3240000" cy="461665"/>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What collection and storage options will make access as easy as possible?</a:t>
            </a:r>
          </a:p>
        </p:txBody>
      </p:sp>
      <p:sp>
        <p:nvSpPr>
          <p:cNvPr id="172" name="TextBox 171">
            <a:extLst>
              <a:ext uri="{FF2B5EF4-FFF2-40B4-BE49-F238E27FC236}">
                <a16:creationId xmlns:a16="http://schemas.microsoft.com/office/drawing/2014/main" id="{31E351B6-2DDB-45AD-A854-C3DE5BD27C73}"/>
              </a:ext>
            </a:extLst>
          </p:cNvPr>
          <p:cNvSpPr txBox="1"/>
          <p:nvPr/>
        </p:nvSpPr>
        <p:spPr>
          <a:xfrm>
            <a:off x="9551242" y="7505548"/>
            <a:ext cx="3240000" cy="830997"/>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Have ways to support </a:t>
            </a:r>
            <a:r>
              <a:rPr lang="en-NZ" sz="1200" dirty="0" err="1">
                <a:latin typeface="Source Sans Pro" panose="020B0503030403020204" pitchFamily="34" charset="0"/>
                <a:ea typeface="Source Sans Pro" panose="020B0503030403020204" pitchFamily="34" charset="0"/>
              </a:rPr>
              <a:t>Kaupapa</a:t>
            </a:r>
            <a:r>
              <a:rPr lang="en-NZ" sz="1200" dirty="0">
                <a:latin typeface="Source Sans Pro" panose="020B0503030403020204" pitchFamily="34" charset="0"/>
                <a:ea typeface="Source Sans Pro" panose="020B0503030403020204" pitchFamily="34" charset="0"/>
              </a:rPr>
              <a:t> Māori, ‘by Pacific peoples for Pacific peoples’ research, or ownership of analysis by those it affects been explored?</a:t>
            </a:r>
          </a:p>
        </p:txBody>
      </p:sp>
      <p:sp>
        <p:nvSpPr>
          <p:cNvPr id="178" name="TextBox 177">
            <a:extLst>
              <a:ext uri="{FF2B5EF4-FFF2-40B4-BE49-F238E27FC236}">
                <a16:creationId xmlns:a16="http://schemas.microsoft.com/office/drawing/2014/main" id="{1B8FF1DA-577B-41F7-9201-6A39D0B4322B}"/>
              </a:ext>
            </a:extLst>
          </p:cNvPr>
          <p:cNvSpPr txBox="1"/>
          <p:nvPr/>
        </p:nvSpPr>
        <p:spPr>
          <a:xfrm>
            <a:off x="9551242" y="1259094"/>
            <a:ext cx="3240000" cy="646331"/>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How will people’s mana and dignity be upheld if their data or information will be used for research, analysis or evaluation?</a:t>
            </a:r>
          </a:p>
        </p:txBody>
      </p:sp>
      <p:sp>
        <p:nvSpPr>
          <p:cNvPr id="181" name="Rectangle: Rounded Corners 180">
            <a:extLst>
              <a:ext uri="{FF2B5EF4-FFF2-40B4-BE49-F238E27FC236}">
                <a16:creationId xmlns:a16="http://schemas.microsoft.com/office/drawing/2014/main" id="{952668BD-87E9-4F0A-A413-5ED44693FC1A}"/>
              </a:ext>
            </a:extLst>
          </p:cNvPr>
          <p:cNvSpPr/>
          <p:nvPr/>
        </p:nvSpPr>
        <p:spPr>
          <a:xfrm>
            <a:off x="1642698" y="5926066"/>
            <a:ext cx="7745046" cy="18748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pPr>
            <a:r>
              <a:rPr lang="en-NZ" sz="1300" b="1" dirty="0">
                <a:solidFill>
                  <a:srgbClr val="E8731B"/>
                </a:solidFill>
                <a:latin typeface="Source Sans Pro" panose="020B0503030403020204" pitchFamily="34" charset="0"/>
                <a:ea typeface="Source Sans Pro" panose="020B0503030403020204" pitchFamily="34" charset="0"/>
              </a:rPr>
              <a:t>The Mahitahitanga Principle</a:t>
            </a:r>
            <a:r>
              <a:rPr lang="en-NZ" sz="1300" dirty="0">
                <a:solidFill>
                  <a:schemeClr val="tx1"/>
                </a:solidFill>
                <a:latin typeface="Source Sans Pro" panose="020B0503030403020204" pitchFamily="34" charset="0"/>
                <a:ea typeface="Source Sans Pro" panose="020B0503030403020204" pitchFamily="34" charset="0"/>
              </a:rPr>
              <a:t> is about working together though all phases of analysis, research and evaluation. This means sharing the knowledge created using data and information from or about service users, whānau and communities. See the Sharing Value Guideline at </a:t>
            </a:r>
            <a:r>
              <a:rPr lang="en-NZ" sz="1300" b="1" dirty="0">
                <a:solidFill>
                  <a:srgbClr val="E8731B"/>
                </a:solidFill>
                <a:latin typeface="Source Sans Pro" panose="020B0503030403020204" pitchFamily="34" charset="0"/>
                <a:ea typeface="Source Sans Pro" panose="020B0503030403020204" pitchFamily="34" charset="0"/>
              </a:rPr>
              <a:t>digital.govt.nz/</a:t>
            </a:r>
            <a:r>
              <a:rPr lang="en-NZ" sz="1300" b="1" dirty="0" err="1">
                <a:solidFill>
                  <a:srgbClr val="E8731B"/>
                </a:solidFill>
                <a:latin typeface="Source Sans Pro" panose="020B0503030403020204" pitchFamily="34" charset="0"/>
                <a:ea typeface="Source Sans Pro" panose="020B0503030403020204" pitchFamily="34" charset="0"/>
              </a:rPr>
              <a:t>dpup</a:t>
            </a:r>
            <a:r>
              <a:rPr lang="en-NZ" sz="1300" b="1" dirty="0">
                <a:solidFill>
                  <a:srgbClr val="E8731B"/>
                </a:solidFill>
                <a:latin typeface="Source Sans Pro" panose="020B0503030403020204" pitchFamily="34" charset="0"/>
                <a:ea typeface="Source Sans Pro" panose="020B0503030403020204" pitchFamily="34" charset="0"/>
              </a:rPr>
              <a:t>/guidelines </a:t>
            </a:r>
            <a:r>
              <a:rPr lang="en-NZ" sz="1300" dirty="0">
                <a:solidFill>
                  <a:schemeClr val="tx1"/>
                </a:solidFill>
                <a:latin typeface="Source Sans Pro" panose="020B0503030403020204" pitchFamily="34" charset="0"/>
                <a:ea typeface="Source Sans Pro" panose="020B0503030403020204" pitchFamily="34" charset="0"/>
              </a:rPr>
              <a:t>for more information.</a:t>
            </a:r>
          </a:p>
          <a:p>
            <a:pPr>
              <a:spcBef>
                <a:spcPts val="200"/>
              </a:spcBef>
              <a:spcAft>
                <a:spcPts val="2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rPr>
              <a:t>Think carefully about what to share and who to share it with. For those with a legitimate need, provide safe access to what’s appropriate. This might mean de-identified data tables and details of </a:t>
            </a:r>
            <a:r>
              <a:rPr lang="en-NZ" sz="1300" dirty="0">
                <a:solidFill>
                  <a:schemeClr val="tx1"/>
                </a:solidFill>
                <a:latin typeface="Source Sans Pro" panose="020B0503030403020204" pitchFamily="34" charset="0"/>
                <a:cs typeface="Calibri" panose="020F0502020204030204" pitchFamily="34" charset="0"/>
              </a:rPr>
              <a:t>people’s experiences (that do not and cannot identify people), summaries of data or information or final results.</a:t>
            </a:r>
          </a:p>
          <a:p>
            <a:pPr>
              <a:spcBef>
                <a:spcPts val="200"/>
              </a:spcBef>
              <a:spcAft>
                <a:spcPts val="200"/>
              </a:spcAft>
              <a:buClr>
                <a:srgbClr val="26567F"/>
              </a:buClr>
            </a:pPr>
            <a:r>
              <a:rPr lang="en-NZ" sz="1300" dirty="0">
                <a:solidFill>
                  <a:schemeClr val="tx1"/>
                </a:solidFill>
                <a:latin typeface="Source Sans Pro" panose="020B0503030403020204" pitchFamily="34" charset="0"/>
                <a:cs typeface="Calibri" panose="020F0502020204030204" pitchFamily="34" charset="0"/>
              </a:rPr>
              <a:t>Sharing insights opens doors to understanding and is a powerful tool for better support for New Zealanders</a:t>
            </a:r>
            <a:r>
              <a:rPr lang="en-NZ" sz="1300" dirty="0">
                <a:solidFill>
                  <a:schemeClr val="tx1"/>
                </a:solidFill>
                <a:latin typeface="Source Sans Pro" panose="020B0503030403020204" pitchFamily="34" charset="0"/>
                <a:ea typeface="Source Sans Pro" panose="020B0503030403020204" pitchFamily="34" charset="0"/>
              </a:rPr>
              <a:t>. It’s through sharing value that collective knowledge grows.</a:t>
            </a:r>
            <a:endPar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148" name="TextBox 147">
            <a:extLst>
              <a:ext uri="{FF2B5EF4-FFF2-40B4-BE49-F238E27FC236}">
                <a16:creationId xmlns:a16="http://schemas.microsoft.com/office/drawing/2014/main" id="{87C13A93-48C5-49A2-A8FB-9F305DD2EDFA}"/>
              </a:ext>
            </a:extLst>
          </p:cNvPr>
          <p:cNvSpPr txBox="1"/>
          <p:nvPr/>
        </p:nvSpPr>
        <p:spPr>
          <a:xfrm>
            <a:off x="9551242" y="5394733"/>
            <a:ext cx="3240000" cy="646331"/>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Is it clear to service users what kind of information is accessible and how changes can be made?</a:t>
            </a:r>
          </a:p>
        </p:txBody>
      </p:sp>
      <p:sp>
        <p:nvSpPr>
          <p:cNvPr id="169" name="TextBox 168">
            <a:extLst>
              <a:ext uri="{FF2B5EF4-FFF2-40B4-BE49-F238E27FC236}">
                <a16:creationId xmlns:a16="http://schemas.microsoft.com/office/drawing/2014/main" id="{763E6896-54E2-40EC-BD06-E9F1A02E98F5}"/>
              </a:ext>
            </a:extLst>
          </p:cNvPr>
          <p:cNvSpPr txBox="1"/>
          <p:nvPr/>
        </p:nvSpPr>
        <p:spPr>
          <a:xfrm>
            <a:off x="9551242" y="6038896"/>
            <a:ext cx="3240000" cy="830997"/>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If data or information is shared or linked across agencies, how will people know where it’s gone, how to access it or ask for corrections to it?</a:t>
            </a:r>
          </a:p>
        </p:txBody>
      </p:sp>
      <p:sp>
        <p:nvSpPr>
          <p:cNvPr id="166" name="TextBox 165">
            <a:extLst>
              <a:ext uri="{FF2B5EF4-FFF2-40B4-BE49-F238E27FC236}">
                <a16:creationId xmlns:a16="http://schemas.microsoft.com/office/drawing/2014/main" id="{97095025-76FE-4712-8CAC-5947849C5B23}"/>
              </a:ext>
            </a:extLst>
          </p:cNvPr>
          <p:cNvSpPr txBox="1"/>
          <p:nvPr/>
        </p:nvSpPr>
        <p:spPr>
          <a:xfrm>
            <a:off x="9551242" y="6864557"/>
            <a:ext cx="3240000" cy="646331"/>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Is there a plan to share value with the service users and communities who the work is about?</a:t>
            </a:r>
          </a:p>
        </p:txBody>
      </p:sp>
      <p:sp>
        <p:nvSpPr>
          <p:cNvPr id="182" name="Rectangle: Rounded Corners 181">
            <a:extLst>
              <a:ext uri="{FF2B5EF4-FFF2-40B4-BE49-F238E27FC236}">
                <a16:creationId xmlns:a16="http://schemas.microsoft.com/office/drawing/2014/main" id="{155BD163-2FCB-4E6B-B8DA-84E516FA3573}"/>
              </a:ext>
            </a:extLst>
          </p:cNvPr>
          <p:cNvSpPr/>
          <p:nvPr/>
        </p:nvSpPr>
        <p:spPr>
          <a:xfrm>
            <a:off x="1642698" y="2820033"/>
            <a:ext cx="7745046" cy="154749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People should have as many choices as possible about what data or information they provide, who gets to see or use it and why. Just because it does not identify them, does not mean they will not want a say.</a:t>
            </a:r>
          </a:p>
          <a:p>
            <a:pPr>
              <a:spcBef>
                <a:spcPts val="200"/>
              </a:spcBef>
              <a:spcAft>
                <a:spcPts val="2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There may be times when it’s not safe or appropriate to offer choices. If this is the case, it should be made clear why this is fair, reasonable and respectful.</a:t>
            </a:r>
          </a:p>
          <a:p>
            <a:pPr>
              <a:spcBef>
                <a:spcPts val="200"/>
              </a:spcBef>
              <a:spcAft>
                <a:spcPts val="2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Consult with others and think carefully about transparency and choice. Not being transparent or not giving choices can have negative effects on people’s trust and engagement. Be proactive about access and correction. engagement.</a:t>
            </a:r>
          </a:p>
        </p:txBody>
      </p:sp>
      <p:grpSp>
        <p:nvGrpSpPr>
          <p:cNvPr id="57" name="Group 56">
            <a:extLst>
              <a:ext uri="{FF2B5EF4-FFF2-40B4-BE49-F238E27FC236}">
                <a16:creationId xmlns:a16="http://schemas.microsoft.com/office/drawing/2014/main" id="{A69DDC24-3E60-4C1D-ACD6-BC4D6A1D03A0}"/>
              </a:ext>
            </a:extLst>
          </p:cNvPr>
          <p:cNvGrpSpPr/>
          <p:nvPr/>
        </p:nvGrpSpPr>
        <p:grpSpPr>
          <a:xfrm>
            <a:off x="999744" y="1640222"/>
            <a:ext cx="8388000" cy="1147584"/>
            <a:chOff x="-8509112" y="2045864"/>
            <a:chExt cx="8388000" cy="1168244"/>
          </a:xfrm>
        </p:grpSpPr>
        <p:sp>
          <p:nvSpPr>
            <p:cNvPr id="183" name="Rectangle: Rounded Corners 182">
              <a:extLst>
                <a:ext uri="{FF2B5EF4-FFF2-40B4-BE49-F238E27FC236}">
                  <a16:creationId xmlns:a16="http://schemas.microsoft.com/office/drawing/2014/main" id="{B39F7964-0719-4DB5-B4E4-2FEE33000F88}"/>
                </a:ext>
              </a:extLst>
            </p:cNvPr>
            <p:cNvSpPr/>
            <p:nvPr/>
          </p:nvSpPr>
          <p:spPr>
            <a:xfrm>
              <a:off x="-8509112" y="2045864"/>
              <a:ext cx="8388000" cy="11682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buClr>
                  <a:srgbClr val="26567F"/>
                </a:buClr>
              </a:pPr>
              <a:endParaRPr lang="en-NZ" sz="13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grpSp>
          <p:nvGrpSpPr>
            <p:cNvPr id="6" name="Group 5">
              <a:extLst>
                <a:ext uri="{FF2B5EF4-FFF2-40B4-BE49-F238E27FC236}">
                  <a16:creationId xmlns:a16="http://schemas.microsoft.com/office/drawing/2014/main" id="{C87C23E3-B637-46CA-AF6A-D9326F023358}"/>
                </a:ext>
              </a:extLst>
            </p:cNvPr>
            <p:cNvGrpSpPr/>
            <p:nvPr/>
          </p:nvGrpSpPr>
          <p:grpSpPr>
            <a:xfrm>
              <a:off x="-7304747" y="2068003"/>
              <a:ext cx="5979270" cy="1043193"/>
              <a:chOff x="9388670" y="-3003981"/>
              <a:chExt cx="6141928" cy="1118744"/>
            </a:xfrm>
          </p:grpSpPr>
          <p:grpSp>
            <p:nvGrpSpPr>
              <p:cNvPr id="38" name="Group 37">
                <a:extLst>
                  <a:ext uri="{FF2B5EF4-FFF2-40B4-BE49-F238E27FC236}">
                    <a16:creationId xmlns:a16="http://schemas.microsoft.com/office/drawing/2014/main" id="{FF0AE2D0-9899-4EB7-B288-D858976B4A32}"/>
                  </a:ext>
                </a:extLst>
              </p:cNvPr>
              <p:cNvGrpSpPr/>
              <p:nvPr/>
            </p:nvGrpSpPr>
            <p:grpSpPr>
              <a:xfrm>
                <a:off x="9883614" y="-2939158"/>
                <a:ext cx="5646984" cy="1053921"/>
                <a:chOff x="1271508" y="3729197"/>
                <a:chExt cx="6491986" cy="1297714"/>
              </a:xfrm>
            </p:grpSpPr>
            <p:pic>
              <p:nvPicPr>
                <p:cNvPr id="10" name="Picture 9">
                  <a:extLst>
                    <a:ext uri="{FF2B5EF4-FFF2-40B4-BE49-F238E27FC236}">
                      <a16:creationId xmlns:a16="http://schemas.microsoft.com/office/drawing/2014/main" id="{81BE96AD-AD8E-4B82-9CB8-D4B090C2F6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3618" y="3792004"/>
                  <a:ext cx="1169876" cy="1188000"/>
                </a:xfrm>
                <a:prstGeom prst="rect">
                  <a:avLst/>
                </a:prstGeom>
              </p:spPr>
            </p:pic>
            <p:cxnSp>
              <p:nvCxnSpPr>
                <p:cNvPr id="36" name="Straight Arrow Connector 35">
                  <a:extLst>
                    <a:ext uri="{FF2B5EF4-FFF2-40B4-BE49-F238E27FC236}">
                      <a16:creationId xmlns:a16="http://schemas.microsoft.com/office/drawing/2014/main" id="{53CC7D43-1EDC-4ACE-A150-462C04B53510}"/>
                    </a:ext>
                  </a:extLst>
                </p:cNvPr>
                <p:cNvCxnSpPr>
                  <a:cxnSpLocks/>
                </p:cNvCxnSpPr>
                <p:nvPr/>
              </p:nvCxnSpPr>
              <p:spPr>
                <a:xfrm>
                  <a:off x="1271508" y="4922243"/>
                  <a:ext cx="6025927" cy="0"/>
                </a:xfrm>
                <a:prstGeom prst="straightConnector1">
                  <a:avLst/>
                </a:prstGeom>
                <a:ln w="25400">
                  <a:solidFill>
                    <a:srgbClr val="E8731B">
                      <a:alpha val="30000"/>
                    </a:srgbClr>
                  </a:solidFill>
                  <a:prstDash val="sysDot"/>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6789A1F7-DCF4-44AD-9BA8-2407878C36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57086" y="3792004"/>
                  <a:ext cx="1169876" cy="1188000"/>
                </a:xfrm>
                <a:prstGeom prst="rect">
                  <a:avLst/>
                </a:prstGeom>
              </p:spPr>
            </p:pic>
            <p:grpSp>
              <p:nvGrpSpPr>
                <p:cNvPr id="32" name="Group 31">
                  <a:extLst>
                    <a:ext uri="{FF2B5EF4-FFF2-40B4-BE49-F238E27FC236}">
                      <a16:creationId xmlns:a16="http://schemas.microsoft.com/office/drawing/2014/main" id="{36024CAD-B8B6-41D3-AAF1-F0D5EAC72FD4}"/>
                    </a:ext>
                  </a:extLst>
                </p:cNvPr>
                <p:cNvGrpSpPr/>
                <p:nvPr/>
              </p:nvGrpSpPr>
              <p:grpSpPr>
                <a:xfrm>
                  <a:off x="1977499" y="3749941"/>
                  <a:ext cx="1612202" cy="1256728"/>
                  <a:chOff x="2268343" y="4352007"/>
                  <a:chExt cx="1873686" cy="1463750"/>
                </a:xfrm>
              </p:grpSpPr>
              <p:pic>
                <p:nvPicPr>
                  <p:cNvPr id="16" name="Picture 15">
                    <a:extLst>
                      <a:ext uri="{FF2B5EF4-FFF2-40B4-BE49-F238E27FC236}">
                        <a16:creationId xmlns:a16="http://schemas.microsoft.com/office/drawing/2014/main" id="{2ED72BBE-5449-466E-88B4-8FC099AF5445}"/>
                      </a:ext>
                    </a:extLst>
                  </p:cNvPr>
                  <p:cNvPicPr>
                    <a:picLocks noChangeAspect="1"/>
                  </p:cNvPicPr>
                  <p:nvPr/>
                </p:nvPicPr>
                <p:blipFill>
                  <a:blip r:embed="rId5" cstate="print">
                    <a:alphaModFix amt="20000"/>
                    <a:extLst>
                      <a:ext uri="{28A0092B-C50C-407E-A947-70E740481C1C}">
                        <a14:useLocalDpi xmlns:a14="http://schemas.microsoft.com/office/drawing/2010/main" val="0"/>
                      </a:ext>
                    </a:extLst>
                  </a:blip>
                  <a:stretch>
                    <a:fillRect/>
                  </a:stretch>
                </p:blipFill>
                <p:spPr>
                  <a:xfrm>
                    <a:off x="2268343" y="4352007"/>
                    <a:ext cx="1873686" cy="1463750"/>
                  </a:xfrm>
                  <a:prstGeom prst="rect">
                    <a:avLst/>
                  </a:prstGeom>
                </p:spPr>
              </p:pic>
              <p:sp>
                <p:nvSpPr>
                  <p:cNvPr id="21" name="Rectangle 20">
                    <a:extLst>
                      <a:ext uri="{FF2B5EF4-FFF2-40B4-BE49-F238E27FC236}">
                        <a16:creationId xmlns:a16="http://schemas.microsoft.com/office/drawing/2014/main" id="{270D6DE9-0A96-42E9-9643-0B7BDF737F0C}"/>
                      </a:ext>
                    </a:extLst>
                  </p:cNvPr>
                  <p:cNvSpPr/>
                  <p:nvPr/>
                </p:nvSpPr>
                <p:spPr>
                  <a:xfrm>
                    <a:off x="2535956" y="4738251"/>
                    <a:ext cx="556686" cy="276941"/>
                  </a:xfrm>
                  <a:prstGeom prst="rect">
                    <a:avLst/>
                  </a:prstGeom>
                  <a:solidFill>
                    <a:srgbClr val="F5DE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7" name="Rectangle 126">
                    <a:extLst>
                      <a:ext uri="{FF2B5EF4-FFF2-40B4-BE49-F238E27FC236}">
                        <a16:creationId xmlns:a16="http://schemas.microsoft.com/office/drawing/2014/main" id="{90309D16-9848-4899-B3BF-1D9225CC94C0}"/>
                      </a:ext>
                    </a:extLst>
                  </p:cNvPr>
                  <p:cNvSpPr/>
                  <p:nvPr/>
                </p:nvSpPr>
                <p:spPr>
                  <a:xfrm>
                    <a:off x="3324082" y="5109494"/>
                    <a:ext cx="556686" cy="276941"/>
                  </a:xfrm>
                  <a:prstGeom prst="rect">
                    <a:avLst/>
                  </a:prstGeom>
                  <a:solidFill>
                    <a:srgbClr val="FDE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3" name="TextBox 12">
                  <a:extLst>
                    <a:ext uri="{FF2B5EF4-FFF2-40B4-BE49-F238E27FC236}">
                      <a16:creationId xmlns:a16="http://schemas.microsoft.com/office/drawing/2014/main" id="{497BC972-09E1-415C-A5C9-7932A31B0189}"/>
                    </a:ext>
                  </a:extLst>
                </p:cNvPr>
                <p:cNvSpPr txBox="1"/>
                <p:nvPr/>
              </p:nvSpPr>
              <p:spPr>
                <a:xfrm>
                  <a:off x="2076553" y="3988068"/>
                  <a:ext cx="857006" cy="487701"/>
                </a:xfrm>
                <a:prstGeom prst="rect">
                  <a:avLst/>
                </a:prstGeom>
                <a:noFill/>
              </p:spPr>
              <p:txBody>
                <a:bodyPr wrap="square" rtlCol="0">
                  <a:spAutoFit/>
                </a:bodyPr>
                <a:lstStyle/>
                <a:p>
                  <a:r>
                    <a:rPr lang="en-NZ" sz="900" dirty="0">
                      <a:latin typeface="Source Sans Pro" panose="020B0503030403020204" pitchFamily="34" charset="0"/>
                      <a:ea typeface="Source Sans Pro" panose="020B0503030403020204" pitchFamily="34" charset="0"/>
                    </a:rPr>
                    <a:t>We need it to...</a:t>
                  </a:r>
                </a:p>
              </p:txBody>
            </p:sp>
            <p:grpSp>
              <p:nvGrpSpPr>
                <p:cNvPr id="129" name="Group 128">
                  <a:extLst>
                    <a:ext uri="{FF2B5EF4-FFF2-40B4-BE49-F238E27FC236}">
                      <a16:creationId xmlns:a16="http://schemas.microsoft.com/office/drawing/2014/main" id="{6BE3CB40-763D-4AE7-A1EC-0389B5F8FA21}"/>
                    </a:ext>
                  </a:extLst>
                </p:cNvPr>
                <p:cNvGrpSpPr/>
                <p:nvPr/>
              </p:nvGrpSpPr>
              <p:grpSpPr>
                <a:xfrm>
                  <a:off x="4927073" y="3729197"/>
                  <a:ext cx="1598890" cy="1297714"/>
                  <a:chOff x="2268343" y="4352007"/>
                  <a:chExt cx="1873686" cy="1463750"/>
                </a:xfrm>
              </p:grpSpPr>
              <p:pic>
                <p:nvPicPr>
                  <p:cNvPr id="130" name="Picture 129">
                    <a:extLst>
                      <a:ext uri="{FF2B5EF4-FFF2-40B4-BE49-F238E27FC236}">
                        <a16:creationId xmlns:a16="http://schemas.microsoft.com/office/drawing/2014/main" id="{50636AD3-3BF4-4430-8FAF-5EBD4E1C1D83}"/>
                      </a:ext>
                    </a:extLst>
                  </p:cNvPr>
                  <p:cNvPicPr>
                    <a:picLocks noChangeAspect="1"/>
                  </p:cNvPicPr>
                  <p:nvPr/>
                </p:nvPicPr>
                <p:blipFill>
                  <a:blip r:embed="rId6" cstate="print">
                    <a:alphaModFix amt="20000"/>
                    <a:extLst>
                      <a:ext uri="{28A0092B-C50C-407E-A947-70E740481C1C}">
                        <a14:useLocalDpi xmlns:a14="http://schemas.microsoft.com/office/drawing/2010/main" val="0"/>
                      </a:ext>
                    </a:extLst>
                  </a:blip>
                  <a:stretch>
                    <a:fillRect/>
                  </a:stretch>
                </p:blipFill>
                <p:spPr>
                  <a:xfrm>
                    <a:off x="2268343" y="4352007"/>
                    <a:ext cx="1873686" cy="1463750"/>
                  </a:xfrm>
                  <a:prstGeom prst="rect">
                    <a:avLst/>
                  </a:prstGeom>
                </p:spPr>
              </p:pic>
              <p:sp>
                <p:nvSpPr>
                  <p:cNvPr id="131" name="Rectangle 130">
                    <a:extLst>
                      <a:ext uri="{FF2B5EF4-FFF2-40B4-BE49-F238E27FC236}">
                        <a16:creationId xmlns:a16="http://schemas.microsoft.com/office/drawing/2014/main" id="{865F29F2-B94B-4975-A69A-5B97D948E230}"/>
                      </a:ext>
                    </a:extLst>
                  </p:cNvPr>
                  <p:cNvSpPr/>
                  <p:nvPr/>
                </p:nvSpPr>
                <p:spPr>
                  <a:xfrm>
                    <a:off x="2535956" y="4738251"/>
                    <a:ext cx="556686" cy="276941"/>
                  </a:xfrm>
                  <a:prstGeom prst="rect">
                    <a:avLst/>
                  </a:prstGeom>
                  <a:solidFill>
                    <a:srgbClr val="F5DE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2" name="Rectangle 131">
                    <a:extLst>
                      <a:ext uri="{FF2B5EF4-FFF2-40B4-BE49-F238E27FC236}">
                        <a16:creationId xmlns:a16="http://schemas.microsoft.com/office/drawing/2014/main" id="{7EF2EDA8-E5C8-4A4E-A1BA-CA663D3C1337}"/>
                      </a:ext>
                    </a:extLst>
                  </p:cNvPr>
                  <p:cNvSpPr/>
                  <p:nvPr/>
                </p:nvSpPr>
                <p:spPr>
                  <a:xfrm>
                    <a:off x="3324082" y="5109494"/>
                    <a:ext cx="556686" cy="276941"/>
                  </a:xfrm>
                  <a:prstGeom prst="rect">
                    <a:avLst/>
                  </a:prstGeom>
                  <a:solidFill>
                    <a:srgbClr val="FDE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33" name="TextBox 132">
                  <a:extLst>
                    <a:ext uri="{FF2B5EF4-FFF2-40B4-BE49-F238E27FC236}">
                      <a16:creationId xmlns:a16="http://schemas.microsoft.com/office/drawing/2014/main" id="{5B31C346-AC97-4091-BDC8-EA5FDC3108C5}"/>
                    </a:ext>
                  </a:extLst>
                </p:cNvPr>
                <p:cNvSpPr txBox="1"/>
                <p:nvPr/>
              </p:nvSpPr>
              <p:spPr>
                <a:xfrm>
                  <a:off x="5021009" y="3977694"/>
                  <a:ext cx="849930" cy="487701"/>
                </a:xfrm>
                <a:prstGeom prst="rect">
                  <a:avLst/>
                </a:prstGeom>
                <a:noFill/>
              </p:spPr>
              <p:txBody>
                <a:bodyPr wrap="square" rtlCol="0">
                  <a:spAutoFit/>
                </a:bodyPr>
                <a:lstStyle/>
                <a:p>
                  <a:r>
                    <a:rPr lang="en-NZ" sz="900" dirty="0"/>
                    <a:t>They need it to...</a:t>
                  </a:r>
                </a:p>
              </p:txBody>
            </p:sp>
            <p:sp>
              <p:nvSpPr>
                <p:cNvPr id="134" name="TextBox 133">
                  <a:extLst>
                    <a:ext uri="{FF2B5EF4-FFF2-40B4-BE49-F238E27FC236}">
                      <a16:creationId xmlns:a16="http://schemas.microsoft.com/office/drawing/2014/main" id="{E7DA81F8-8861-4E9C-A69B-EBDD4858DD82}"/>
                    </a:ext>
                  </a:extLst>
                </p:cNvPr>
                <p:cNvSpPr txBox="1"/>
                <p:nvPr/>
              </p:nvSpPr>
              <p:spPr>
                <a:xfrm>
                  <a:off x="5612879" y="4304609"/>
                  <a:ext cx="895483" cy="487701"/>
                </a:xfrm>
                <a:prstGeom prst="rect">
                  <a:avLst/>
                </a:prstGeom>
                <a:noFill/>
              </p:spPr>
              <p:txBody>
                <a:bodyPr wrap="square" rtlCol="0">
                  <a:spAutoFit/>
                </a:bodyPr>
                <a:lstStyle/>
                <a:p>
                  <a:r>
                    <a:rPr lang="en-NZ" sz="900" dirty="0"/>
                    <a:t>Okay, I understand.</a:t>
                  </a:r>
                </a:p>
              </p:txBody>
            </p:sp>
            <p:sp>
              <p:nvSpPr>
                <p:cNvPr id="128" name="TextBox 127">
                  <a:extLst>
                    <a:ext uri="{FF2B5EF4-FFF2-40B4-BE49-F238E27FC236}">
                      <a16:creationId xmlns:a16="http://schemas.microsoft.com/office/drawing/2014/main" id="{974A2274-413E-47B9-8F0A-7A070C770DD5}"/>
                    </a:ext>
                  </a:extLst>
                </p:cNvPr>
                <p:cNvSpPr txBox="1"/>
                <p:nvPr/>
              </p:nvSpPr>
              <p:spPr>
                <a:xfrm>
                  <a:off x="2719877" y="4296572"/>
                  <a:ext cx="857006" cy="487701"/>
                </a:xfrm>
                <a:prstGeom prst="rect">
                  <a:avLst/>
                </a:prstGeom>
                <a:noFill/>
              </p:spPr>
              <p:txBody>
                <a:bodyPr wrap="square" rtlCol="0">
                  <a:spAutoFit/>
                </a:bodyPr>
                <a:lstStyle/>
                <a:p>
                  <a:r>
                    <a:rPr lang="en-NZ" sz="900" dirty="0"/>
                    <a:t>Okay, we’ll tell them...</a:t>
                  </a:r>
                </a:p>
              </p:txBody>
            </p:sp>
          </p:grpSp>
          <p:pic>
            <p:nvPicPr>
              <p:cNvPr id="4" name="Picture 3">
                <a:extLst>
                  <a:ext uri="{FF2B5EF4-FFF2-40B4-BE49-F238E27FC236}">
                    <a16:creationId xmlns:a16="http://schemas.microsoft.com/office/drawing/2014/main" id="{705A88FF-14B5-45F3-B753-5DB2EC60B8F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88670" y="-3003981"/>
                <a:ext cx="1082042" cy="1098806"/>
              </a:xfrm>
              <a:prstGeom prst="rect">
                <a:avLst/>
              </a:prstGeom>
            </p:spPr>
          </p:pic>
        </p:grpSp>
      </p:grpSp>
      <p:sp>
        <p:nvSpPr>
          <p:cNvPr id="71" name="Rectangle: Rounded Corners 70">
            <a:extLst>
              <a:ext uri="{FF2B5EF4-FFF2-40B4-BE49-F238E27FC236}">
                <a16:creationId xmlns:a16="http://schemas.microsoft.com/office/drawing/2014/main" id="{F1AB7923-D24B-4832-8583-9E3C10FBB387}"/>
              </a:ext>
            </a:extLst>
          </p:cNvPr>
          <p:cNvSpPr/>
          <p:nvPr/>
        </p:nvSpPr>
        <p:spPr>
          <a:xfrm>
            <a:off x="1637648" y="4468961"/>
            <a:ext cx="7722894" cy="12415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buClr>
                <a:srgbClr val="26567F"/>
              </a:buClr>
            </a:pPr>
            <a:r>
              <a:rPr lang="en-NZ" sz="1300" dirty="0">
                <a:solidFill>
                  <a:schemeClr val="tx1"/>
                </a:solidFill>
                <a:latin typeface="Source Sans Pro" panose="020B0503030403020204" pitchFamily="34" charset="0"/>
                <a:cs typeface="Calibri" panose="020F0502020204030204" pitchFamily="34" charset="0"/>
              </a:rPr>
              <a:t>People have a legal right to access their personal information (that does or can identify them) and ask for corrections to be made (except in specific situations covered by the Privacy Act).</a:t>
            </a:r>
          </a:p>
          <a:p>
            <a:pPr>
              <a:spcBef>
                <a:spcPts val="200"/>
              </a:spcBef>
              <a:spcAft>
                <a:spcPts val="200"/>
              </a:spcAft>
              <a:buClr>
                <a:srgbClr val="26567F"/>
              </a:buClr>
            </a:pPr>
            <a:r>
              <a:rPr lang="en-NZ" sz="1300" dirty="0">
                <a:solidFill>
                  <a:schemeClr val="tx1"/>
                </a:solidFill>
                <a:latin typeface="Source Sans Pro" panose="020B0503030403020204" pitchFamily="34" charset="0"/>
                <a:cs typeface="Calibri" panose="020F0502020204030204" pitchFamily="34" charset="0"/>
              </a:rPr>
              <a:t>If personal information is used for analysis, research or evaluation, think about how access and correction will work. Recognise the person behind the data — access is part of upholding their mana and dignity.</a:t>
            </a:r>
          </a:p>
        </p:txBody>
      </p:sp>
      <p:sp>
        <p:nvSpPr>
          <p:cNvPr id="85" name="TextBox 84">
            <a:extLst>
              <a:ext uri="{FF2B5EF4-FFF2-40B4-BE49-F238E27FC236}">
                <a16:creationId xmlns:a16="http://schemas.microsoft.com/office/drawing/2014/main" id="{E9008865-EB8E-4578-956E-64BF261EC92D}"/>
              </a:ext>
            </a:extLst>
          </p:cNvPr>
          <p:cNvSpPr txBox="1"/>
          <p:nvPr/>
        </p:nvSpPr>
        <p:spPr>
          <a:xfrm>
            <a:off x="11807939" y="9334860"/>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2 of 2</a:t>
            </a:r>
          </a:p>
        </p:txBody>
      </p:sp>
      <p:sp>
        <p:nvSpPr>
          <p:cNvPr id="87" name="TextBox 86">
            <a:extLst>
              <a:ext uri="{FF2B5EF4-FFF2-40B4-BE49-F238E27FC236}">
                <a16:creationId xmlns:a16="http://schemas.microsoft.com/office/drawing/2014/main" id="{CCAF566E-370A-42A1-86BC-413FC5593139}"/>
              </a:ext>
              <a:ext uri="{C183D7F6-B498-43B3-948B-1728B52AA6E4}">
                <adec:decorative xmlns:adec="http://schemas.microsoft.com/office/drawing/2017/decorative" val="0"/>
              </a:ext>
            </a:extLst>
          </p:cNvPr>
          <p:cNvSpPr txBox="1"/>
          <p:nvPr/>
        </p:nvSpPr>
        <p:spPr>
          <a:xfrm>
            <a:off x="4789" y="9334860"/>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A8132"/>
              </a:solidFill>
            </a:endParaRPr>
          </a:p>
        </p:txBody>
      </p:sp>
      <p:sp>
        <p:nvSpPr>
          <p:cNvPr id="97" name="Oval 96">
            <a:extLst>
              <a:ext uri="{FF2B5EF4-FFF2-40B4-BE49-F238E27FC236}">
                <a16:creationId xmlns:a16="http://schemas.microsoft.com/office/drawing/2014/main" id="{53B72812-D2D1-4D45-9A17-4E4483EACC6D}"/>
              </a:ext>
            </a:extLst>
          </p:cNvPr>
          <p:cNvSpPr/>
          <p:nvPr/>
        </p:nvSpPr>
        <p:spPr>
          <a:xfrm>
            <a:off x="111714" y="2791244"/>
            <a:ext cx="1548404" cy="1548880"/>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Be transparent and support choices</a:t>
            </a:r>
          </a:p>
        </p:txBody>
      </p:sp>
      <p:sp>
        <p:nvSpPr>
          <p:cNvPr id="99" name="Oval 98">
            <a:extLst>
              <a:ext uri="{FF2B5EF4-FFF2-40B4-BE49-F238E27FC236}">
                <a16:creationId xmlns:a16="http://schemas.microsoft.com/office/drawing/2014/main" id="{9E7B4344-7FCB-4C77-84D7-4748FB5CA4E6}"/>
              </a:ext>
            </a:extLst>
          </p:cNvPr>
          <p:cNvSpPr/>
          <p:nvPr/>
        </p:nvSpPr>
        <p:spPr>
          <a:xfrm>
            <a:off x="111714" y="4601666"/>
            <a:ext cx="1525934" cy="1548880"/>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Be proactive about access and correction</a:t>
            </a:r>
          </a:p>
        </p:txBody>
      </p:sp>
      <p:sp>
        <p:nvSpPr>
          <p:cNvPr id="100" name="Oval 99">
            <a:extLst>
              <a:ext uri="{FF2B5EF4-FFF2-40B4-BE49-F238E27FC236}">
                <a16:creationId xmlns:a16="http://schemas.microsoft.com/office/drawing/2014/main" id="{E220478A-FBA3-48BA-882D-CD6F2CCF1697}"/>
              </a:ext>
            </a:extLst>
          </p:cNvPr>
          <p:cNvSpPr/>
          <p:nvPr/>
        </p:nvSpPr>
        <p:spPr>
          <a:xfrm>
            <a:off x="111714" y="6416661"/>
            <a:ext cx="1525934" cy="1548880"/>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Share value</a:t>
            </a:r>
          </a:p>
        </p:txBody>
      </p:sp>
      <p:sp>
        <p:nvSpPr>
          <p:cNvPr id="101" name="TextBox 100">
            <a:extLst>
              <a:ext uri="{FF2B5EF4-FFF2-40B4-BE49-F238E27FC236}">
                <a16:creationId xmlns:a16="http://schemas.microsoft.com/office/drawing/2014/main" id="{36C94F22-B821-40CF-94C7-0D1EBD5FA269}"/>
              </a:ext>
            </a:extLst>
          </p:cNvPr>
          <p:cNvSpPr txBox="1"/>
          <p:nvPr/>
        </p:nvSpPr>
        <p:spPr>
          <a:xfrm>
            <a:off x="1093359" y="60097"/>
            <a:ext cx="8648049" cy="800219"/>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a:t>
            </a:r>
          </a:p>
          <a:p>
            <a:r>
              <a:rPr lang="en-NZ" sz="2200" b="1" dirty="0">
                <a:solidFill>
                  <a:srgbClr val="E8731B"/>
                </a:solidFill>
                <a:latin typeface="Source Sans Pro" panose="020B0503030403020204" pitchFamily="34" charset="0"/>
                <a:ea typeface="Source Sans Pro" panose="020B0503030403020204" pitchFamily="34" charset="0"/>
              </a:rPr>
              <a:t>DPUP summary for data analysis, </a:t>
            </a:r>
            <a:r>
              <a:rPr lang="en-NZ" sz="2200" b="1">
                <a:solidFill>
                  <a:srgbClr val="E8731B"/>
                </a:solidFill>
                <a:latin typeface="Source Sans Pro" panose="020B0503030403020204" pitchFamily="34" charset="0"/>
                <a:ea typeface="Source Sans Pro" panose="020B0503030403020204" pitchFamily="34" charset="0"/>
              </a:rPr>
              <a:t>research or </a:t>
            </a:r>
            <a:r>
              <a:rPr lang="en-NZ" sz="2200" b="1" dirty="0">
                <a:solidFill>
                  <a:srgbClr val="E8731B"/>
                </a:solidFill>
                <a:latin typeface="Source Sans Pro" panose="020B0503030403020204" pitchFamily="34" charset="0"/>
                <a:ea typeface="Source Sans Pro" panose="020B0503030403020204" pitchFamily="34" charset="0"/>
              </a:rPr>
              <a:t>evaluation </a:t>
            </a:r>
          </a:p>
        </p:txBody>
      </p:sp>
      <p:cxnSp>
        <p:nvCxnSpPr>
          <p:cNvPr id="104" name="Straight Connector 103">
            <a:extLst>
              <a:ext uri="{FF2B5EF4-FFF2-40B4-BE49-F238E27FC236}">
                <a16:creationId xmlns:a16="http://schemas.microsoft.com/office/drawing/2014/main" id="{7E25D5C8-8B4E-4208-8BF1-6D86CE0129C1}"/>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105" name="Oval 104">
            <a:extLst>
              <a:ext uri="{FF2B5EF4-FFF2-40B4-BE49-F238E27FC236}">
                <a16:creationId xmlns:a16="http://schemas.microsoft.com/office/drawing/2014/main" id="{5C57D2B9-B08B-4E8F-8F38-909B39A77BAF}"/>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06" name="Picture 105">
            <a:extLst>
              <a:ext uri="{FF2B5EF4-FFF2-40B4-BE49-F238E27FC236}">
                <a16:creationId xmlns:a16="http://schemas.microsoft.com/office/drawing/2014/main" id="{9A34D15F-C791-4538-B7EA-B8FF41EA5646}"/>
              </a:ext>
            </a:extLst>
          </p:cNvPr>
          <p:cNvPicPr preferRelativeResize="0">
            <a:picLocks/>
          </p:cNvPicPr>
          <p:nvPr/>
        </p:nvPicPr>
        <p:blipFill>
          <a:blip r:embed="rId8">
            <a:extLst>
              <a:ext uri="{28A0092B-C50C-407E-A947-70E740481C1C}">
                <a14:useLocalDpi xmlns:a14="http://schemas.microsoft.com/office/drawing/2010/main" val="0"/>
              </a:ext>
            </a:extLst>
          </a:blip>
          <a:stretch>
            <a:fillRect/>
          </a:stretch>
        </p:blipFill>
        <p:spPr>
          <a:xfrm>
            <a:off x="21258" y="6319"/>
            <a:ext cx="1080000" cy="1080000"/>
          </a:xfrm>
          <a:prstGeom prst="rect">
            <a:avLst/>
          </a:prstGeom>
        </p:spPr>
      </p:pic>
      <p:cxnSp>
        <p:nvCxnSpPr>
          <p:cNvPr id="107" name="Straight Connector 106">
            <a:extLst>
              <a:ext uri="{FF2B5EF4-FFF2-40B4-BE49-F238E27FC236}">
                <a16:creationId xmlns:a16="http://schemas.microsoft.com/office/drawing/2014/main" id="{262818DE-630B-4414-B055-2F5D5132F328}"/>
              </a:ext>
            </a:extLst>
          </p:cNvPr>
          <p:cNvCxnSpPr>
            <a:cxnSpLocks/>
          </p:cNvCxnSpPr>
          <p:nvPr/>
        </p:nvCxnSpPr>
        <p:spPr>
          <a:xfrm>
            <a:off x="1791730" y="4513157"/>
            <a:ext cx="7369034" cy="0"/>
          </a:xfrm>
          <a:prstGeom prst="line">
            <a:avLst/>
          </a:prstGeom>
          <a:ln w="28575">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3E0DE2-49DD-4CF5-8C50-7965A68B7000}"/>
              </a:ext>
            </a:extLst>
          </p:cNvPr>
          <p:cNvCxnSpPr>
            <a:cxnSpLocks/>
          </p:cNvCxnSpPr>
          <p:nvPr/>
        </p:nvCxnSpPr>
        <p:spPr>
          <a:xfrm>
            <a:off x="1799350" y="5743157"/>
            <a:ext cx="7369034" cy="0"/>
          </a:xfrm>
          <a:prstGeom prst="line">
            <a:avLst/>
          </a:prstGeom>
          <a:ln w="28575">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2F077E7-6199-4208-8B63-04D6C26C00E3}"/>
              </a:ext>
            </a:extLst>
          </p:cNvPr>
          <p:cNvCxnSpPr>
            <a:cxnSpLocks/>
          </p:cNvCxnSpPr>
          <p:nvPr/>
        </p:nvCxnSpPr>
        <p:spPr>
          <a:xfrm>
            <a:off x="1791730" y="8012675"/>
            <a:ext cx="7369034" cy="0"/>
          </a:xfrm>
          <a:prstGeom prst="line">
            <a:avLst/>
          </a:prstGeom>
          <a:ln w="28575">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pic>
        <p:nvPicPr>
          <p:cNvPr id="79" name="Picture 78" descr="A picture containing text&#10;&#10;Description automatically generated">
            <a:extLst>
              <a:ext uri="{FF2B5EF4-FFF2-40B4-BE49-F238E27FC236}">
                <a16:creationId xmlns:a16="http://schemas.microsoft.com/office/drawing/2014/main" id="{2914690C-2218-4832-89E4-BADED4F8672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405445" y="122387"/>
            <a:ext cx="1083824" cy="468000"/>
          </a:xfrm>
          <a:prstGeom prst="rect">
            <a:avLst/>
          </a:prstGeom>
        </p:spPr>
      </p:pic>
      <p:pic>
        <p:nvPicPr>
          <p:cNvPr id="80" name="Picture 79">
            <a:extLst>
              <a:ext uri="{FF2B5EF4-FFF2-40B4-BE49-F238E27FC236}">
                <a16:creationId xmlns:a16="http://schemas.microsoft.com/office/drawing/2014/main" id="{D7459F9A-70BF-4B3E-BF73-01085F158A7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472464" y="-2962"/>
            <a:ext cx="1690245" cy="612000"/>
          </a:xfrm>
          <a:prstGeom prst="rect">
            <a:avLst/>
          </a:prstGeom>
        </p:spPr>
      </p:pic>
      <p:sp>
        <p:nvSpPr>
          <p:cNvPr id="114" name="Rectangle: Rounded Corners 113">
            <a:extLst>
              <a:ext uri="{FF2B5EF4-FFF2-40B4-BE49-F238E27FC236}">
                <a16:creationId xmlns:a16="http://schemas.microsoft.com/office/drawing/2014/main" id="{98B7EF07-538F-4F19-9369-64BE69751D73}"/>
              </a:ext>
            </a:extLst>
          </p:cNvPr>
          <p:cNvSpPr/>
          <p:nvPr/>
        </p:nvSpPr>
        <p:spPr>
          <a:xfrm>
            <a:off x="999744" y="899529"/>
            <a:ext cx="8388000" cy="83033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Even if you don’t meet service users, you still need to provide an explanation about the use of their data or information in a way they understand, so that anyone who collects it can explain it to them.</a:t>
            </a:r>
          </a:p>
          <a:p>
            <a:pPr>
              <a:spcBef>
                <a:spcPts val="200"/>
              </a:spcBef>
              <a:spcAft>
                <a:spcPts val="200"/>
              </a:spcAft>
              <a:buClr>
                <a:srgbClr val="26567F"/>
              </a:buClr>
            </a:pPr>
            <a:r>
              <a:rPr lang="en-NZ" sz="13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If you’re using it, you’re responsible for explaining it.</a:t>
            </a:r>
          </a:p>
        </p:txBody>
      </p:sp>
      <p:pic>
        <p:nvPicPr>
          <p:cNvPr id="78" name="Picture 77">
            <a:extLst>
              <a:ext uri="{FF2B5EF4-FFF2-40B4-BE49-F238E27FC236}">
                <a16:creationId xmlns:a16="http://schemas.microsoft.com/office/drawing/2014/main" id="{0FADD2F5-68E0-4C3C-A398-C5336E2BBEB2}"/>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4186386"/>
            <a:ext cx="414224" cy="459008"/>
          </a:xfrm>
          <a:prstGeom prst="rect">
            <a:avLst/>
          </a:prstGeom>
        </p:spPr>
      </p:pic>
      <p:pic>
        <p:nvPicPr>
          <p:cNvPr id="81" name="Picture 80">
            <a:extLst>
              <a:ext uri="{FF2B5EF4-FFF2-40B4-BE49-F238E27FC236}">
                <a16:creationId xmlns:a16="http://schemas.microsoft.com/office/drawing/2014/main" id="{99D1406A-CC4D-403A-B0CF-67985859F8A1}"/>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1240553"/>
            <a:ext cx="414224" cy="459008"/>
          </a:xfrm>
          <a:prstGeom prst="rect">
            <a:avLst/>
          </a:prstGeom>
        </p:spPr>
      </p:pic>
      <p:pic>
        <p:nvPicPr>
          <p:cNvPr id="82" name="Picture 81">
            <a:extLst>
              <a:ext uri="{FF2B5EF4-FFF2-40B4-BE49-F238E27FC236}">
                <a16:creationId xmlns:a16="http://schemas.microsoft.com/office/drawing/2014/main" id="{6E360080-A8EA-48C3-BC68-87F0F662AA81}"/>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1878456"/>
            <a:ext cx="414224" cy="459008"/>
          </a:xfrm>
          <a:prstGeom prst="rect">
            <a:avLst/>
          </a:prstGeom>
        </p:spPr>
      </p:pic>
      <p:pic>
        <p:nvPicPr>
          <p:cNvPr id="83" name="Picture 82">
            <a:extLst>
              <a:ext uri="{FF2B5EF4-FFF2-40B4-BE49-F238E27FC236}">
                <a16:creationId xmlns:a16="http://schemas.microsoft.com/office/drawing/2014/main" id="{CAF4E23D-4AEF-482A-9FEA-E0D5CA76EB42}"/>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2545570"/>
            <a:ext cx="414224" cy="459008"/>
          </a:xfrm>
          <a:prstGeom prst="rect">
            <a:avLst/>
          </a:prstGeom>
        </p:spPr>
      </p:pic>
      <p:pic>
        <p:nvPicPr>
          <p:cNvPr id="84" name="Picture 83">
            <a:extLst>
              <a:ext uri="{FF2B5EF4-FFF2-40B4-BE49-F238E27FC236}">
                <a16:creationId xmlns:a16="http://schemas.microsoft.com/office/drawing/2014/main" id="{ACD5F36B-2C6D-4A3B-8200-87FD4750520A}"/>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3550067"/>
            <a:ext cx="414224" cy="459008"/>
          </a:xfrm>
          <a:prstGeom prst="rect">
            <a:avLst/>
          </a:prstGeom>
        </p:spPr>
      </p:pic>
      <p:pic>
        <p:nvPicPr>
          <p:cNvPr id="86" name="Picture 85">
            <a:extLst>
              <a:ext uri="{FF2B5EF4-FFF2-40B4-BE49-F238E27FC236}">
                <a16:creationId xmlns:a16="http://schemas.microsoft.com/office/drawing/2014/main" id="{E181E540-3EB6-4D8C-8DCC-F7778D26B22D}"/>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6061767"/>
            <a:ext cx="414224" cy="459008"/>
          </a:xfrm>
          <a:prstGeom prst="rect">
            <a:avLst/>
          </a:prstGeom>
        </p:spPr>
      </p:pic>
      <p:pic>
        <p:nvPicPr>
          <p:cNvPr id="89" name="Picture 88">
            <a:extLst>
              <a:ext uri="{FF2B5EF4-FFF2-40B4-BE49-F238E27FC236}">
                <a16:creationId xmlns:a16="http://schemas.microsoft.com/office/drawing/2014/main" id="{B7F19FC1-6A94-4219-A051-98FE3C4EE0D6}"/>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4855242"/>
            <a:ext cx="414224" cy="459008"/>
          </a:xfrm>
          <a:prstGeom prst="rect">
            <a:avLst/>
          </a:prstGeom>
        </p:spPr>
      </p:pic>
      <p:pic>
        <p:nvPicPr>
          <p:cNvPr id="90" name="Picture 89">
            <a:extLst>
              <a:ext uri="{FF2B5EF4-FFF2-40B4-BE49-F238E27FC236}">
                <a16:creationId xmlns:a16="http://schemas.microsoft.com/office/drawing/2014/main" id="{36C2D4D4-2C3E-482B-9F0C-03D7E59E9598}"/>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6890596"/>
            <a:ext cx="414224" cy="459008"/>
          </a:xfrm>
          <a:prstGeom prst="rect">
            <a:avLst/>
          </a:prstGeom>
        </p:spPr>
      </p:pic>
      <p:pic>
        <p:nvPicPr>
          <p:cNvPr id="95" name="Picture 94">
            <a:extLst>
              <a:ext uri="{FF2B5EF4-FFF2-40B4-BE49-F238E27FC236}">
                <a16:creationId xmlns:a16="http://schemas.microsoft.com/office/drawing/2014/main" id="{74B25312-8D81-4116-BA9C-31799062DBC2}"/>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7505547"/>
            <a:ext cx="414224" cy="459008"/>
          </a:xfrm>
          <a:prstGeom prst="rect">
            <a:avLst/>
          </a:prstGeom>
        </p:spPr>
      </p:pic>
      <p:pic>
        <p:nvPicPr>
          <p:cNvPr id="96" name="Picture 95">
            <a:extLst>
              <a:ext uri="{FF2B5EF4-FFF2-40B4-BE49-F238E27FC236}">
                <a16:creationId xmlns:a16="http://schemas.microsoft.com/office/drawing/2014/main" id="{84555CEA-B6FD-4727-95B3-991635F21D77}"/>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259629" y="5448125"/>
            <a:ext cx="414224" cy="459008"/>
          </a:xfrm>
          <a:prstGeom prst="rect">
            <a:avLst/>
          </a:prstGeom>
        </p:spPr>
      </p:pic>
    </p:spTree>
    <p:extLst>
      <p:ext uri="{BB962C8B-B14F-4D97-AF65-F5344CB8AC3E}">
        <p14:creationId xmlns:p14="http://schemas.microsoft.com/office/powerpoint/2010/main" val="956285593"/>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EEJU23W3HNHT-1111130400-917</_dlc_DocId>
    <_dlc_DocIdUrl xmlns="32912b76-460a-4724-b42f-6e9d0ecab840">
      <Url>https://dia.cohesion.net.nz/Sites/AOG/GCPO/_layouts/15/DocIdRedir.aspx?ID=EEJU23W3HNHT-1111130400-917</Url>
      <Description>EEJU23W3HNHT-1111130400-917</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90C67C-5AEA-4F24-8C63-8C3592E06B9F}">
  <ds:schemaRefs>
    <ds:schemaRef ds:uri="http://schemas.openxmlformats.org/package/2006/metadata/core-properties"/>
    <ds:schemaRef ds:uri="http://schemas.microsoft.com/office/2006/documentManagement/types"/>
    <ds:schemaRef ds:uri="http://schemas.microsoft.com/office/infopath/2007/PartnerControls"/>
    <ds:schemaRef ds:uri="32912b76-460a-4724-b42f-6e9d0ecab840"/>
    <ds:schemaRef ds:uri="http://purl.org/dc/elements/1.1/"/>
    <ds:schemaRef ds:uri="http://schemas.microsoft.com/office/2006/metadata/properties"/>
    <ds:schemaRef ds:uri="http://schemas.microsoft.com/sharepoint/v4"/>
    <ds:schemaRef ds:uri="http://purl.org/dc/terms/"/>
    <ds:schemaRef ds:uri="01be4277-2979-4a68-876d-b92b25fceece"/>
    <ds:schemaRef ds:uri="http://www.w3.org/XML/1998/namespace"/>
    <ds:schemaRef ds:uri="http://purl.org/dc/dcmitype/"/>
  </ds:schemaRefs>
</ds:datastoreItem>
</file>

<file path=customXml/itemProps2.xml><?xml version="1.0" encoding="utf-8"?>
<ds:datastoreItem xmlns:ds="http://schemas.openxmlformats.org/officeDocument/2006/customXml" ds:itemID="{72C1F300-6600-473A-B2D1-411A88F04A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2BD55C-CCBD-48AC-A53D-C58D2DA152C4}">
  <ds:schemaRefs>
    <ds:schemaRef ds:uri="http://schemas.microsoft.com/sharepoint/events"/>
  </ds:schemaRefs>
</ds:datastoreItem>
</file>

<file path=customXml/itemProps4.xml><?xml version="1.0" encoding="utf-8"?>
<ds:datastoreItem xmlns:ds="http://schemas.openxmlformats.org/officeDocument/2006/customXml" ds:itemID="{7410423E-D53C-4D0A-A76B-26A3131A05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27433</TotalTime>
  <Words>1649</Words>
  <Application>Microsoft Office PowerPoint</Application>
  <PresentationFormat>A3 Paper (297x420 mm)</PresentationFormat>
  <Paragraphs>65</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664</cp:revision>
  <cp:lastPrinted>2020-12-01T23:33:14Z</cp:lastPrinted>
  <dcterms:created xsi:type="dcterms:W3CDTF">2016-04-18T03:19:15Z</dcterms:created>
  <dcterms:modified xsi:type="dcterms:W3CDTF">2021-11-23T08:28:15Z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A12493635</vt:lpwstr>
  </property>
  <property fmtid="{D5CDD505-2E9C-101B-9397-08002B2CF9AE}" pid="4" name="Objective-Title">
    <vt:lpwstr>Template_Presentation_A3-Ministerial-poster_Horizontal_Analytical-dots_SWA_FINAL_20200424</vt:lpwstr>
  </property>
  <property fmtid="{D5CDD505-2E9C-101B-9397-08002B2CF9AE}" pid="5" name="Objective-Comment">
    <vt:lpwstr/>
  </property>
  <property fmtid="{D5CDD505-2E9C-101B-9397-08002B2CF9AE}" pid="6" name="Objective-CreationStamp">
    <vt:filetime>2020-05-01T04:40:11Z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2020-05-01T04:40:11Z</vt:filetime>
  </property>
  <property fmtid="{D5CDD505-2E9C-101B-9397-08002B2CF9AE}" pid="10" name="Objective-ModificationStamp">
    <vt:filetime>2020-05-01T04:40:51Z</vt:filetime>
  </property>
  <property fmtid="{D5CDD505-2E9C-101B-9397-08002B2CF9AE}" pid="11" name="Objective-Owner">
    <vt:lpwstr>Jacinta Syme</vt:lpwstr>
  </property>
  <property fmtid="{D5CDD505-2E9C-101B-9397-08002B2CF9AE}" pid="12" name="Objective-Path">
    <vt:lpwstr>Global Folder:SIA INFORMATION REPOSITORY:Corporate:Communications:SWA Toolkit 2020:Microsoft Suite Templates:</vt:lpwstr>
  </property>
  <property fmtid="{D5CDD505-2E9C-101B-9397-08002B2CF9AE}" pid="13" name="Objective-Parent">
    <vt:lpwstr>Microsoft Suite Templates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qA663544</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Final</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015f1832-7aee-42ef-88a8-8601a3ea00dc</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DIAAdministrationDocumentType">
    <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ies>
</file>