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5"/>
    <p:sldMasterId id="2147483697" r:id="rId6"/>
    <p:sldMasterId id="2147483721" r:id="rId7"/>
  </p:sldMasterIdLst>
  <p:notesMasterIdLst>
    <p:notesMasterId r:id="rId10"/>
  </p:notesMasterIdLst>
  <p:handoutMasterIdLst>
    <p:handoutMasterId r:id="rId11"/>
  </p:handoutMasterIdLst>
  <p:sldIdLst>
    <p:sldId id="269" r:id="rId8"/>
    <p:sldId id="270" r:id="rId9"/>
  </p:sldIdLst>
  <p:sldSz cx="12801600" cy="9601200" type="A3"/>
  <p:notesSz cx="9939338" cy="14368463"/>
  <p:defaultTextStyle>
    <a:defPPr>
      <a:defRPr lang="en-US"/>
    </a:defPPr>
    <a:lvl1pPr marL="0" algn="l" defTabSz="1221134" rtl="0" eaLnBrk="1" latinLnBrk="0" hangingPunct="1">
      <a:defRPr sz="2404" kern="1200">
        <a:solidFill>
          <a:schemeClr val="tx1"/>
        </a:solidFill>
        <a:latin typeface="+mn-lt"/>
        <a:ea typeface="+mn-ea"/>
        <a:cs typeface="+mn-cs"/>
      </a:defRPr>
    </a:lvl1pPr>
    <a:lvl2pPr marL="610566" algn="l" defTabSz="1221134" rtl="0" eaLnBrk="1" latinLnBrk="0" hangingPunct="1">
      <a:defRPr sz="2404" kern="1200">
        <a:solidFill>
          <a:schemeClr val="tx1"/>
        </a:solidFill>
        <a:latin typeface="+mn-lt"/>
        <a:ea typeface="+mn-ea"/>
        <a:cs typeface="+mn-cs"/>
      </a:defRPr>
    </a:lvl2pPr>
    <a:lvl3pPr marL="1221134" algn="l" defTabSz="1221134" rtl="0" eaLnBrk="1" latinLnBrk="0" hangingPunct="1">
      <a:defRPr sz="2404" kern="1200">
        <a:solidFill>
          <a:schemeClr val="tx1"/>
        </a:solidFill>
        <a:latin typeface="+mn-lt"/>
        <a:ea typeface="+mn-ea"/>
        <a:cs typeface="+mn-cs"/>
      </a:defRPr>
    </a:lvl3pPr>
    <a:lvl4pPr marL="1831700" algn="l" defTabSz="1221134" rtl="0" eaLnBrk="1" latinLnBrk="0" hangingPunct="1">
      <a:defRPr sz="2404" kern="1200">
        <a:solidFill>
          <a:schemeClr val="tx1"/>
        </a:solidFill>
        <a:latin typeface="+mn-lt"/>
        <a:ea typeface="+mn-ea"/>
        <a:cs typeface="+mn-cs"/>
      </a:defRPr>
    </a:lvl4pPr>
    <a:lvl5pPr marL="2442266" algn="l" defTabSz="1221134" rtl="0" eaLnBrk="1" latinLnBrk="0" hangingPunct="1">
      <a:defRPr sz="2404" kern="1200">
        <a:solidFill>
          <a:schemeClr val="tx1"/>
        </a:solidFill>
        <a:latin typeface="+mn-lt"/>
        <a:ea typeface="+mn-ea"/>
        <a:cs typeface="+mn-cs"/>
      </a:defRPr>
    </a:lvl5pPr>
    <a:lvl6pPr marL="3052835" algn="l" defTabSz="1221134" rtl="0" eaLnBrk="1" latinLnBrk="0" hangingPunct="1">
      <a:defRPr sz="2404" kern="1200">
        <a:solidFill>
          <a:schemeClr val="tx1"/>
        </a:solidFill>
        <a:latin typeface="+mn-lt"/>
        <a:ea typeface="+mn-ea"/>
        <a:cs typeface="+mn-cs"/>
      </a:defRPr>
    </a:lvl6pPr>
    <a:lvl7pPr marL="3663402" algn="l" defTabSz="1221134" rtl="0" eaLnBrk="1" latinLnBrk="0" hangingPunct="1">
      <a:defRPr sz="2404" kern="1200">
        <a:solidFill>
          <a:schemeClr val="tx1"/>
        </a:solidFill>
        <a:latin typeface="+mn-lt"/>
        <a:ea typeface="+mn-ea"/>
        <a:cs typeface="+mn-cs"/>
      </a:defRPr>
    </a:lvl7pPr>
    <a:lvl8pPr marL="4273967" algn="l" defTabSz="1221134" rtl="0" eaLnBrk="1" latinLnBrk="0" hangingPunct="1">
      <a:defRPr sz="2404" kern="1200">
        <a:solidFill>
          <a:schemeClr val="tx1"/>
        </a:solidFill>
        <a:latin typeface="+mn-lt"/>
        <a:ea typeface="+mn-ea"/>
        <a:cs typeface="+mn-cs"/>
      </a:defRPr>
    </a:lvl8pPr>
    <a:lvl9pPr marL="4884534" algn="l" defTabSz="1221134" rtl="0" eaLnBrk="1" latinLnBrk="0" hangingPunct="1">
      <a:defRPr sz="2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4525" userDrawn="1">
          <p15:clr>
            <a:srgbClr val="A4A3A4"/>
          </p15:clr>
        </p15:guide>
        <p15:guide id="2" pos="313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e Stephen" initials="JS" lastIdx="1" clrIdx="0">
    <p:extLst>
      <p:ext uri="{19B8F6BF-5375-455C-9EA6-DF929625EA0E}">
        <p15:presenceInfo xmlns:p15="http://schemas.microsoft.com/office/powerpoint/2012/main" userId="S-1-5-21-3280019214-3074326771-4225885176-167501" providerId="AD"/>
      </p:ext>
    </p:extLst>
  </p:cmAuthor>
  <p:cmAuthor id="2" name="Judy Strydom" initials="JS" lastIdx="6" clrIdx="1">
    <p:extLst>
      <p:ext uri="{19B8F6BF-5375-455C-9EA6-DF929625EA0E}">
        <p15:presenceInfo xmlns:p15="http://schemas.microsoft.com/office/powerpoint/2012/main" userId="S::Judy.Strydom@swa.govt.nz::d8d45ca6-0789-4e55-9a8f-5b13883f5da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731B"/>
    <a:srgbClr val="FDE5D2"/>
    <a:srgbClr val="F5DED6"/>
    <a:srgbClr val="F9BD8F"/>
    <a:srgbClr val="E6AD97"/>
    <a:srgbClr val="F47B20"/>
    <a:srgbClr val="CE5C30"/>
    <a:srgbClr val="FFD5BA"/>
    <a:srgbClr val="FE731B"/>
    <a:srgbClr val="FEEA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39" autoAdjust="0"/>
    <p:restoredTop sz="97327" autoAdjust="0"/>
  </p:normalViewPr>
  <p:slideViewPr>
    <p:cSldViewPr snapToGrid="0">
      <p:cViewPr varScale="1">
        <p:scale>
          <a:sx n="84" d="100"/>
          <a:sy n="84" d="100"/>
        </p:scale>
        <p:origin x="1856" y="40"/>
      </p:cViewPr>
      <p:guideLst/>
    </p:cSldViewPr>
  </p:slideViewPr>
  <p:outlineViewPr>
    <p:cViewPr>
      <p:scale>
        <a:sx n="33" d="100"/>
        <a:sy n="33" d="100"/>
      </p:scale>
      <p:origin x="0" y="-20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4525"/>
        <p:guide pos="313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308130" cy="719229"/>
          </a:xfrm>
          <a:prstGeom prst="rect">
            <a:avLst/>
          </a:prstGeom>
        </p:spPr>
        <p:txBody>
          <a:bodyPr vert="horz" lIns="132889" tIns="66444" rIns="132889" bIns="66444" rtlCol="0"/>
          <a:lstStyle>
            <a:lvl1pPr algn="l">
              <a:defRPr sz="1700"/>
            </a:lvl1pPr>
          </a:lstStyle>
          <a:p>
            <a:endParaRPr lang="en-NZ"/>
          </a:p>
        </p:txBody>
      </p:sp>
      <p:sp>
        <p:nvSpPr>
          <p:cNvPr id="3" name="Date Placeholder 2"/>
          <p:cNvSpPr>
            <a:spLocks noGrp="1"/>
          </p:cNvSpPr>
          <p:nvPr>
            <p:ph type="dt" sz="quarter" idx="1"/>
          </p:nvPr>
        </p:nvSpPr>
        <p:spPr>
          <a:xfrm>
            <a:off x="5628888" y="1"/>
            <a:ext cx="4308130" cy="719229"/>
          </a:xfrm>
          <a:prstGeom prst="rect">
            <a:avLst/>
          </a:prstGeom>
        </p:spPr>
        <p:txBody>
          <a:bodyPr vert="horz" lIns="132889" tIns="66444" rIns="132889" bIns="66444" rtlCol="0"/>
          <a:lstStyle>
            <a:lvl1pPr algn="r">
              <a:defRPr sz="1700"/>
            </a:lvl1pPr>
          </a:lstStyle>
          <a:p>
            <a:fld id="{123C1A21-FC6D-4F87-B8E8-70545B61CE4D}" type="datetimeFigureOut">
              <a:rPr lang="en-NZ" smtClean="0"/>
              <a:t>23/11/2021</a:t>
            </a:fld>
            <a:endParaRPr lang="en-NZ"/>
          </a:p>
        </p:txBody>
      </p:sp>
      <p:sp>
        <p:nvSpPr>
          <p:cNvPr id="4" name="Footer Placeholder 3"/>
          <p:cNvSpPr>
            <a:spLocks noGrp="1"/>
          </p:cNvSpPr>
          <p:nvPr>
            <p:ph type="ftr" sz="quarter" idx="2"/>
          </p:nvPr>
        </p:nvSpPr>
        <p:spPr>
          <a:xfrm>
            <a:off x="2" y="13646941"/>
            <a:ext cx="4308130" cy="719227"/>
          </a:xfrm>
          <a:prstGeom prst="rect">
            <a:avLst/>
          </a:prstGeom>
        </p:spPr>
        <p:txBody>
          <a:bodyPr vert="horz" lIns="132889" tIns="66444" rIns="132889" bIns="66444" rtlCol="0" anchor="b"/>
          <a:lstStyle>
            <a:lvl1pPr algn="l">
              <a:defRPr sz="1700"/>
            </a:lvl1pPr>
          </a:lstStyle>
          <a:p>
            <a:endParaRPr lang="en-NZ"/>
          </a:p>
        </p:txBody>
      </p:sp>
      <p:sp>
        <p:nvSpPr>
          <p:cNvPr id="5" name="Slide Number Placeholder 4"/>
          <p:cNvSpPr>
            <a:spLocks noGrp="1"/>
          </p:cNvSpPr>
          <p:nvPr>
            <p:ph type="sldNum" sz="quarter" idx="3"/>
          </p:nvPr>
        </p:nvSpPr>
        <p:spPr>
          <a:xfrm>
            <a:off x="5628888" y="13646941"/>
            <a:ext cx="4308130" cy="719227"/>
          </a:xfrm>
          <a:prstGeom prst="rect">
            <a:avLst/>
          </a:prstGeom>
        </p:spPr>
        <p:txBody>
          <a:bodyPr vert="horz" lIns="132889" tIns="66444" rIns="132889" bIns="66444" rtlCol="0" anchor="b"/>
          <a:lstStyle>
            <a:lvl1pPr algn="r">
              <a:defRPr sz="1700"/>
            </a:lvl1pPr>
          </a:lstStyle>
          <a:p>
            <a:fld id="{714772CD-CDDD-4C08-A695-6C97E368A789}" type="slidenum">
              <a:rPr lang="en-NZ" smtClean="0"/>
              <a:t>‹#›</a:t>
            </a:fld>
            <a:endParaRPr lang="en-NZ"/>
          </a:p>
        </p:txBody>
      </p:sp>
    </p:spTree>
    <p:extLst>
      <p:ext uri="{BB962C8B-B14F-4D97-AF65-F5344CB8AC3E}">
        <p14:creationId xmlns:p14="http://schemas.microsoft.com/office/powerpoint/2010/main" val="1760297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4307045" cy="720918"/>
          </a:xfrm>
          <a:prstGeom prst="rect">
            <a:avLst/>
          </a:prstGeom>
        </p:spPr>
        <p:txBody>
          <a:bodyPr vert="horz" lIns="132889" tIns="66444" rIns="132889" bIns="66444" rtlCol="0"/>
          <a:lstStyle>
            <a:lvl1pPr algn="l">
              <a:defRPr sz="1700"/>
            </a:lvl1pPr>
          </a:lstStyle>
          <a:p>
            <a:endParaRPr lang="en-NZ"/>
          </a:p>
        </p:txBody>
      </p:sp>
      <p:sp>
        <p:nvSpPr>
          <p:cNvPr id="3" name="Date Placeholder 2"/>
          <p:cNvSpPr>
            <a:spLocks noGrp="1"/>
          </p:cNvSpPr>
          <p:nvPr>
            <p:ph type="dt" idx="1"/>
          </p:nvPr>
        </p:nvSpPr>
        <p:spPr>
          <a:xfrm>
            <a:off x="5629993" y="2"/>
            <a:ext cx="4307045" cy="720918"/>
          </a:xfrm>
          <a:prstGeom prst="rect">
            <a:avLst/>
          </a:prstGeom>
        </p:spPr>
        <p:txBody>
          <a:bodyPr vert="horz" lIns="132889" tIns="66444" rIns="132889" bIns="66444" rtlCol="0"/>
          <a:lstStyle>
            <a:lvl1pPr algn="r">
              <a:defRPr sz="1700"/>
            </a:lvl1pPr>
          </a:lstStyle>
          <a:p>
            <a:fld id="{AC4C87BB-430F-450B-9FFD-A844BEC8996F}" type="datetimeFigureOut">
              <a:rPr lang="en-NZ" smtClean="0"/>
              <a:t>23/11/2021</a:t>
            </a:fld>
            <a:endParaRPr lang="en-NZ"/>
          </a:p>
        </p:txBody>
      </p:sp>
      <p:sp>
        <p:nvSpPr>
          <p:cNvPr id="4" name="Slide Image Placeholder 3"/>
          <p:cNvSpPr>
            <a:spLocks noGrp="1" noRot="1" noChangeAspect="1"/>
          </p:cNvSpPr>
          <p:nvPr>
            <p:ph type="sldImg" idx="2"/>
          </p:nvPr>
        </p:nvSpPr>
        <p:spPr>
          <a:xfrm>
            <a:off x="1736725" y="1797050"/>
            <a:ext cx="6465888" cy="4849813"/>
          </a:xfrm>
          <a:prstGeom prst="rect">
            <a:avLst/>
          </a:prstGeom>
          <a:noFill/>
          <a:ln w="12700">
            <a:solidFill>
              <a:prstClr val="black"/>
            </a:solidFill>
          </a:ln>
        </p:spPr>
        <p:txBody>
          <a:bodyPr vert="horz" lIns="132889" tIns="66444" rIns="132889" bIns="66444" rtlCol="0" anchor="ctr"/>
          <a:lstStyle/>
          <a:p>
            <a:endParaRPr lang="en-NZ"/>
          </a:p>
        </p:txBody>
      </p:sp>
      <p:sp>
        <p:nvSpPr>
          <p:cNvPr id="5" name="Notes Placeholder 4"/>
          <p:cNvSpPr>
            <a:spLocks noGrp="1"/>
          </p:cNvSpPr>
          <p:nvPr>
            <p:ph type="body" sz="quarter" idx="3"/>
          </p:nvPr>
        </p:nvSpPr>
        <p:spPr>
          <a:xfrm>
            <a:off x="993935" y="6914825"/>
            <a:ext cx="7951470" cy="5657583"/>
          </a:xfrm>
          <a:prstGeom prst="rect">
            <a:avLst/>
          </a:prstGeom>
        </p:spPr>
        <p:txBody>
          <a:bodyPr vert="horz" lIns="132889" tIns="66444" rIns="132889" bIns="6644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3" y="13647547"/>
            <a:ext cx="4307045" cy="720917"/>
          </a:xfrm>
          <a:prstGeom prst="rect">
            <a:avLst/>
          </a:prstGeom>
        </p:spPr>
        <p:txBody>
          <a:bodyPr vert="horz" lIns="132889" tIns="66444" rIns="132889" bIns="66444" rtlCol="0" anchor="b"/>
          <a:lstStyle>
            <a:lvl1pPr algn="l">
              <a:defRPr sz="1700"/>
            </a:lvl1pPr>
          </a:lstStyle>
          <a:p>
            <a:endParaRPr lang="en-NZ"/>
          </a:p>
        </p:txBody>
      </p:sp>
      <p:sp>
        <p:nvSpPr>
          <p:cNvPr id="7" name="Slide Number Placeholder 6"/>
          <p:cNvSpPr>
            <a:spLocks noGrp="1"/>
          </p:cNvSpPr>
          <p:nvPr>
            <p:ph type="sldNum" sz="quarter" idx="5"/>
          </p:nvPr>
        </p:nvSpPr>
        <p:spPr>
          <a:xfrm>
            <a:off x="5629993" y="13647547"/>
            <a:ext cx="4307045" cy="720917"/>
          </a:xfrm>
          <a:prstGeom prst="rect">
            <a:avLst/>
          </a:prstGeom>
        </p:spPr>
        <p:txBody>
          <a:bodyPr vert="horz" lIns="132889" tIns="66444" rIns="132889" bIns="66444" rtlCol="0" anchor="b"/>
          <a:lstStyle>
            <a:lvl1pPr algn="r">
              <a:defRPr sz="1700"/>
            </a:lvl1pPr>
          </a:lstStyle>
          <a:p>
            <a:fld id="{F6875E11-DCB6-4468-B232-9328D8BC82A9}" type="slidenum">
              <a:rPr lang="en-NZ" smtClean="0"/>
              <a:t>‹#›</a:t>
            </a:fld>
            <a:endParaRPr lang="en-NZ"/>
          </a:p>
        </p:txBody>
      </p:sp>
    </p:spTree>
    <p:extLst>
      <p:ext uri="{BB962C8B-B14F-4D97-AF65-F5344CB8AC3E}">
        <p14:creationId xmlns:p14="http://schemas.microsoft.com/office/powerpoint/2010/main" val="4229418739"/>
      </p:ext>
    </p:extLst>
  </p:cSld>
  <p:clrMap bg1="lt1" tx1="dk1" bg2="lt2" tx2="dk2" accent1="accent1" accent2="accent2" accent3="accent3" accent4="accent4" accent5="accent5" accent6="accent6" hlink="hlink" folHlink="folHlink"/>
  <p:notesStyle>
    <a:lvl1pPr marL="0" algn="l" defTabSz="1221134" rtl="0" eaLnBrk="1" latinLnBrk="0" hangingPunct="1">
      <a:defRPr sz="1604" kern="1200">
        <a:solidFill>
          <a:schemeClr val="tx1"/>
        </a:solidFill>
        <a:latin typeface="+mn-lt"/>
        <a:ea typeface="+mn-ea"/>
        <a:cs typeface="+mn-cs"/>
      </a:defRPr>
    </a:lvl1pPr>
    <a:lvl2pPr marL="610566" algn="l" defTabSz="1221134" rtl="0" eaLnBrk="1" latinLnBrk="0" hangingPunct="1">
      <a:defRPr sz="1604" kern="1200">
        <a:solidFill>
          <a:schemeClr val="tx1"/>
        </a:solidFill>
        <a:latin typeface="+mn-lt"/>
        <a:ea typeface="+mn-ea"/>
        <a:cs typeface="+mn-cs"/>
      </a:defRPr>
    </a:lvl2pPr>
    <a:lvl3pPr marL="1221134" algn="l" defTabSz="1221134" rtl="0" eaLnBrk="1" latinLnBrk="0" hangingPunct="1">
      <a:defRPr sz="1604" kern="1200">
        <a:solidFill>
          <a:schemeClr val="tx1"/>
        </a:solidFill>
        <a:latin typeface="+mn-lt"/>
        <a:ea typeface="+mn-ea"/>
        <a:cs typeface="+mn-cs"/>
      </a:defRPr>
    </a:lvl3pPr>
    <a:lvl4pPr marL="1831700" algn="l" defTabSz="1221134" rtl="0" eaLnBrk="1" latinLnBrk="0" hangingPunct="1">
      <a:defRPr sz="1604" kern="1200">
        <a:solidFill>
          <a:schemeClr val="tx1"/>
        </a:solidFill>
        <a:latin typeface="+mn-lt"/>
        <a:ea typeface="+mn-ea"/>
        <a:cs typeface="+mn-cs"/>
      </a:defRPr>
    </a:lvl4pPr>
    <a:lvl5pPr marL="2442266" algn="l" defTabSz="1221134" rtl="0" eaLnBrk="1" latinLnBrk="0" hangingPunct="1">
      <a:defRPr sz="1604" kern="1200">
        <a:solidFill>
          <a:schemeClr val="tx1"/>
        </a:solidFill>
        <a:latin typeface="+mn-lt"/>
        <a:ea typeface="+mn-ea"/>
        <a:cs typeface="+mn-cs"/>
      </a:defRPr>
    </a:lvl5pPr>
    <a:lvl6pPr marL="3052835" algn="l" defTabSz="1221134" rtl="0" eaLnBrk="1" latinLnBrk="0" hangingPunct="1">
      <a:defRPr sz="1604" kern="1200">
        <a:solidFill>
          <a:schemeClr val="tx1"/>
        </a:solidFill>
        <a:latin typeface="+mn-lt"/>
        <a:ea typeface="+mn-ea"/>
        <a:cs typeface="+mn-cs"/>
      </a:defRPr>
    </a:lvl6pPr>
    <a:lvl7pPr marL="3663402" algn="l" defTabSz="1221134" rtl="0" eaLnBrk="1" latinLnBrk="0" hangingPunct="1">
      <a:defRPr sz="1604" kern="1200">
        <a:solidFill>
          <a:schemeClr val="tx1"/>
        </a:solidFill>
        <a:latin typeface="+mn-lt"/>
        <a:ea typeface="+mn-ea"/>
        <a:cs typeface="+mn-cs"/>
      </a:defRPr>
    </a:lvl7pPr>
    <a:lvl8pPr marL="4273967" algn="l" defTabSz="1221134" rtl="0" eaLnBrk="1" latinLnBrk="0" hangingPunct="1">
      <a:defRPr sz="1604" kern="1200">
        <a:solidFill>
          <a:schemeClr val="tx1"/>
        </a:solidFill>
        <a:latin typeface="+mn-lt"/>
        <a:ea typeface="+mn-ea"/>
        <a:cs typeface="+mn-cs"/>
      </a:defRPr>
    </a:lvl8pPr>
    <a:lvl9pPr marL="4884534" algn="l" defTabSz="1221134" rtl="0" eaLnBrk="1" latinLnBrk="0" hangingPunct="1">
      <a:defRPr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5AFF8-F597-4E33-8F51-9BCB7A8A1423}"/>
              </a:ext>
            </a:extLst>
          </p:cNvPr>
          <p:cNvSpPr>
            <a:spLocks noGrp="1"/>
          </p:cNvSpPr>
          <p:nvPr>
            <p:ph type="ctrTitle"/>
          </p:nvPr>
        </p:nvSpPr>
        <p:spPr>
          <a:xfrm>
            <a:off x="1600872" y="1570976"/>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1FB91DE3-623C-46C9-8061-A668F4CB5D9A}"/>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C789AD3E-B496-40FC-80AF-8AB29562C93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AB7B3194-B5A6-47C5-A6EF-A870AD83D0E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940E4F8-A736-4547-B54A-0DC0607E7887}"/>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87468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EDA7D-8AD1-46D8-A00C-3BBB20CF9289}"/>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906B1A4-705C-47E8-A170-FCACC72CFA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65603E5-1043-481F-8E41-604074C3E85E}"/>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F25E7C83-8A8B-437D-816C-45A5623E6B6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62D6EF5-F3B9-4E23-89FB-6AC376EE986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33622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90180A-8D3D-4035-BA71-762C7CC8F55B}"/>
              </a:ext>
            </a:extLst>
          </p:cNvPr>
          <p:cNvSpPr>
            <a:spLocks noGrp="1"/>
          </p:cNvSpPr>
          <p:nvPr>
            <p:ph type="title" orient="vert"/>
          </p:nvPr>
        </p:nvSpPr>
        <p:spPr>
          <a:xfrm>
            <a:off x="9161666" y="511779"/>
            <a:ext cx="2759522"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A6B7A2-E3D6-4DCF-9F4A-8FD572B9B13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9DE0F23-A188-4E9B-820D-43CB10D5E20C}"/>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DE2F0498-7E8B-47E0-A0F1-A8C33D9D2A2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E50EF78-FB33-4AC8-A607-211AAB81D8A0}"/>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99235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8BD6-37FC-42B2-BF9A-863687EA6788}"/>
              </a:ext>
            </a:extLst>
          </p:cNvPr>
          <p:cNvSpPr>
            <a:spLocks noGrp="1"/>
          </p:cNvSpPr>
          <p:nvPr>
            <p:ph type="ctrTitle"/>
          </p:nvPr>
        </p:nvSpPr>
        <p:spPr>
          <a:xfrm>
            <a:off x="1600872" y="1570976"/>
            <a:ext cx="9601200" cy="3342957"/>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047A8349-4796-42E3-A719-BB4553BBA748}"/>
              </a:ext>
            </a:extLst>
          </p:cNvPr>
          <p:cNvSpPr>
            <a:spLocks noGrp="1"/>
          </p:cNvSpPr>
          <p:nvPr>
            <p:ph type="subTitle" idx="1"/>
          </p:nvPr>
        </p:nvSpPr>
        <p:spPr>
          <a:xfrm>
            <a:off x="1600872" y="5042234"/>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BD8754DE-7DB0-4D42-A8E7-9FF3B7992C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6765FBA-F936-477D-AB75-822B64B0C85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078BDF5-534D-4A53-B376-0644C75B0DD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945965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55B8A-4064-48DA-9CF8-BEAD3092A79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A01E636-4971-4F70-82BB-B23F6E27A0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6DD3E6C-14F8-4FE6-80BC-70AA0857449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53A64449-3519-4B6A-B49C-C547D6AEB2D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DDF3199-47E4-4F2E-B97B-54CABDF25223}"/>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90996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D5ED-0C58-41D7-BF22-5C7A03A18BE5}"/>
              </a:ext>
            </a:extLst>
          </p:cNvPr>
          <p:cNvSpPr>
            <a:spLocks noGrp="1"/>
          </p:cNvSpPr>
          <p:nvPr>
            <p:ph type="title"/>
          </p:nvPr>
        </p:nvSpPr>
        <p:spPr>
          <a:xfrm>
            <a:off x="873692" y="2393529"/>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1C41F3E-FC3D-4398-939C-4699B0ADB350}"/>
              </a:ext>
            </a:extLst>
          </p:cNvPr>
          <p:cNvSpPr>
            <a:spLocks noGrp="1"/>
          </p:cNvSpPr>
          <p:nvPr>
            <p:ph type="body" idx="1"/>
          </p:nvPr>
        </p:nvSpPr>
        <p:spPr>
          <a:xfrm>
            <a:off x="873692" y="6425035"/>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63052-32D5-4DED-8EA3-D1B7F9B9B90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480DA916-B4B0-4B5B-9F0C-584F2A4F380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4FEA1D5-D5F4-4382-98F7-D8380BBC89C2}"/>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574749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85BD4-DA05-4DB0-97AD-6B72E57C48C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C1BFA19-3674-45C5-A7E2-03A8E93D25E1}"/>
              </a:ext>
            </a:extLst>
          </p:cNvPr>
          <p:cNvSpPr>
            <a:spLocks noGrp="1"/>
          </p:cNvSpPr>
          <p:nvPr>
            <p:ph sz="half" idx="1"/>
          </p:nvPr>
        </p:nvSpPr>
        <p:spPr>
          <a:xfrm>
            <a:off x="880413" y="2556044"/>
            <a:ext cx="5455868"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974D9CF0-9645-40FB-B6CA-BFCE5970F2F5}"/>
              </a:ext>
            </a:extLst>
          </p:cNvPr>
          <p:cNvSpPr>
            <a:spLocks noGrp="1"/>
          </p:cNvSpPr>
          <p:nvPr>
            <p:ph sz="half" idx="2"/>
          </p:nvPr>
        </p:nvSpPr>
        <p:spPr>
          <a:xfrm>
            <a:off x="6465319" y="2556044"/>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4EFB1DE-605D-4F74-80F9-7788EE921C81}"/>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A0377220-FBB5-4915-899E-BBAF43099907}"/>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3F1E1B1-BBA1-42C4-A05E-5780D203E864}"/>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697333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DA50-2610-46A5-9AD5-59A4E4B23777}"/>
              </a:ext>
            </a:extLst>
          </p:cNvPr>
          <p:cNvSpPr>
            <a:spLocks noGrp="1"/>
          </p:cNvSpPr>
          <p:nvPr>
            <p:ph type="title"/>
          </p:nvPr>
        </p:nvSpPr>
        <p:spPr>
          <a:xfrm>
            <a:off x="881757" y="511780"/>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7897BBB-9FB6-4C8A-A962-4DB6AE5D7AA0}"/>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AF3A78BE-A9EF-4DEB-A635-322E619AF4B7}"/>
              </a:ext>
            </a:extLst>
          </p:cNvPr>
          <p:cNvSpPr>
            <a:spLocks noGrp="1"/>
          </p:cNvSpPr>
          <p:nvPr>
            <p:ph sz="half" idx="2"/>
          </p:nvPr>
        </p:nvSpPr>
        <p:spPr>
          <a:xfrm>
            <a:off x="881757" y="3506897"/>
            <a:ext cx="5415545"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348DFF6-E540-4706-8E6A-38F0E5B5F7A6}"/>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4B148783-9004-4B5A-BE6C-F1E984AFB7B1}"/>
              </a:ext>
            </a:extLst>
          </p:cNvPr>
          <p:cNvSpPr>
            <a:spLocks noGrp="1"/>
          </p:cNvSpPr>
          <p:nvPr>
            <p:ph sz="quarter" idx="4"/>
          </p:nvPr>
        </p:nvSpPr>
        <p:spPr>
          <a:xfrm>
            <a:off x="6481449" y="3506897"/>
            <a:ext cx="5441083"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8B1D888-B111-4580-9C6D-10389DA723B8}"/>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8" name="Footer Placeholder 7">
            <a:extLst>
              <a:ext uri="{FF2B5EF4-FFF2-40B4-BE49-F238E27FC236}">
                <a16:creationId xmlns:a16="http://schemas.microsoft.com/office/drawing/2014/main" id="{AF9E3852-5147-4C09-A17E-E318C572642B}"/>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BD5A1DD2-5E25-4ECB-B62B-00D52B1E8C5F}"/>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916464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3C45A-466E-4263-AE51-764896C667DB}"/>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32B1F9B-4323-4964-A7A0-286ECDF4970F}"/>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4" name="Footer Placeholder 3">
            <a:extLst>
              <a:ext uri="{FF2B5EF4-FFF2-40B4-BE49-F238E27FC236}">
                <a16:creationId xmlns:a16="http://schemas.microsoft.com/office/drawing/2014/main" id="{EC391BC5-1BC6-458A-A2C9-B812016C5FDB}"/>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E466748B-066F-4961-B8EF-D6568558775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726499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40CA4-30C8-44B2-877D-6EEF11ADC37D}"/>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3" name="Footer Placeholder 2">
            <a:extLst>
              <a:ext uri="{FF2B5EF4-FFF2-40B4-BE49-F238E27FC236}">
                <a16:creationId xmlns:a16="http://schemas.microsoft.com/office/drawing/2014/main" id="{228D1B35-2A82-49BD-8965-62DC1100B248}"/>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4402D1A6-E8D9-48E5-B8FD-9DC199C512BE}"/>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146773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7D37-C4B4-44E6-AE67-FA8BDE27D00A}"/>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49DAF5EF-1C8F-42D3-8E41-22B56E4E2995}"/>
              </a:ext>
            </a:extLst>
          </p:cNvPr>
          <p:cNvSpPr>
            <a:spLocks noGrp="1"/>
          </p:cNvSpPr>
          <p:nvPr>
            <p:ph idx="1"/>
          </p:nvPr>
        </p:nvSpPr>
        <p:spPr>
          <a:xfrm>
            <a:off x="5442428" y="1382801"/>
            <a:ext cx="6480104"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85F69D5-0A82-496F-9D2D-71BDD43FE17D}"/>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302DBBEC-6F11-4697-83B2-839C2BC3514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83BCB3E8-E2DB-4C1D-AA0B-D708311602D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0F40864-DD5A-4108-A214-14F8CFE7E04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49476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0F1A-0643-4C6B-83EA-D44EA0845E6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A2714CE-2223-45CC-976D-4CF614D21D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3DA3766-B902-4AE7-B4F5-E4FCEFF2683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981A43B8-43A2-480F-97D2-C2635FC7A7C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206CE7C-F989-4747-993F-CFB8D93C70D2}"/>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6239807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D7457-6DCE-499F-A986-EC51BD96E148}"/>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3543309F-2C4B-448F-B95A-B97DA2AE519D}"/>
              </a:ext>
            </a:extLst>
          </p:cNvPr>
          <p:cNvSpPr>
            <a:spLocks noGrp="1"/>
          </p:cNvSpPr>
          <p:nvPr>
            <p:ph type="pic" idx="1"/>
          </p:nvPr>
        </p:nvSpPr>
        <p:spPr>
          <a:xfrm>
            <a:off x="5442428" y="1382801"/>
            <a:ext cx="6480104"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77AD0DE9-B707-4541-9AF0-C7D17B7C7F13}"/>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884AB615-473B-4B79-A169-97E1A10E23F5}"/>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F6C1764C-6302-4C0E-9065-37D32C6283D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C21E33D-FF80-4D20-B460-E1A3561745E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4016382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29DE-05E9-402C-BFF6-B5B6A16997A5}"/>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3AC246C-6367-4132-91A5-0EA3681A41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183724C-70FA-4F8E-8436-7211DBEA2A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FD2E1C30-905B-444C-8E0F-F6FF9A09B42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49984FB-53E3-4099-A51D-580ACB9D97C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075009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8DE459-EF28-48B5-A054-0A551E640354}"/>
              </a:ext>
            </a:extLst>
          </p:cNvPr>
          <p:cNvSpPr>
            <a:spLocks noGrp="1"/>
          </p:cNvSpPr>
          <p:nvPr>
            <p:ph type="title" orient="vert"/>
          </p:nvPr>
        </p:nvSpPr>
        <p:spPr>
          <a:xfrm>
            <a:off x="9161666" y="511779"/>
            <a:ext cx="2759522"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3EFE514-55DB-4EBB-B4A7-CE3DBEA8B1EB}"/>
              </a:ext>
            </a:extLst>
          </p:cNvPr>
          <p:cNvSpPr>
            <a:spLocks noGrp="1"/>
          </p:cNvSpPr>
          <p:nvPr>
            <p:ph type="body" orient="vert" idx="1"/>
          </p:nvPr>
        </p:nvSpPr>
        <p:spPr>
          <a:xfrm>
            <a:off x="880414" y="511779"/>
            <a:ext cx="8152215"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5BAAE50-A03E-41A1-9AC5-4E38A34BB6C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3B6D30E-5424-4F63-B116-4A40F7376F2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91049AA-0B70-4D22-A608-4DC05B3E542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16163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887840162"/>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274096079"/>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752284900"/>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170315035"/>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11/23/2021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360323027"/>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11/23/2021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978905692"/>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11/23/2021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95433485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C899-8F1B-4552-BA76-F18F6070F955}"/>
              </a:ext>
            </a:extLst>
          </p:cNvPr>
          <p:cNvSpPr>
            <a:spLocks noGrp="1"/>
          </p:cNvSpPr>
          <p:nvPr>
            <p:ph type="title"/>
          </p:nvPr>
        </p:nvSpPr>
        <p:spPr>
          <a:xfrm>
            <a:off x="873692" y="2393529"/>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6863F5B6-1853-439C-8F2F-8D3754A1AC30}"/>
              </a:ext>
            </a:extLst>
          </p:cNvPr>
          <p:cNvSpPr>
            <a:spLocks noGrp="1"/>
          </p:cNvSpPr>
          <p:nvPr>
            <p:ph type="body" idx="1"/>
          </p:nvPr>
        </p:nvSpPr>
        <p:spPr>
          <a:xfrm>
            <a:off x="873692" y="6425035"/>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430208-021A-4766-8FF0-CDEF3F28A30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591D7DBE-F486-41F0-852D-6C11BA223E4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57C0B72-AB5C-43A3-959A-3C60FC6EEB7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263723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588735788"/>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070099674"/>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53273485"/>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577294037"/>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53180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B1144694-557C-B044-9D5A-15D0740AEA3B}"/>
              </a:ext>
            </a:extLst>
          </p:cNvPr>
          <p:cNvSpPr>
            <a:spLocks noGrp="1"/>
          </p:cNvSpPr>
          <p:nvPr>
            <p:ph type="body" sz="quarter" idx="12" hasCustomPrompt="1"/>
          </p:nvPr>
        </p:nvSpPr>
        <p:spPr>
          <a:xfrm>
            <a:off x="352866" y="4321995"/>
            <a:ext cx="9464223" cy="47860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2117" b="0" i="0">
                <a:solidFill>
                  <a:srgbClr val="E8731B"/>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subtitle here</a:t>
            </a:r>
          </a:p>
        </p:txBody>
      </p:sp>
      <p:sp>
        <p:nvSpPr>
          <p:cNvPr id="10" name="Text Placeholder 11">
            <a:extLst>
              <a:ext uri="{FF2B5EF4-FFF2-40B4-BE49-F238E27FC236}">
                <a16:creationId xmlns:a16="http://schemas.microsoft.com/office/drawing/2014/main" id="{198DB7BD-EE57-DB4F-9275-56BE1FB2AE3A}"/>
              </a:ext>
            </a:extLst>
          </p:cNvPr>
          <p:cNvSpPr>
            <a:spLocks noGrp="1"/>
          </p:cNvSpPr>
          <p:nvPr>
            <p:ph type="body" sz="quarter" idx="13" hasCustomPrompt="1"/>
          </p:nvPr>
        </p:nvSpPr>
        <p:spPr>
          <a:xfrm>
            <a:off x="352866" y="1488178"/>
            <a:ext cx="9464223" cy="2159118"/>
          </a:xfrm>
          <a:prstGeom prst="rect">
            <a:avLst/>
          </a:prstGeom>
        </p:spPr>
        <p:txBody>
          <a:bodyPr>
            <a:noAutofit/>
          </a:bodyPr>
          <a:lstStyle>
            <a:lvl1pPr marL="0" marR="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sz="5080" b="1" i="0">
                <a:solidFill>
                  <a:schemeClr val="bg1"/>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a:pPr>
            <a:r>
              <a:rPr lang="en-GB" dirty="0"/>
              <a:t>Click to add your report title here</a:t>
            </a:r>
          </a:p>
        </p:txBody>
      </p:sp>
      <p:pic>
        <p:nvPicPr>
          <p:cNvPr id="17" name="Picture 16" descr="A picture containing drawing&#10;&#10;Description automatically generated">
            <a:extLst>
              <a:ext uri="{FF2B5EF4-FFF2-40B4-BE49-F238E27FC236}">
                <a16:creationId xmlns:a16="http://schemas.microsoft.com/office/drawing/2014/main" id="{C263CAF4-8F91-9846-922A-0928C4735E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867" y="7924290"/>
            <a:ext cx="2645270" cy="607862"/>
          </a:xfrm>
          <a:prstGeom prst="rect">
            <a:avLst/>
          </a:prstGeom>
        </p:spPr>
      </p:pic>
      <p:sp>
        <p:nvSpPr>
          <p:cNvPr id="7" name="Text Placeholder 7">
            <a:extLst>
              <a:ext uri="{FF2B5EF4-FFF2-40B4-BE49-F238E27FC236}">
                <a16:creationId xmlns:a16="http://schemas.microsoft.com/office/drawing/2014/main" id="{78CD9AD1-4005-DB45-B128-38C7ED80E7AA}"/>
              </a:ext>
            </a:extLst>
          </p:cNvPr>
          <p:cNvSpPr>
            <a:spLocks noGrp="1"/>
          </p:cNvSpPr>
          <p:nvPr>
            <p:ph type="body" sz="quarter" idx="14" hasCustomPrompt="1"/>
          </p:nvPr>
        </p:nvSpPr>
        <p:spPr>
          <a:xfrm>
            <a:off x="352866" y="5744836"/>
            <a:ext cx="9464223" cy="30275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1016" b="0" i="0">
                <a:solidFill>
                  <a:schemeClr val="bg1"/>
                </a:solidFill>
                <a:latin typeface="Calibri" panose="020F0502020204030204" pitchFamily="34" charset="0"/>
                <a:cs typeface="Calibri" panose="020F050202020403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date here</a:t>
            </a:r>
          </a:p>
          <a:p>
            <a:pPr lvl="0"/>
            <a:endParaRPr lang="en-GB" dirty="0"/>
          </a:p>
        </p:txBody>
      </p:sp>
    </p:spTree>
    <p:extLst>
      <p:ext uri="{BB962C8B-B14F-4D97-AF65-F5344CB8AC3E}">
        <p14:creationId xmlns:p14="http://schemas.microsoft.com/office/powerpoint/2010/main" val="2041890431"/>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61847087-640E-F648-A1AA-B8C08292EC83}"/>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D1AE584E-F588-184B-A71C-4BEE565E4D2C}"/>
              </a:ext>
            </a:extLst>
          </p:cNvPr>
          <p:cNvSpPr>
            <a:spLocks noGrp="1"/>
          </p:cNvSpPr>
          <p:nvPr>
            <p:ph type="sldNum" sz="quarter" idx="13"/>
          </p:nvPr>
        </p:nvSpPr>
        <p:spPr/>
        <p:txBody>
          <a:bodyPr/>
          <a:lstStyle/>
          <a:p>
            <a:fld id="{015476B9-F852-294A-A03D-C78501D21738}" type="slidenum">
              <a:rPr lang="en-US" smtClean="0"/>
              <a:pPr/>
              <a:t>‹#›</a:t>
            </a:fld>
            <a:endParaRPr lang="en-US" dirty="0"/>
          </a:p>
        </p:txBody>
      </p:sp>
      <p:sp>
        <p:nvSpPr>
          <p:cNvPr id="11" name="Content Placeholder 4">
            <a:extLst>
              <a:ext uri="{FF2B5EF4-FFF2-40B4-BE49-F238E27FC236}">
                <a16:creationId xmlns:a16="http://schemas.microsoft.com/office/drawing/2014/main" id="{CC445FAD-3C08-FF4F-B8D8-2000B0AA7BEE}"/>
              </a:ext>
            </a:extLst>
          </p:cNvPr>
          <p:cNvSpPr>
            <a:spLocks noGrp="1"/>
          </p:cNvSpPr>
          <p:nvPr>
            <p:ph sz="quarter" idx="11"/>
          </p:nvPr>
        </p:nvSpPr>
        <p:spPr>
          <a:xfrm>
            <a:off x="171449" y="670913"/>
            <a:ext cx="587856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028F7B22-0C60-3346-B9C3-0084B7F43705}"/>
              </a:ext>
            </a:extLst>
          </p:cNvPr>
          <p:cNvSpPr>
            <a:spLocks noGrp="1"/>
          </p:cNvSpPr>
          <p:nvPr>
            <p:ph sz="quarter" idx="14"/>
          </p:nvPr>
        </p:nvSpPr>
        <p:spPr>
          <a:xfrm>
            <a:off x="6210406" y="670913"/>
            <a:ext cx="587856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955703751"/>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8" name="Content Placeholder 4">
            <a:extLst>
              <a:ext uri="{FF2B5EF4-FFF2-40B4-BE49-F238E27FC236}">
                <a16:creationId xmlns:a16="http://schemas.microsoft.com/office/drawing/2014/main" id="{D40CE032-BDF0-9D4D-B6C5-FE386CB52953}"/>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B930CE05-EDDE-564A-8372-A0B4B2136FE0}"/>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0248A260-58F0-DA43-873A-157AF58533B9}"/>
              </a:ext>
            </a:extLst>
          </p:cNvPr>
          <p:cNvSpPr>
            <a:spLocks noGrp="1"/>
          </p:cNvSpPr>
          <p:nvPr>
            <p:ph sz="quarter" idx="14"/>
          </p:nvPr>
        </p:nvSpPr>
        <p:spPr>
          <a:xfrm>
            <a:off x="8232884"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28847388"/>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column – orang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877FFD48-83D2-624E-B032-39576F7A8F58}"/>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C3F60822-C149-F740-9ED9-31614684C230}"/>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21" name="Content Placeholder 4">
            <a:extLst>
              <a:ext uri="{FF2B5EF4-FFF2-40B4-BE49-F238E27FC236}">
                <a16:creationId xmlns:a16="http://schemas.microsoft.com/office/drawing/2014/main" id="{04E6E0BB-1887-6A40-8648-27F0C435DE15}"/>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2" name="Content Placeholder 4">
            <a:extLst>
              <a:ext uri="{FF2B5EF4-FFF2-40B4-BE49-F238E27FC236}">
                <a16:creationId xmlns:a16="http://schemas.microsoft.com/office/drawing/2014/main" id="{AE78D797-ECA0-3941-838C-8F0D2D10920B}"/>
              </a:ext>
            </a:extLst>
          </p:cNvPr>
          <p:cNvSpPr>
            <a:spLocks noGrp="1"/>
          </p:cNvSpPr>
          <p:nvPr>
            <p:ph sz="quarter" idx="12"/>
          </p:nvPr>
        </p:nvSpPr>
        <p:spPr>
          <a:xfrm>
            <a:off x="8232884" y="670913"/>
            <a:ext cx="3851999" cy="8701689"/>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3" name="Content Placeholder 4">
            <a:extLst>
              <a:ext uri="{FF2B5EF4-FFF2-40B4-BE49-F238E27FC236}">
                <a16:creationId xmlns:a16="http://schemas.microsoft.com/office/drawing/2014/main" id="{01013726-EAE6-8446-B58A-B2C9259A2F6C}"/>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685838311"/>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column – teal">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8" name="Content Placeholder 4">
            <a:extLst>
              <a:ext uri="{FF2B5EF4-FFF2-40B4-BE49-F238E27FC236}">
                <a16:creationId xmlns:a16="http://schemas.microsoft.com/office/drawing/2014/main" id="{70FA48CD-CCBC-D240-8095-37C8EB548538}"/>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4F4A2BB7-51EE-0B42-9B26-FC487CBB6AF5}"/>
              </a:ext>
            </a:extLst>
          </p:cNvPr>
          <p:cNvSpPr>
            <a:spLocks noGrp="1"/>
          </p:cNvSpPr>
          <p:nvPr>
            <p:ph sz="quarter" idx="12"/>
          </p:nvPr>
        </p:nvSpPr>
        <p:spPr>
          <a:xfrm>
            <a:off x="8232884" y="670913"/>
            <a:ext cx="3851999" cy="870168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E4760419-D70F-5440-B9E8-C08FC98EA3FB}"/>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D2AB8096-F2A4-7546-9AF6-421261AA192F}"/>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059181D2-58FE-1A48-9966-A1631EA4834E}"/>
              </a:ext>
            </a:extLst>
          </p:cNvPr>
          <p:cNvSpPr>
            <a:spLocks noGrp="1"/>
          </p:cNvSpPr>
          <p:nvPr>
            <p:ph type="sldNum" sz="quarter" idx="14"/>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13018879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A5330-A0A3-4BBA-8778-06AA6F36B1E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467F445-0DCE-431B-B832-9D35BB01F3B2}"/>
              </a:ext>
            </a:extLst>
          </p:cNvPr>
          <p:cNvSpPr>
            <a:spLocks noGrp="1"/>
          </p:cNvSpPr>
          <p:nvPr>
            <p:ph sz="half" idx="1"/>
          </p:nvPr>
        </p:nvSpPr>
        <p:spPr>
          <a:xfrm>
            <a:off x="880413" y="2556044"/>
            <a:ext cx="5455868"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7C0EBF70-4080-4B1F-9B63-0995B193DC6C}"/>
              </a:ext>
            </a:extLst>
          </p:cNvPr>
          <p:cNvSpPr>
            <a:spLocks noGrp="1"/>
          </p:cNvSpPr>
          <p:nvPr>
            <p:ph sz="half" idx="2"/>
          </p:nvPr>
        </p:nvSpPr>
        <p:spPr>
          <a:xfrm>
            <a:off x="6465319" y="2556044"/>
            <a:ext cx="5455869" cy="60914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5DB041C-DAE5-47CD-B7B1-3159F3E3E98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728FD338-16F8-4A50-9B81-F07AAE24DBC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3031978-0C0F-4682-8ECE-7E86A7CD3AB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2116751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 column – blu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Slide Number Placeholder 1">
            <a:extLst>
              <a:ext uri="{FF2B5EF4-FFF2-40B4-BE49-F238E27FC236}">
                <a16:creationId xmlns:a16="http://schemas.microsoft.com/office/drawing/2014/main" id="{26E8E484-41F0-9E47-9DB8-E2129136407B}"/>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61DB12B2-0031-6341-A09F-6A7008A791A8}"/>
              </a:ext>
            </a:extLst>
          </p:cNvPr>
          <p:cNvSpPr>
            <a:spLocks noGrp="1"/>
          </p:cNvSpPr>
          <p:nvPr>
            <p:ph type="title"/>
          </p:nvPr>
        </p:nvSpPr>
        <p:spPr/>
        <p:txBody>
          <a:bodyPr/>
          <a:lstStyle/>
          <a:p>
            <a:r>
              <a:rPr lang="en-GB"/>
              <a:t>Click to edit Master title style</a:t>
            </a:r>
            <a:endParaRPr lang="en-US"/>
          </a:p>
        </p:txBody>
      </p:sp>
      <p:sp>
        <p:nvSpPr>
          <p:cNvPr id="10" name="Content Placeholder 4">
            <a:extLst>
              <a:ext uri="{FF2B5EF4-FFF2-40B4-BE49-F238E27FC236}">
                <a16:creationId xmlns:a16="http://schemas.microsoft.com/office/drawing/2014/main" id="{961EE5D3-8B79-2445-AB58-B5E1B83C2823}"/>
              </a:ext>
            </a:extLst>
          </p:cNvPr>
          <p:cNvSpPr>
            <a:spLocks noGrp="1"/>
          </p:cNvSpPr>
          <p:nvPr>
            <p:ph sz="quarter" idx="11"/>
          </p:nvPr>
        </p:nvSpPr>
        <p:spPr>
          <a:xfrm>
            <a:off x="171449"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B766AC63-D3EF-CA42-BAAB-B035FFCA5A40}"/>
              </a:ext>
            </a:extLst>
          </p:cNvPr>
          <p:cNvSpPr>
            <a:spLocks noGrp="1"/>
          </p:cNvSpPr>
          <p:nvPr>
            <p:ph sz="quarter" idx="13"/>
          </p:nvPr>
        </p:nvSpPr>
        <p:spPr>
          <a:xfrm>
            <a:off x="4202166" y="670913"/>
            <a:ext cx="3851999"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5101A87-8E44-5146-B02C-A6CC7C0EC6AF}"/>
              </a:ext>
            </a:extLst>
          </p:cNvPr>
          <p:cNvSpPr>
            <a:spLocks noGrp="1"/>
          </p:cNvSpPr>
          <p:nvPr>
            <p:ph sz="quarter" idx="14"/>
          </p:nvPr>
        </p:nvSpPr>
        <p:spPr>
          <a:xfrm>
            <a:off x="8232884" y="670913"/>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49078807"/>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 column – orang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Slide Number Placeholder 1">
            <a:extLst>
              <a:ext uri="{FF2B5EF4-FFF2-40B4-BE49-F238E27FC236}">
                <a16:creationId xmlns:a16="http://schemas.microsoft.com/office/drawing/2014/main" id="{87F6DE8A-090B-5C4C-825B-C51497086B87}"/>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4EBA3EF6-6616-724A-AA77-B6791B5143E1}"/>
              </a:ext>
            </a:extLst>
          </p:cNvPr>
          <p:cNvSpPr>
            <a:spLocks noGrp="1"/>
          </p:cNvSpPr>
          <p:nvPr>
            <p:ph type="title"/>
          </p:nvPr>
        </p:nvSpPr>
        <p:spPr/>
        <p:txBody>
          <a:bodyPr/>
          <a:lstStyle/>
          <a:p>
            <a:r>
              <a:rPr lang="en-GB" dirty="0"/>
              <a:t>Click to edit Master title style</a:t>
            </a:r>
            <a:endParaRPr lang="en-US" dirty="0"/>
          </a:p>
        </p:txBody>
      </p:sp>
      <p:sp>
        <p:nvSpPr>
          <p:cNvPr id="11" name="Content Placeholder 4">
            <a:extLst>
              <a:ext uri="{FF2B5EF4-FFF2-40B4-BE49-F238E27FC236}">
                <a16:creationId xmlns:a16="http://schemas.microsoft.com/office/drawing/2014/main" id="{E0B86121-D37B-E045-A0BE-DD07A79CD2C4}"/>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93632DCC-5DF0-E44A-81BF-B7F482C45DC4}"/>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58154082-83E5-904F-AD77-42DAB6C28D76}"/>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Text Placeholder 2">
            <a:extLst>
              <a:ext uri="{FF2B5EF4-FFF2-40B4-BE49-F238E27FC236}">
                <a16:creationId xmlns:a16="http://schemas.microsoft.com/office/drawing/2014/main" id="{6C425884-029C-6440-A2A4-702CFEC61617}"/>
              </a:ext>
            </a:extLst>
          </p:cNvPr>
          <p:cNvSpPr>
            <a:spLocks noGrp="1"/>
          </p:cNvSpPr>
          <p:nvPr>
            <p:ph type="body" sz="quarter" idx="18"/>
          </p:nvPr>
        </p:nvSpPr>
        <p:spPr>
          <a:xfrm>
            <a:off x="172050" y="8548082"/>
            <a:ext cx="11916763" cy="824518"/>
          </a:xfrm>
          <a:solidFill>
            <a:srgbClr val="FEEAD4"/>
          </a:solidFill>
        </p:spPr>
        <p:txBody>
          <a:bodyPr lIns="90000" tIns="90000" bIns="90000"/>
          <a:lstStyle>
            <a:lvl1pPr>
              <a:defRPr b="1">
                <a:solidFill>
                  <a:srgbClr val="E8731B"/>
                </a:solidFill>
              </a:defRPr>
            </a:lvl1pPr>
            <a:lvl2pPr marL="0" indent="0">
              <a:buClr>
                <a:srgbClr val="E8731B"/>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4119917654"/>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 column – teal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3" y="8548082"/>
            <a:ext cx="11930170" cy="824518"/>
          </a:xfrm>
          <a:solidFill>
            <a:srgbClr val="E0EFF1"/>
          </a:solidFill>
        </p:spPr>
        <p:txBody>
          <a:bodyPr lIns="90000" tIns="90000" bIns="90000"/>
          <a:lstStyle>
            <a:lvl1pPr>
              <a:defRPr b="1">
                <a:solidFill>
                  <a:srgbClr val="088D97"/>
                </a:solidFill>
              </a:defRPr>
            </a:lvl1pPr>
            <a:lvl2pPr marL="0" indent="0">
              <a:buClr>
                <a:srgbClr val="088D97"/>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45319132"/>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column – blu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49"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4" y="670911"/>
            <a:ext cx="3851999"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3" y="8548082"/>
            <a:ext cx="11930170" cy="824518"/>
          </a:xfrm>
          <a:solidFill>
            <a:srgbClr val="E3EEF4"/>
          </a:solidFill>
        </p:spPr>
        <p:txBody>
          <a:bodyPr lIns="90000" tIns="90000" bIns="90000"/>
          <a:lstStyle>
            <a:lvl1pPr>
              <a:defRPr b="1">
                <a:solidFill>
                  <a:srgbClr val="26567F"/>
                </a:solidFill>
              </a:defRPr>
            </a:lvl1pPr>
            <a:lvl2pPr marL="0" indent="0">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592537504"/>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loured box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6" name="Content Placeholder 4">
            <a:extLst>
              <a:ext uri="{FF2B5EF4-FFF2-40B4-BE49-F238E27FC236}">
                <a16:creationId xmlns:a16="http://schemas.microsoft.com/office/drawing/2014/main" id="{485F48EA-F462-9046-9A89-7195BC5B5547}"/>
              </a:ext>
            </a:extLst>
          </p:cNvPr>
          <p:cNvSpPr>
            <a:spLocks noGrp="1"/>
          </p:cNvSpPr>
          <p:nvPr>
            <p:ph sz="quarter" idx="12"/>
          </p:nvPr>
        </p:nvSpPr>
        <p:spPr>
          <a:xfrm>
            <a:off x="4202167" y="670910"/>
            <a:ext cx="7882716" cy="3954878"/>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Content Placeholder 4">
            <a:extLst>
              <a:ext uri="{FF2B5EF4-FFF2-40B4-BE49-F238E27FC236}">
                <a16:creationId xmlns:a16="http://schemas.microsoft.com/office/drawing/2014/main" id="{FC4DF6FA-2F28-924C-818A-F2089B448CD3}"/>
              </a:ext>
            </a:extLst>
          </p:cNvPr>
          <p:cNvSpPr>
            <a:spLocks noGrp="1"/>
          </p:cNvSpPr>
          <p:nvPr>
            <p:ph sz="quarter" idx="14"/>
          </p:nvPr>
        </p:nvSpPr>
        <p:spPr>
          <a:xfrm>
            <a:off x="171448" y="670913"/>
            <a:ext cx="3851999"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4">
            <a:extLst>
              <a:ext uri="{FF2B5EF4-FFF2-40B4-BE49-F238E27FC236}">
                <a16:creationId xmlns:a16="http://schemas.microsoft.com/office/drawing/2014/main" id="{168591FB-B7D3-0B43-AB21-345CEE35C05F}"/>
              </a:ext>
            </a:extLst>
          </p:cNvPr>
          <p:cNvSpPr>
            <a:spLocks noGrp="1"/>
          </p:cNvSpPr>
          <p:nvPr>
            <p:ph sz="quarter" idx="15"/>
          </p:nvPr>
        </p:nvSpPr>
        <p:spPr>
          <a:xfrm>
            <a:off x="8243395" y="4800600"/>
            <a:ext cx="3851999" cy="457199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07FF52A-D9F6-514F-8E48-E2A3B4A65E01}"/>
              </a:ext>
            </a:extLst>
          </p:cNvPr>
          <p:cNvSpPr>
            <a:spLocks noGrp="1"/>
          </p:cNvSpPr>
          <p:nvPr>
            <p:ph sz="quarter" idx="16"/>
          </p:nvPr>
        </p:nvSpPr>
        <p:spPr>
          <a:xfrm>
            <a:off x="4195925" y="4800600"/>
            <a:ext cx="3851999" cy="457199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1BD14FE1-5763-8F42-B3BF-615236B2DC06}"/>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2AAF89A0-84AC-B445-BB28-679B72E002E0}"/>
              </a:ext>
            </a:extLst>
          </p:cNvPr>
          <p:cNvSpPr>
            <a:spLocks noGrp="1"/>
          </p:cNvSpPr>
          <p:nvPr>
            <p:ph type="sldNum" sz="quarter" idx="17"/>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66187372"/>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Key stat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
        <p:nvSpPr>
          <p:cNvPr id="7" name="Title 1">
            <a:extLst>
              <a:ext uri="{FF2B5EF4-FFF2-40B4-BE49-F238E27FC236}">
                <a16:creationId xmlns:a16="http://schemas.microsoft.com/office/drawing/2014/main" id="{F1CF64A9-7F57-3B47-89BB-53884FFAB1F3}"/>
              </a:ext>
            </a:extLst>
          </p:cNvPr>
          <p:cNvSpPr>
            <a:spLocks noGrp="1"/>
          </p:cNvSpPr>
          <p:nvPr>
            <p:ph type="title"/>
          </p:nvPr>
        </p:nvSpPr>
        <p:spPr>
          <a:xfrm>
            <a:off x="171450" y="228601"/>
            <a:ext cx="10554172" cy="358774"/>
          </a:xfrm>
        </p:spPr>
        <p:txBody>
          <a:bodyPr/>
          <a:lstStyle/>
          <a:p>
            <a:r>
              <a:rPr lang="en-GB"/>
              <a:t>Click to edit Master title style</a:t>
            </a:r>
            <a:endParaRPr lang="en-US"/>
          </a:p>
        </p:txBody>
      </p:sp>
      <p:sp>
        <p:nvSpPr>
          <p:cNvPr id="8" name="Content Placeholder 4">
            <a:extLst>
              <a:ext uri="{FF2B5EF4-FFF2-40B4-BE49-F238E27FC236}">
                <a16:creationId xmlns:a16="http://schemas.microsoft.com/office/drawing/2014/main" id="{2AE59236-4762-6047-917B-3538F5A381F4}"/>
              </a:ext>
            </a:extLst>
          </p:cNvPr>
          <p:cNvSpPr>
            <a:spLocks noGrp="1"/>
          </p:cNvSpPr>
          <p:nvPr>
            <p:ph sz="quarter" idx="11"/>
          </p:nvPr>
        </p:nvSpPr>
        <p:spPr>
          <a:xfrm>
            <a:off x="171449"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E18B767D-D1EC-D942-85C6-830E20824FFA}"/>
              </a:ext>
            </a:extLst>
          </p:cNvPr>
          <p:cNvSpPr>
            <a:spLocks noGrp="1"/>
          </p:cNvSpPr>
          <p:nvPr>
            <p:ph sz="quarter" idx="13"/>
          </p:nvPr>
        </p:nvSpPr>
        <p:spPr>
          <a:xfrm>
            <a:off x="4202166"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CBCEB91A-46E1-3C4E-B009-3374F60C04FF}"/>
              </a:ext>
            </a:extLst>
          </p:cNvPr>
          <p:cNvSpPr>
            <a:spLocks noGrp="1"/>
          </p:cNvSpPr>
          <p:nvPr>
            <p:ph sz="quarter" idx="14"/>
          </p:nvPr>
        </p:nvSpPr>
        <p:spPr>
          <a:xfrm>
            <a:off x="8232884" y="670910"/>
            <a:ext cx="3851999"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Rectangle 16">
            <a:extLst>
              <a:ext uri="{FF2B5EF4-FFF2-40B4-BE49-F238E27FC236}">
                <a16:creationId xmlns:a16="http://schemas.microsoft.com/office/drawing/2014/main" id="{DE73C6CF-6002-FD48-8E78-150523B8ACD1}"/>
              </a:ext>
            </a:extLst>
          </p:cNvPr>
          <p:cNvSpPr/>
          <p:nvPr userDrawn="1"/>
        </p:nvSpPr>
        <p:spPr>
          <a:xfrm>
            <a:off x="171450" y="7539135"/>
            <a:ext cx="3851998" cy="1833464"/>
          </a:xfrm>
          <a:prstGeom prst="rect">
            <a:avLst/>
          </a:prstGeom>
          <a:solidFill>
            <a:srgbClr val="E3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18" name="Picture Placeholder 7">
            <a:extLst>
              <a:ext uri="{FF2B5EF4-FFF2-40B4-BE49-F238E27FC236}">
                <a16:creationId xmlns:a16="http://schemas.microsoft.com/office/drawing/2014/main" id="{A1569BDA-DF52-B54B-9A24-23C3D1B28DB7}"/>
              </a:ext>
            </a:extLst>
          </p:cNvPr>
          <p:cNvSpPr>
            <a:spLocks noGrp="1"/>
          </p:cNvSpPr>
          <p:nvPr>
            <p:ph type="pic" sz="quarter" idx="21"/>
          </p:nvPr>
        </p:nvSpPr>
        <p:spPr>
          <a:xfrm>
            <a:off x="277928" y="7674605"/>
            <a:ext cx="1121664" cy="1584966"/>
          </a:xfrm>
        </p:spPr>
        <p:txBody>
          <a:bodyPr/>
          <a:lstStyle/>
          <a:p>
            <a:endParaRPr lang="en-US" dirty="0"/>
          </a:p>
        </p:txBody>
      </p:sp>
      <p:sp>
        <p:nvSpPr>
          <p:cNvPr id="19" name="Text Placeholder 16">
            <a:extLst>
              <a:ext uri="{FF2B5EF4-FFF2-40B4-BE49-F238E27FC236}">
                <a16:creationId xmlns:a16="http://schemas.microsoft.com/office/drawing/2014/main" id="{836AC2B7-D86D-3B43-9B43-975DA78C386B}"/>
              </a:ext>
            </a:extLst>
          </p:cNvPr>
          <p:cNvSpPr>
            <a:spLocks noGrp="1"/>
          </p:cNvSpPr>
          <p:nvPr>
            <p:ph type="body" sz="quarter" idx="22" hasCustomPrompt="1"/>
          </p:nvPr>
        </p:nvSpPr>
        <p:spPr>
          <a:xfrm>
            <a:off x="1506073" y="7688424"/>
            <a:ext cx="2367809" cy="578802"/>
          </a:xfrm>
        </p:spPr>
        <p:txBody>
          <a:bodyPr>
            <a:noAutofit/>
          </a:bodyPr>
          <a:lstStyle>
            <a:lvl1pPr>
              <a:lnSpc>
                <a:spcPct val="100000"/>
              </a:lnSpc>
              <a:defRPr sz="4243" b="1">
                <a:solidFill>
                  <a:srgbClr val="26567F"/>
                </a:solidFill>
              </a:defRPr>
            </a:lvl1pPr>
            <a:lvl2pPr marL="350268" indent="0">
              <a:buNone/>
              <a:defRPr/>
            </a:lvl2pPr>
          </a:lstStyle>
          <a:p>
            <a:pPr lvl="0"/>
            <a:r>
              <a:rPr lang="en-GB" dirty="0"/>
              <a:t>%</a:t>
            </a:r>
          </a:p>
        </p:txBody>
      </p:sp>
      <p:sp>
        <p:nvSpPr>
          <p:cNvPr id="20" name="Text Placeholder 16">
            <a:extLst>
              <a:ext uri="{FF2B5EF4-FFF2-40B4-BE49-F238E27FC236}">
                <a16:creationId xmlns:a16="http://schemas.microsoft.com/office/drawing/2014/main" id="{18F8170A-DD6E-7143-8612-B808B142C299}"/>
              </a:ext>
            </a:extLst>
          </p:cNvPr>
          <p:cNvSpPr>
            <a:spLocks noGrp="1"/>
          </p:cNvSpPr>
          <p:nvPr>
            <p:ph type="body" sz="quarter" idx="23" hasCustomPrompt="1"/>
          </p:nvPr>
        </p:nvSpPr>
        <p:spPr>
          <a:xfrm>
            <a:off x="1506071" y="8416518"/>
            <a:ext cx="2384794" cy="837543"/>
          </a:xfrm>
        </p:spPr>
        <p:txBody>
          <a:bodyPr>
            <a:normAutofit/>
          </a:bodyPr>
          <a:lstStyle>
            <a:lvl1pPr>
              <a:defRPr sz="848" b="0"/>
            </a:lvl1pPr>
            <a:lvl2pPr marL="350268" indent="0" algn="l">
              <a:buFont typeface="Arial" panose="020B0604020202020204" pitchFamily="34" charset="0"/>
              <a:buNone/>
              <a:defRPr/>
            </a:lvl2pPr>
          </a:lstStyle>
          <a:p>
            <a:pPr lvl="0"/>
            <a:r>
              <a:rPr lang="en-AU" dirty="0"/>
              <a:t>Click to add your description here</a:t>
            </a:r>
            <a:endParaRPr lang="en-US" dirty="0"/>
          </a:p>
        </p:txBody>
      </p:sp>
      <p:sp>
        <p:nvSpPr>
          <p:cNvPr id="21" name="Rectangle 20">
            <a:extLst>
              <a:ext uri="{FF2B5EF4-FFF2-40B4-BE49-F238E27FC236}">
                <a16:creationId xmlns:a16="http://schemas.microsoft.com/office/drawing/2014/main" id="{D75DA779-2E86-DA43-9ED3-6A14BE46662C}"/>
              </a:ext>
            </a:extLst>
          </p:cNvPr>
          <p:cNvSpPr/>
          <p:nvPr userDrawn="1"/>
        </p:nvSpPr>
        <p:spPr>
          <a:xfrm>
            <a:off x="4202274" y="7525316"/>
            <a:ext cx="3851998" cy="1833464"/>
          </a:xfrm>
          <a:prstGeom prst="rect">
            <a:avLst/>
          </a:prstGeom>
          <a:solidFill>
            <a:srgbClr val="E0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dirty="0"/>
          </a:p>
        </p:txBody>
      </p:sp>
      <p:sp>
        <p:nvSpPr>
          <p:cNvPr id="22" name="Picture Placeholder 7">
            <a:extLst>
              <a:ext uri="{FF2B5EF4-FFF2-40B4-BE49-F238E27FC236}">
                <a16:creationId xmlns:a16="http://schemas.microsoft.com/office/drawing/2014/main" id="{BBA6D0CB-6742-2448-B379-F6BC770E2A6E}"/>
              </a:ext>
            </a:extLst>
          </p:cNvPr>
          <p:cNvSpPr>
            <a:spLocks noGrp="1"/>
          </p:cNvSpPr>
          <p:nvPr>
            <p:ph type="pic" sz="quarter" idx="24"/>
          </p:nvPr>
        </p:nvSpPr>
        <p:spPr>
          <a:xfrm>
            <a:off x="4308752" y="7660786"/>
            <a:ext cx="1121664" cy="1584966"/>
          </a:xfrm>
        </p:spPr>
        <p:txBody>
          <a:bodyPr/>
          <a:lstStyle/>
          <a:p>
            <a:endParaRPr lang="en-US" dirty="0"/>
          </a:p>
        </p:txBody>
      </p:sp>
      <p:sp>
        <p:nvSpPr>
          <p:cNvPr id="23" name="Text Placeholder 16">
            <a:extLst>
              <a:ext uri="{FF2B5EF4-FFF2-40B4-BE49-F238E27FC236}">
                <a16:creationId xmlns:a16="http://schemas.microsoft.com/office/drawing/2014/main" id="{D1EBB37F-5B26-354A-A2F9-A943F4AF8AEF}"/>
              </a:ext>
            </a:extLst>
          </p:cNvPr>
          <p:cNvSpPr>
            <a:spLocks noGrp="1"/>
          </p:cNvSpPr>
          <p:nvPr>
            <p:ph type="body" sz="quarter" idx="25" hasCustomPrompt="1"/>
          </p:nvPr>
        </p:nvSpPr>
        <p:spPr>
          <a:xfrm>
            <a:off x="5536897" y="7674605"/>
            <a:ext cx="2367809" cy="578802"/>
          </a:xfrm>
        </p:spPr>
        <p:txBody>
          <a:bodyPr>
            <a:noAutofit/>
          </a:bodyPr>
          <a:lstStyle>
            <a:lvl1pPr>
              <a:lnSpc>
                <a:spcPct val="100000"/>
              </a:lnSpc>
              <a:defRPr sz="4243" b="1">
                <a:solidFill>
                  <a:srgbClr val="088D97"/>
                </a:solidFill>
              </a:defRPr>
            </a:lvl1pPr>
            <a:lvl2pPr marL="350268" indent="0">
              <a:buNone/>
              <a:defRPr/>
            </a:lvl2pPr>
          </a:lstStyle>
          <a:p>
            <a:pPr lvl="0"/>
            <a:r>
              <a:rPr lang="en-GB" dirty="0"/>
              <a:t>%</a:t>
            </a:r>
          </a:p>
        </p:txBody>
      </p:sp>
      <p:sp>
        <p:nvSpPr>
          <p:cNvPr id="24" name="Text Placeholder 16">
            <a:extLst>
              <a:ext uri="{FF2B5EF4-FFF2-40B4-BE49-F238E27FC236}">
                <a16:creationId xmlns:a16="http://schemas.microsoft.com/office/drawing/2014/main" id="{CC04478F-EB6D-B642-8D68-647D1D416CDE}"/>
              </a:ext>
            </a:extLst>
          </p:cNvPr>
          <p:cNvSpPr>
            <a:spLocks noGrp="1"/>
          </p:cNvSpPr>
          <p:nvPr>
            <p:ph type="body" sz="quarter" idx="26" hasCustomPrompt="1"/>
          </p:nvPr>
        </p:nvSpPr>
        <p:spPr>
          <a:xfrm>
            <a:off x="5536895" y="8402699"/>
            <a:ext cx="2384794"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5" name="Rectangle 24">
            <a:extLst>
              <a:ext uri="{FF2B5EF4-FFF2-40B4-BE49-F238E27FC236}">
                <a16:creationId xmlns:a16="http://schemas.microsoft.com/office/drawing/2014/main" id="{5C5D7655-7919-924E-A85B-580777336530}"/>
              </a:ext>
            </a:extLst>
          </p:cNvPr>
          <p:cNvSpPr/>
          <p:nvPr userDrawn="1"/>
        </p:nvSpPr>
        <p:spPr>
          <a:xfrm>
            <a:off x="8251760" y="7539135"/>
            <a:ext cx="3851998" cy="1833464"/>
          </a:xfrm>
          <a:prstGeom prst="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26" name="Picture Placeholder 7">
            <a:extLst>
              <a:ext uri="{FF2B5EF4-FFF2-40B4-BE49-F238E27FC236}">
                <a16:creationId xmlns:a16="http://schemas.microsoft.com/office/drawing/2014/main" id="{1409257E-67B2-EA4F-858D-BEDCCDDABF8D}"/>
              </a:ext>
            </a:extLst>
          </p:cNvPr>
          <p:cNvSpPr>
            <a:spLocks noGrp="1"/>
          </p:cNvSpPr>
          <p:nvPr>
            <p:ph type="pic" sz="quarter" idx="27"/>
          </p:nvPr>
        </p:nvSpPr>
        <p:spPr>
          <a:xfrm>
            <a:off x="8358238" y="7674605"/>
            <a:ext cx="1121664" cy="1584966"/>
          </a:xfrm>
        </p:spPr>
        <p:txBody>
          <a:bodyPr/>
          <a:lstStyle/>
          <a:p>
            <a:endParaRPr lang="en-US" dirty="0"/>
          </a:p>
        </p:txBody>
      </p:sp>
      <p:sp>
        <p:nvSpPr>
          <p:cNvPr id="27" name="Text Placeholder 16">
            <a:extLst>
              <a:ext uri="{FF2B5EF4-FFF2-40B4-BE49-F238E27FC236}">
                <a16:creationId xmlns:a16="http://schemas.microsoft.com/office/drawing/2014/main" id="{7225F187-EE84-D642-B915-D68476F8AD26}"/>
              </a:ext>
            </a:extLst>
          </p:cNvPr>
          <p:cNvSpPr>
            <a:spLocks noGrp="1"/>
          </p:cNvSpPr>
          <p:nvPr>
            <p:ph type="body" sz="quarter" idx="28" hasCustomPrompt="1"/>
          </p:nvPr>
        </p:nvSpPr>
        <p:spPr>
          <a:xfrm>
            <a:off x="9586383" y="7688424"/>
            <a:ext cx="2367809" cy="578802"/>
          </a:xfrm>
        </p:spPr>
        <p:txBody>
          <a:bodyPr>
            <a:noAutofit/>
          </a:bodyPr>
          <a:lstStyle>
            <a:lvl1pPr>
              <a:lnSpc>
                <a:spcPct val="100000"/>
              </a:lnSpc>
              <a:defRPr sz="4243" b="1">
                <a:solidFill>
                  <a:srgbClr val="E8731B"/>
                </a:solidFill>
              </a:defRPr>
            </a:lvl1pPr>
            <a:lvl2pPr marL="350268" indent="0">
              <a:buNone/>
              <a:defRPr/>
            </a:lvl2pPr>
          </a:lstStyle>
          <a:p>
            <a:pPr lvl="0"/>
            <a:r>
              <a:rPr lang="en-GB" dirty="0"/>
              <a:t>%</a:t>
            </a:r>
          </a:p>
        </p:txBody>
      </p:sp>
      <p:sp>
        <p:nvSpPr>
          <p:cNvPr id="28" name="Text Placeholder 16">
            <a:extLst>
              <a:ext uri="{FF2B5EF4-FFF2-40B4-BE49-F238E27FC236}">
                <a16:creationId xmlns:a16="http://schemas.microsoft.com/office/drawing/2014/main" id="{AC11B336-C257-774A-80A9-F7D93B9C3FA9}"/>
              </a:ext>
            </a:extLst>
          </p:cNvPr>
          <p:cNvSpPr>
            <a:spLocks noGrp="1"/>
          </p:cNvSpPr>
          <p:nvPr>
            <p:ph type="body" sz="quarter" idx="29" hasCustomPrompt="1"/>
          </p:nvPr>
        </p:nvSpPr>
        <p:spPr>
          <a:xfrm>
            <a:off x="9586381" y="8416518"/>
            <a:ext cx="2384794"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 name="Slide Number Placeholder 1">
            <a:extLst>
              <a:ext uri="{FF2B5EF4-FFF2-40B4-BE49-F238E27FC236}">
                <a16:creationId xmlns:a16="http://schemas.microsoft.com/office/drawing/2014/main" id="{545B6269-49F5-2F45-8333-62B7F2B7F022}"/>
              </a:ext>
            </a:extLst>
          </p:cNvPr>
          <p:cNvSpPr>
            <a:spLocks noGrp="1"/>
          </p:cNvSpPr>
          <p:nvPr>
            <p:ph type="sldNum" sz="quarter" idx="30"/>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727376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FA6A-7AF3-4F2B-AD06-99008390BE83}"/>
              </a:ext>
            </a:extLst>
          </p:cNvPr>
          <p:cNvSpPr>
            <a:spLocks noGrp="1"/>
          </p:cNvSpPr>
          <p:nvPr>
            <p:ph type="title"/>
          </p:nvPr>
        </p:nvSpPr>
        <p:spPr>
          <a:xfrm>
            <a:off x="881757" y="511780"/>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E026A20-3EE1-4AD8-9C04-E0D52C9E4861}"/>
              </a:ext>
            </a:extLst>
          </p:cNvPr>
          <p:cNvSpPr>
            <a:spLocks noGrp="1"/>
          </p:cNvSpPr>
          <p:nvPr>
            <p:ph type="body" idx="1"/>
          </p:nvPr>
        </p:nvSpPr>
        <p:spPr>
          <a:xfrm>
            <a:off x="881757"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63719C47-3E73-446D-A701-FC460B0D5E20}"/>
              </a:ext>
            </a:extLst>
          </p:cNvPr>
          <p:cNvSpPr>
            <a:spLocks noGrp="1"/>
          </p:cNvSpPr>
          <p:nvPr>
            <p:ph sz="half" idx="2"/>
          </p:nvPr>
        </p:nvSpPr>
        <p:spPr>
          <a:xfrm>
            <a:off x="881757" y="3506897"/>
            <a:ext cx="5415545"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FFDFC8CA-E30C-4184-97AA-C9DE969FD53D}"/>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6F913712-4434-4AE4-B44E-71F4355A59D0}"/>
              </a:ext>
            </a:extLst>
          </p:cNvPr>
          <p:cNvSpPr>
            <a:spLocks noGrp="1"/>
          </p:cNvSpPr>
          <p:nvPr>
            <p:ph sz="quarter" idx="4"/>
          </p:nvPr>
        </p:nvSpPr>
        <p:spPr>
          <a:xfrm>
            <a:off x="6481449" y="3506897"/>
            <a:ext cx="5441083" cy="5159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2980A2B-3836-4FDA-803F-7C342D1A33EA}"/>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8" name="Footer Placeholder 7">
            <a:extLst>
              <a:ext uri="{FF2B5EF4-FFF2-40B4-BE49-F238E27FC236}">
                <a16:creationId xmlns:a16="http://schemas.microsoft.com/office/drawing/2014/main" id="{626B1453-DE1E-44EC-9BED-1205E16E91B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4647E305-C9D4-4696-86B3-2FBE25B60E5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154384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A1AB0-F710-4B16-8D5C-D5C4F81D5551}"/>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0C3F24C1-2364-4939-96F0-9DF4236D198F}"/>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4" name="Footer Placeholder 3">
            <a:extLst>
              <a:ext uri="{FF2B5EF4-FFF2-40B4-BE49-F238E27FC236}">
                <a16:creationId xmlns:a16="http://schemas.microsoft.com/office/drawing/2014/main" id="{4EEE799F-5E01-42E7-9917-2B73B1F84DFE}"/>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A37520BE-BADE-4C13-84E0-1D8E511D425C}"/>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41701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1C04A-B259-4A26-ADBE-1DCC6897C26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3" name="Footer Placeholder 2">
            <a:extLst>
              <a:ext uri="{FF2B5EF4-FFF2-40B4-BE49-F238E27FC236}">
                <a16:creationId xmlns:a16="http://schemas.microsoft.com/office/drawing/2014/main" id="{F2B19D11-3173-4F1B-A303-30D7198F268F}"/>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2A5A75CF-1EF9-4C70-9966-152D35CAFBF4}"/>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01519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776A-FCD9-4BE2-B860-CC30FB65FD82}"/>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4A5463F-3406-4C6B-8766-DA5C31BD670F}"/>
              </a:ext>
            </a:extLst>
          </p:cNvPr>
          <p:cNvSpPr>
            <a:spLocks noGrp="1"/>
          </p:cNvSpPr>
          <p:nvPr>
            <p:ph idx="1"/>
          </p:nvPr>
        </p:nvSpPr>
        <p:spPr>
          <a:xfrm>
            <a:off x="5442428" y="1382801"/>
            <a:ext cx="6480104"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BB11C9EF-2050-4A60-9517-213CB701457B}"/>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579936C1-4099-4D1B-B539-A6D3D1DC2504}"/>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066421AB-8B3E-4098-940F-A02BA8AF22C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716FCF8-C1E3-4B0B-805D-765625AC41F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253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BB28-88A3-4389-8118-38146F3FD4D9}"/>
              </a:ext>
            </a:extLst>
          </p:cNvPr>
          <p:cNvSpPr>
            <a:spLocks noGrp="1"/>
          </p:cNvSpPr>
          <p:nvPr>
            <p:ph type="title"/>
          </p:nvPr>
        </p:nvSpPr>
        <p:spPr>
          <a:xfrm>
            <a:off x="881756" y="640080"/>
            <a:ext cx="4129202"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486CC9CF-A974-4970-90F5-40D714D9C153}"/>
              </a:ext>
            </a:extLst>
          </p:cNvPr>
          <p:cNvSpPr>
            <a:spLocks noGrp="1"/>
          </p:cNvSpPr>
          <p:nvPr>
            <p:ph type="pic" idx="1"/>
          </p:nvPr>
        </p:nvSpPr>
        <p:spPr>
          <a:xfrm>
            <a:off x="5442428" y="1382801"/>
            <a:ext cx="6480104"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6C1B3444-BB1D-4F7C-8255-A4E4A58D8A43}"/>
              </a:ext>
            </a:extLst>
          </p:cNvPr>
          <p:cNvSpPr>
            <a:spLocks noGrp="1"/>
          </p:cNvSpPr>
          <p:nvPr>
            <p:ph type="body" sz="half" idx="2"/>
          </p:nvPr>
        </p:nvSpPr>
        <p:spPr>
          <a:xfrm>
            <a:off x="881756" y="2881073"/>
            <a:ext cx="4129202"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7D6A6DC5-8009-4455-9FE6-70185DBB05A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412EB51F-BB00-428A-A74D-DED932894E80}"/>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BB99507-69D4-4B9F-8CF1-AE36C95E18E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4047587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5" Type="http://schemas.openxmlformats.org/officeDocument/2006/relationships/image" Target="../media/image1.png"/><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theme" Target="../theme/theme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slideLayout" Target="../slideLayouts/slideLayout45.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5E7C9-E363-4EEA-9AD2-1F3D3764E546}"/>
              </a:ext>
            </a:extLst>
          </p:cNvPr>
          <p:cNvSpPr>
            <a:spLocks noGrp="1"/>
          </p:cNvSpPr>
          <p:nvPr>
            <p:ph type="title"/>
          </p:nvPr>
        </p:nvSpPr>
        <p:spPr>
          <a:xfrm>
            <a:off x="880413" y="511780"/>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821D58E-E00C-41FA-93EA-F7E3DADACB00}"/>
              </a:ext>
            </a:extLst>
          </p:cNvPr>
          <p:cNvSpPr>
            <a:spLocks noGrp="1"/>
          </p:cNvSpPr>
          <p:nvPr>
            <p:ph type="body" idx="1"/>
          </p:nvPr>
        </p:nvSpPr>
        <p:spPr>
          <a:xfrm>
            <a:off x="880413" y="2556044"/>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B3D838A-7670-4C64-AA84-FE1FFCDB350F}"/>
              </a:ext>
            </a:extLst>
          </p:cNvPr>
          <p:cNvSpPr>
            <a:spLocks noGrp="1"/>
          </p:cNvSpPr>
          <p:nvPr>
            <p:ph type="dt" sz="half" idx="2"/>
          </p:nvPr>
        </p:nvSpPr>
        <p:spPr>
          <a:xfrm>
            <a:off x="880413" y="8898395"/>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798AD2A9-D134-497E-A125-1CC8E456ABAE}"/>
              </a:ext>
            </a:extLst>
          </p:cNvPr>
          <p:cNvSpPr>
            <a:spLocks noGrp="1"/>
          </p:cNvSpPr>
          <p:nvPr>
            <p:ph type="ftr" sz="quarter" idx="3"/>
          </p:nvPr>
        </p:nvSpPr>
        <p:spPr>
          <a:xfrm>
            <a:off x="4240766" y="8898395"/>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C546B63-7F39-465A-9F67-F47983EBB18A}"/>
              </a:ext>
            </a:extLst>
          </p:cNvPr>
          <p:cNvSpPr>
            <a:spLocks noGrp="1"/>
          </p:cNvSpPr>
          <p:nvPr>
            <p:ph type="sldNum" sz="quarter" idx="4"/>
          </p:nvPr>
        </p:nvSpPr>
        <p:spPr>
          <a:xfrm>
            <a:off x="9040693" y="8898395"/>
            <a:ext cx="2880495"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AA25BA4E-986F-4665-B43D-429C68E7EB44}" type="slidenum">
              <a:rPr lang="en-NZ" smtClean="0"/>
              <a:t>‹#›</a:t>
            </a:fld>
            <a:endParaRPr lang="en-NZ"/>
          </a:p>
        </p:txBody>
      </p:sp>
    </p:spTree>
    <p:extLst>
      <p:ext uri="{BB962C8B-B14F-4D97-AF65-F5344CB8AC3E}">
        <p14:creationId xmlns:p14="http://schemas.microsoft.com/office/powerpoint/2010/main" val="92112056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B6317-124E-44DD-BBDA-CA14A180931A}"/>
              </a:ext>
            </a:extLst>
          </p:cNvPr>
          <p:cNvSpPr>
            <a:spLocks noGrp="1"/>
          </p:cNvSpPr>
          <p:nvPr>
            <p:ph type="title"/>
          </p:nvPr>
        </p:nvSpPr>
        <p:spPr>
          <a:xfrm>
            <a:off x="880413" y="511780"/>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B1A80D2-E09F-4B5A-BBFF-AAFAF707A770}"/>
              </a:ext>
            </a:extLst>
          </p:cNvPr>
          <p:cNvSpPr>
            <a:spLocks noGrp="1"/>
          </p:cNvSpPr>
          <p:nvPr>
            <p:ph type="body" idx="1"/>
          </p:nvPr>
        </p:nvSpPr>
        <p:spPr>
          <a:xfrm>
            <a:off x="880413" y="2556044"/>
            <a:ext cx="11040775" cy="609145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CE137D8-02BF-45A2-A1B4-50989D44A6DF}"/>
              </a:ext>
            </a:extLst>
          </p:cNvPr>
          <p:cNvSpPr>
            <a:spLocks noGrp="1"/>
          </p:cNvSpPr>
          <p:nvPr>
            <p:ph type="dt" sz="half" idx="2"/>
          </p:nvPr>
        </p:nvSpPr>
        <p:spPr>
          <a:xfrm>
            <a:off x="880413" y="8898395"/>
            <a:ext cx="2880494" cy="511779"/>
          </a:xfrm>
          <a:prstGeom prst="rect">
            <a:avLst/>
          </a:prstGeom>
        </p:spPr>
        <p:txBody>
          <a:bodyPr vert="horz" lIns="91440" tIns="45720" rIns="91440" bIns="45720" rtlCol="0" anchor="ctr"/>
          <a:lstStyle>
            <a:lvl1pPr algn="l">
              <a:defRPr sz="1016">
                <a:solidFill>
                  <a:schemeClr val="tx1">
                    <a:tint val="75000"/>
                  </a:schemeClr>
                </a:solidFill>
              </a:defRPr>
            </a:lvl1p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284A0194-7C7A-497E-A7C1-1C06F4A39B99}"/>
              </a:ext>
            </a:extLst>
          </p:cNvPr>
          <p:cNvSpPr>
            <a:spLocks noGrp="1"/>
          </p:cNvSpPr>
          <p:nvPr>
            <p:ph type="ftr" sz="quarter" idx="3"/>
          </p:nvPr>
        </p:nvSpPr>
        <p:spPr>
          <a:xfrm>
            <a:off x="4240766" y="8898395"/>
            <a:ext cx="4320070" cy="511779"/>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6F494A3D-829B-4720-BFB6-5B2F5F1CB43A}"/>
              </a:ext>
            </a:extLst>
          </p:cNvPr>
          <p:cNvSpPr>
            <a:spLocks noGrp="1"/>
          </p:cNvSpPr>
          <p:nvPr>
            <p:ph type="sldNum" sz="quarter" idx="4"/>
          </p:nvPr>
        </p:nvSpPr>
        <p:spPr>
          <a:xfrm>
            <a:off x="9040693" y="8898395"/>
            <a:ext cx="2880495" cy="511779"/>
          </a:xfrm>
          <a:prstGeom prst="rect">
            <a:avLst/>
          </a:prstGeom>
        </p:spPr>
        <p:txBody>
          <a:bodyPr vert="horz" lIns="91440" tIns="45720" rIns="91440" bIns="45720" rtlCol="0" anchor="ctr"/>
          <a:lstStyle>
            <a:lvl1pPr algn="r">
              <a:defRPr sz="1016">
                <a:solidFill>
                  <a:schemeClr val="tx1">
                    <a:tint val="75000"/>
                  </a:schemeClr>
                </a:solidFill>
              </a:defRPr>
            </a:lvl1pPr>
          </a:lstStyle>
          <a:p>
            <a:fld id="{1C333246-3D3C-4E53-B7DD-256490DCFE49}" type="slidenum">
              <a:rPr lang="en-NZ" smtClean="0"/>
              <a:t>‹#›</a:t>
            </a:fld>
            <a:endParaRPr lang="en-NZ"/>
          </a:p>
        </p:txBody>
      </p:sp>
    </p:spTree>
    <p:extLst>
      <p:ext uri="{BB962C8B-B14F-4D97-AF65-F5344CB8AC3E}">
        <p14:creationId xmlns:p14="http://schemas.microsoft.com/office/powerpoint/2010/main" val="13813061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C764DE79-268F-4C1A-8933-263129D2AF90}" type="datetimeFigureOut">
              <a:rPr lang="en-US" dirty="0"/>
              <a:t>11/23/2021</a:t>
            </a:fld>
            <a:endParaRPr lang="en-US"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15476B9-F852-294A-A03D-C78501D21738}" type="slidenum">
              <a:rPr lang="en-US" smtClean="0"/>
              <a:pPr/>
              <a:t>‹#›</a:t>
            </a:fld>
            <a:endParaRPr lang="en-US" dirty="0"/>
          </a:p>
        </p:txBody>
      </p:sp>
      <p:pic>
        <p:nvPicPr>
          <p:cNvPr id="7" name="Picture 6" descr="A picture containing drawing&#10;&#10;Description automatically generated">
            <a:extLst>
              <a:ext uri="{FF2B5EF4-FFF2-40B4-BE49-F238E27FC236}">
                <a16:creationId xmlns:a16="http://schemas.microsoft.com/office/drawing/2014/main" id="{DF4BCD08-8CFF-42BF-89EE-2DD7E7149B7E}"/>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587426" y="8794017"/>
            <a:ext cx="1959950" cy="460044"/>
          </a:xfrm>
          <a:prstGeom prst="rect">
            <a:avLst/>
          </a:prstGeom>
        </p:spPr>
      </p:pic>
    </p:spTree>
    <p:extLst>
      <p:ext uri="{BB962C8B-B14F-4D97-AF65-F5344CB8AC3E}">
        <p14:creationId xmlns:p14="http://schemas.microsoft.com/office/powerpoint/2010/main" val="3974864931"/>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 id="2147483658" r:id="rId13"/>
    <p:sldLayoutId id="2147483668" r:id="rId14"/>
    <p:sldLayoutId id="2147483656" r:id="rId15"/>
    <p:sldLayoutId id="2147483672" r:id="rId16"/>
    <p:sldLayoutId id="2147483669" r:id="rId17"/>
    <p:sldLayoutId id="2147483671" r:id="rId18"/>
    <p:sldLayoutId id="2147483670" r:id="rId19"/>
    <p:sldLayoutId id="2147483695" r:id="rId20"/>
    <p:sldLayoutId id="2147483696" r:id="rId21"/>
    <p:sldLayoutId id="2147483676" r:id="rId22"/>
    <p:sldLayoutId id="2147483675" r:id="rId23"/>
  </p:sldLayoutIdLst>
  <p:hf hdr="0" ftr="0" dt="0"/>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33" userDrawn="1">
          <p15:clr>
            <a:srgbClr val="F26B43"/>
          </p15:clr>
        </p15:guide>
        <p15:guide id="2" pos="108" userDrawn="1">
          <p15:clr>
            <a:srgbClr val="F26B43"/>
          </p15:clr>
        </p15:guide>
        <p15:guide id="3" orient="horz" pos="5904" userDrawn="1">
          <p15:clr>
            <a:srgbClr val="F26B43"/>
          </p15:clr>
        </p15:guide>
        <p15:guide id="4" orient="horz" pos="144" userDrawn="1">
          <p15:clr>
            <a:srgbClr val="F26B43"/>
          </p15:clr>
        </p15:guide>
        <p15:guide id="5" pos="7706" userDrawn="1">
          <p15:clr>
            <a:srgbClr val="F26B43"/>
          </p15:clr>
        </p15:guide>
        <p15:guide id="6" pos="7615" userDrawn="1">
          <p15:clr>
            <a:srgbClr val="F26B43"/>
          </p15:clr>
        </p15:guide>
        <p15:guide id="7" orient="horz" pos="416" userDrawn="1">
          <p15:clr>
            <a:srgbClr val="F26B43"/>
          </p15:clr>
        </p15:guide>
        <p15:guide id="8" orient="horz" pos="370" userDrawn="1">
          <p15:clr>
            <a:srgbClr val="F26B43"/>
          </p15:clr>
        </p15:guide>
        <p15:guide id="9" pos="15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34.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11.png"/><Relationship Id="rId9"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 name="Straight Connector 35">
            <a:extLst>
              <a:ext uri="{FF2B5EF4-FFF2-40B4-BE49-F238E27FC236}">
                <a16:creationId xmlns:a16="http://schemas.microsoft.com/office/drawing/2014/main" id="{F032EDF4-DD8C-4FC5-921D-9F1B95A0EDEC}"/>
              </a:ext>
            </a:extLst>
          </p:cNvPr>
          <p:cNvCxnSpPr>
            <a:cxnSpLocks/>
          </p:cNvCxnSpPr>
          <p:nvPr/>
        </p:nvCxnSpPr>
        <p:spPr>
          <a:xfrm>
            <a:off x="0" y="2777852"/>
            <a:ext cx="12801600"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80490F29-7F30-4650-845A-80915BC663AA}"/>
              </a:ext>
            </a:extLst>
          </p:cNvPr>
          <p:cNvSpPr txBox="1"/>
          <p:nvPr/>
        </p:nvSpPr>
        <p:spPr>
          <a:xfrm flipH="1">
            <a:off x="9375777" y="2838728"/>
            <a:ext cx="2747651" cy="307777"/>
          </a:xfrm>
          <a:prstGeom prst="rect">
            <a:avLst/>
          </a:prstGeom>
          <a:noFill/>
        </p:spPr>
        <p:txBody>
          <a:bodyPr wrap="square" rtlCol="0">
            <a:spAutoFit/>
          </a:bodyPr>
          <a:lstStyle/>
          <a:p>
            <a:pPr algn="ctr"/>
            <a:r>
              <a:rPr lang="en-NZ" sz="1400" b="1" dirty="0">
                <a:solidFill>
                  <a:srgbClr val="E8731B"/>
                </a:solidFill>
                <a:latin typeface="Source Sans Pro" panose="020B0503030403020204" pitchFamily="34" charset="0"/>
                <a:ea typeface="Source Sans Pro" panose="020B0503030403020204" pitchFamily="34" charset="0"/>
              </a:rPr>
              <a:t>Be clear about the purpose</a:t>
            </a:r>
          </a:p>
        </p:txBody>
      </p:sp>
      <p:sp>
        <p:nvSpPr>
          <p:cNvPr id="72" name="TextBox 6">
            <a:extLst>
              <a:ext uri="{FF2B5EF4-FFF2-40B4-BE49-F238E27FC236}">
                <a16:creationId xmlns:a16="http://schemas.microsoft.com/office/drawing/2014/main" id="{7426D920-90CD-4C81-84E3-F926722444F4}"/>
              </a:ext>
            </a:extLst>
          </p:cNvPr>
          <p:cNvSpPr txBox="1"/>
          <p:nvPr/>
        </p:nvSpPr>
        <p:spPr>
          <a:xfrm>
            <a:off x="8375379" y="5314926"/>
            <a:ext cx="2268000" cy="1384995"/>
          </a:xfrm>
          <a:prstGeom prst="rect">
            <a:avLst/>
          </a:prstGeom>
          <a:noFill/>
          <a:ln>
            <a:noFill/>
          </a:ln>
        </p:spPr>
        <p:txBody>
          <a:bodyPr wrap="square" rtlCol="0">
            <a:spAutoFit/>
          </a:bodyPr>
          <a:lstStyle>
            <a:defPPr>
              <a:defRPr lang="en-US"/>
            </a:defPPr>
            <a:lvl1pPr marL="0" algn="l" defTabSz="1406998" rtl="0" eaLnBrk="1" latinLnBrk="0" hangingPunct="1">
              <a:defRPr sz="2770" kern="1200">
                <a:solidFill>
                  <a:schemeClr val="tx1"/>
                </a:solidFill>
                <a:latin typeface="+mn-lt"/>
                <a:ea typeface="+mn-ea"/>
                <a:cs typeface="+mn-cs"/>
              </a:defRPr>
            </a:lvl1pPr>
            <a:lvl2pPr marL="703498" algn="l" defTabSz="1406998" rtl="0" eaLnBrk="1" latinLnBrk="0" hangingPunct="1">
              <a:defRPr sz="2770" kern="1200">
                <a:solidFill>
                  <a:schemeClr val="tx1"/>
                </a:solidFill>
                <a:latin typeface="+mn-lt"/>
                <a:ea typeface="+mn-ea"/>
                <a:cs typeface="+mn-cs"/>
              </a:defRPr>
            </a:lvl2pPr>
            <a:lvl3pPr marL="1406998" algn="l" defTabSz="1406998" rtl="0" eaLnBrk="1" latinLnBrk="0" hangingPunct="1">
              <a:defRPr sz="2770" kern="1200">
                <a:solidFill>
                  <a:schemeClr val="tx1"/>
                </a:solidFill>
                <a:latin typeface="+mn-lt"/>
                <a:ea typeface="+mn-ea"/>
                <a:cs typeface="+mn-cs"/>
              </a:defRPr>
            </a:lvl3pPr>
            <a:lvl4pPr marL="2110497" algn="l" defTabSz="1406998" rtl="0" eaLnBrk="1" latinLnBrk="0" hangingPunct="1">
              <a:defRPr sz="2770" kern="1200">
                <a:solidFill>
                  <a:schemeClr val="tx1"/>
                </a:solidFill>
                <a:latin typeface="+mn-lt"/>
                <a:ea typeface="+mn-ea"/>
                <a:cs typeface="+mn-cs"/>
              </a:defRPr>
            </a:lvl4pPr>
            <a:lvl5pPr marL="2813995" algn="l" defTabSz="1406998" rtl="0" eaLnBrk="1" latinLnBrk="0" hangingPunct="1">
              <a:defRPr sz="2770" kern="1200">
                <a:solidFill>
                  <a:schemeClr val="tx1"/>
                </a:solidFill>
                <a:latin typeface="+mn-lt"/>
                <a:ea typeface="+mn-ea"/>
                <a:cs typeface="+mn-cs"/>
              </a:defRPr>
            </a:lvl5pPr>
            <a:lvl6pPr marL="3517496" algn="l" defTabSz="1406998" rtl="0" eaLnBrk="1" latinLnBrk="0" hangingPunct="1">
              <a:defRPr sz="2770" kern="1200">
                <a:solidFill>
                  <a:schemeClr val="tx1"/>
                </a:solidFill>
                <a:latin typeface="+mn-lt"/>
                <a:ea typeface="+mn-ea"/>
                <a:cs typeface="+mn-cs"/>
              </a:defRPr>
            </a:lvl6pPr>
            <a:lvl7pPr marL="4220995" algn="l" defTabSz="1406998" rtl="0" eaLnBrk="1" latinLnBrk="0" hangingPunct="1">
              <a:defRPr sz="2770" kern="1200">
                <a:solidFill>
                  <a:schemeClr val="tx1"/>
                </a:solidFill>
                <a:latin typeface="+mn-lt"/>
                <a:ea typeface="+mn-ea"/>
                <a:cs typeface="+mn-cs"/>
              </a:defRPr>
            </a:lvl7pPr>
            <a:lvl8pPr marL="4924492" algn="l" defTabSz="1406998" rtl="0" eaLnBrk="1" latinLnBrk="0" hangingPunct="1">
              <a:defRPr sz="2770" kern="1200">
                <a:solidFill>
                  <a:schemeClr val="tx1"/>
                </a:solidFill>
                <a:latin typeface="+mn-lt"/>
                <a:ea typeface="+mn-ea"/>
                <a:cs typeface="+mn-cs"/>
              </a:defRPr>
            </a:lvl8pPr>
            <a:lvl9pPr marL="5627992" algn="l" defTabSz="1406998" rtl="0" eaLnBrk="1" latinLnBrk="0" hangingPunct="1">
              <a:defRPr sz="2770" kern="1200">
                <a:solidFill>
                  <a:schemeClr val="tx1"/>
                </a:solidFill>
                <a:latin typeface="+mn-lt"/>
                <a:ea typeface="+mn-ea"/>
                <a:cs typeface="+mn-cs"/>
              </a:defRPr>
            </a:lvl9pPr>
          </a:lstStyle>
          <a:p>
            <a:pPr marL="0" lvl="4" defTabSz="827369">
              <a:spcBef>
                <a:spcPts val="600"/>
              </a:spcBef>
              <a:spcAft>
                <a:spcPts val="600"/>
              </a:spcAft>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Keep focused on the </a:t>
            </a: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He Tāngata Principle. </a:t>
            </a: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Make sure it’s clear how any collection or use of data or information will benefit service users, people in similar situations or the wider community.</a:t>
            </a:r>
          </a:p>
        </p:txBody>
      </p:sp>
      <p:sp>
        <p:nvSpPr>
          <p:cNvPr id="83" name="TextBox 82">
            <a:extLst>
              <a:ext uri="{FF2B5EF4-FFF2-40B4-BE49-F238E27FC236}">
                <a16:creationId xmlns:a16="http://schemas.microsoft.com/office/drawing/2014/main" id="{E4D2A1B4-DF96-4E45-AA1D-34479BDB1047}"/>
              </a:ext>
            </a:extLst>
          </p:cNvPr>
          <p:cNvSpPr txBox="1"/>
          <p:nvPr/>
        </p:nvSpPr>
        <p:spPr>
          <a:xfrm>
            <a:off x="8374370" y="3231736"/>
            <a:ext cx="4531161" cy="1745033"/>
          </a:xfrm>
          <a:prstGeom prst="rect">
            <a:avLst/>
          </a:prstGeom>
          <a:noFill/>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lvl="4">
              <a:lnSpc>
                <a:spcPct val="100000"/>
              </a:lnSpc>
              <a:spcBef>
                <a:spcPts val="600"/>
              </a:spcBef>
              <a:spcAft>
                <a:spcPts val="600"/>
              </a:spcAft>
            </a:pPr>
            <a:r>
              <a:rPr lang="en-NZ" sz="1300" dirty="0">
                <a:latin typeface="Source Sans Pro" panose="020B0503030403020204" pitchFamily="34" charset="0"/>
                <a:ea typeface="Source Sans Pro" panose="020B0503030403020204" pitchFamily="34" charset="0"/>
              </a:rPr>
              <a:t>Write down what data or information you plan to use and why it’s needed. Do the same with anything you suggest should be collected from or about service users as part of a policy, service or programme being implemented. </a:t>
            </a:r>
          </a:p>
          <a:p>
            <a:pPr lvl="4">
              <a:lnSpc>
                <a:spcPct val="100000"/>
              </a:lnSpc>
              <a:spcBef>
                <a:spcPts val="600"/>
              </a:spcBef>
              <a:spcAft>
                <a:spcPts val="600"/>
              </a:spcAft>
            </a:pPr>
            <a:r>
              <a:rPr lang="en-NZ" sz="1300" dirty="0">
                <a:latin typeface="Source Sans Pro" panose="020B0503030403020204" pitchFamily="34" charset="0"/>
                <a:ea typeface="Source Sans Pro" panose="020B0503030403020204" pitchFamily="34" charset="0"/>
              </a:rPr>
              <a:t>This helps check that it’s fair, reasonable, ethical and legal to use it or require it to be collected. It also helps transparency about the collection and use of people’s information.</a:t>
            </a:r>
          </a:p>
        </p:txBody>
      </p:sp>
      <p:cxnSp>
        <p:nvCxnSpPr>
          <p:cNvPr id="70" name="Straight Connector 69">
            <a:extLst>
              <a:ext uri="{FF2B5EF4-FFF2-40B4-BE49-F238E27FC236}">
                <a16:creationId xmlns:a16="http://schemas.microsoft.com/office/drawing/2014/main" id="{DF81E4E4-0EE5-417A-A84D-507B5A34983E}"/>
              </a:ext>
            </a:extLst>
          </p:cNvPr>
          <p:cNvCxnSpPr>
            <a:cxnSpLocks/>
          </p:cNvCxnSpPr>
          <p:nvPr/>
        </p:nvCxnSpPr>
        <p:spPr>
          <a:xfrm flipH="1">
            <a:off x="10614888" y="5154676"/>
            <a:ext cx="492" cy="4429703"/>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8266E763-E79F-4C6D-B604-FDDDF3AF825F}"/>
              </a:ext>
            </a:extLst>
          </p:cNvPr>
          <p:cNvSpPr txBox="1"/>
          <p:nvPr/>
        </p:nvSpPr>
        <p:spPr>
          <a:xfrm>
            <a:off x="8360139" y="7949820"/>
            <a:ext cx="2268000" cy="1569660"/>
          </a:xfrm>
          <a:prstGeom prst="rect">
            <a:avLst/>
          </a:prstGeom>
          <a:noFill/>
          <a:ln>
            <a:noFill/>
          </a:ln>
        </p:spPr>
        <p:txBody>
          <a:bodyPr wrap="square" rtlCol="0">
            <a:spAutoFit/>
          </a:bodyPr>
          <a:lstStyle/>
          <a:p>
            <a:pPr marL="0" lvl="4" defTabSz="700533">
              <a:spcBef>
                <a:spcPts val="600"/>
              </a:spcBef>
              <a:spcAft>
                <a:spcPts val="600"/>
              </a:spcAft>
              <a:buClr>
                <a:srgbClr val="26567F"/>
              </a:buClr>
            </a:pPr>
            <a:r>
              <a:rPr lang="en-NZ" sz="1200" dirty="0">
                <a:latin typeface="Source Sans Pro" panose="020B0503030403020204" pitchFamily="34" charset="0"/>
                <a:ea typeface="Source Sans Pro" panose="020B0503030403020204" pitchFamily="34" charset="0"/>
              </a:rPr>
              <a:t>Any use of information that identifies service users needs careful thinking and thorough checking. The purpose must be absolutely clear and understood by all involved and should be communicated to service users.</a:t>
            </a:r>
          </a:p>
        </p:txBody>
      </p:sp>
      <p:cxnSp>
        <p:nvCxnSpPr>
          <p:cNvPr id="97" name="Straight Connector 96">
            <a:extLst>
              <a:ext uri="{FF2B5EF4-FFF2-40B4-BE49-F238E27FC236}">
                <a16:creationId xmlns:a16="http://schemas.microsoft.com/office/drawing/2014/main" id="{4246FFF9-1F0A-4CBA-8041-742E7523AA51}"/>
              </a:ext>
            </a:extLst>
          </p:cNvPr>
          <p:cNvCxnSpPr>
            <a:cxnSpLocks/>
          </p:cNvCxnSpPr>
          <p:nvPr/>
        </p:nvCxnSpPr>
        <p:spPr>
          <a:xfrm flipV="1">
            <a:off x="8340862" y="2777852"/>
            <a:ext cx="0" cy="6770431"/>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545CB17D-7EDE-497C-BDAF-6BC14845378F}"/>
              </a:ext>
            </a:extLst>
          </p:cNvPr>
          <p:cNvSpPr txBox="1"/>
          <p:nvPr/>
        </p:nvSpPr>
        <p:spPr>
          <a:xfrm flipH="1">
            <a:off x="1802247" y="6376419"/>
            <a:ext cx="4688720" cy="307777"/>
          </a:xfrm>
          <a:prstGeom prst="rect">
            <a:avLst/>
          </a:prstGeom>
          <a:noFill/>
        </p:spPr>
        <p:txBody>
          <a:bodyPr wrap="square" rtlCol="0">
            <a:spAutoFit/>
          </a:bodyPr>
          <a:lstStyle/>
          <a:p>
            <a:pPr algn="ctr"/>
            <a:r>
              <a:rPr lang="en-NZ" sz="1400" b="1" dirty="0">
                <a:solidFill>
                  <a:srgbClr val="E8731B"/>
                </a:solidFill>
                <a:latin typeface="Source Sans Pro" panose="020B0503030403020204" pitchFamily="34" charset="0"/>
                <a:ea typeface="Source Sans Pro" panose="020B0503030403020204" pitchFamily="34" charset="0"/>
              </a:rPr>
              <a:t>Work as equal partners and involve service users</a:t>
            </a:r>
          </a:p>
        </p:txBody>
      </p:sp>
      <p:sp>
        <p:nvSpPr>
          <p:cNvPr id="49" name="TextBox 48">
            <a:extLst>
              <a:ext uri="{FF2B5EF4-FFF2-40B4-BE49-F238E27FC236}">
                <a16:creationId xmlns:a16="http://schemas.microsoft.com/office/drawing/2014/main" id="{C624F3B5-AE55-4A87-8C6B-2B0402CDB19B}"/>
              </a:ext>
            </a:extLst>
          </p:cNvPr>
          <p:cNvSpPr txBox="1"/>
          <p:nvPr/>
        </p:nvSpPr>
        <p:spPr>
          <a:xfrm>
            <a:off x="8374370" y="6857031"/>
            <a:ext cx="2268000" cy="830997"/>
          </a:xfrm>
          <a:prstGeom prst="rect">
            <a:avLst/>
          </a:prstGeom>
          <a:noFill/>
          <a:ln>
            <a:noFill/>
          </a:ln>
        </p:spPr>
        <p:txBody>
          <a:bodyPr wrap="square" rtlCol="0">
            <a:spAutoFit/>
          </a:bodyPr>
          <a:lstStyle/>
          <a:p>
            <a:pPr marL="0" lvl="4" defTabSz="700533">
              <a:spcBef>
                <a:spcPts val="600"/>
              </a:spcBef>
              <a:spcAft>
                <a:spcPts val="600"/>
              </a:spcAft>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Get a wide range of views, including from service users, about what is fair and reasonable.</a:t>
            </a:r>
          </a:p>
        </p:txBody>
      </p:sp>
      <p:sp>
        <p:nvSpPr>
          <p:cNvPr id="61" name="TextBox 60">
            <a:extLst>
              <a:ext uri="{FF2B5EF4-FFF2-40B4-BE49-F238E27FC236}">
                <a16:creationId xmlns:a16="http://schemas.microsoft.com/office/drawing/2014/main" id="{D2033510-E7DE-4BE8-B34C-29035946D46B}"/>
              </a:ext>
            </a:extLst>
          </p:cNvPr>
          <p:cNvSpPr txBox="1"/>
          <p:nvPr/>
        </p:nvSpPr>
        <p:spPr>
          <a:xfrm>
            <a:off x="10666737" y="5314926"/>
            <a:ext cx="2128564" cy="1384995"/>
          </a:xfrm>
          <a:prstGeom prst="rect">
            <a:avLst/>
          </a:prstGeom>
          <a:noFill/>
          <a:ln>
            <a:noFill/>
          </a:ln>
        </p:spPr>
        <p:txBody>
          <a:bodyPr wrap="square" rtlCol="0">
            <a:spAutoFit/>
          </a:bodyPr>
          <a:lstStyle/>
          <a:p>
            <a:pPr marL="0" lvl="4" defTabSz="827369">
              <a:spcBef>
                <a:spcPts val="600"/>
              </a:spcBef>
              <a:spcAft>
                <a:spcPts val="600"/>
              </a:spcAft>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If the data or information was not collected for this purpose, is it legal, ethical, respectful, fair and reasonable to use it? Just because it exists does not mean it should be used.</a:t>
            </a:r>
          </a:p>
        </p:txBody>
      </p:sp>
      <p:sp>
        <p:nvSpPr>
          <p:cNvPr id="64" name="TextBox 6">
            <a:extLst>
              <a:ext uri="{FF2B5EF4-FFF2-40B4-BE49-F238E27FC236}">
                <a16:creationId xmlns:a16="http://schemas.microsoft.com/office/drawing/2014/main" id="{1E5A3EEB-E20C-471C-B40F-FAEBC42FFFDC}"/>
              </a:ext>
            </a:extLst>
          </p:cNvPr>
          <p:cNvSpPr txBox="1"/>
          <p:nvPr/>
        </p:nvSpPr>
        <p:spPr>
          <a:xfrm>
            <a:off x="-39877" y="6667318"/>
            <a:ext cx="8441038" cy="1544012"/>
          </a:xfrm>
          <a:prstGeom prst="rect">
            <a:avLst/>
          </a:prstGeom>
          <a:noFill/>
          <a:ln>
            <a:noFill/>
          </a:ln>
        </p:spPr>
        <p:txBody>
          <a:bodyPr wrap="square" rtlCol="0">
            <a:spAutoFit/>
          </a:bodyPr>
          <a:lstStyle>
            <a:defPPr>
              <a:defRPr lang="en-US"/>
            </a:defPPr>
            <a:lvl1pPr marL="0" algn="l" defTabSz="1406998" rtl="0" eaLnBrk="1" latinLnBrk="0" hangingPunct="1">
              <a:defRPr sz="2770" kern="1200">
                <a:solidFill>
                  <a:schemeClr val="tx1"/>
                </a:solidFill>
                <a:latin typeface="+mn-lt"/>
                <a:ea typeface="+mn-ea"/>
                <a:cs typeface="+mn-cs"/>
              </a:defRPr>
            </a:lvl1pPr>
            <a:lvl2pPr marL="703498" algn="l" defTabSz="1406998" rtl="0" eaLnBrk="1" latinLnBrk="0" hangingPunct="1">
              <a:defRPr sz="2770" kern="1200">
                <a:solidFill>
                  <a:schemeClr val="tx1"/>
                </a:solidFill>
                <a:latin typeface="+mn-lt"/>
                <a:ea typeface="+mn-ea"/>
                <a:cs typeface="+mn-cs"/>
              </a:defRPr>
            </a:lvl2pPr>
            <a:lvl3pPr marL="1406998" algn="l" defTabSz="1406998" rtl="0" eaLnBrk="1" latinLnBrk="0" hangingPunct="1">
              <a:defRPr sz="2770" kern="1200">
                <a:solidFill>
                  <a:schemeClr val="tx1"/>
                </a:solidFill>
                <a:latin typeface="+mn-lt"/>
                <a:ea typeface="+mn-ea"/>
                <a:cs typeface="+mn-cs"/>
              </a:defRPr>
            </a:lvl3pPr>
            <a:lvl4pPr marL="2110497" algn="l" defTabSz="1406998" rtl="0" eaLnBrk="1" latinLnBrk="0" hangingPunct="1">
              <a:defRPr sz="2770" kern="1200">
                <a:solidFill>
                  <a:schemeClr val="tx1"/>
                </a:solidFill>
                <a:latin typeface="+mn-lt"/>
                <a:ea typeface="+mn-ea"/>
                <a:cs typeface="+mn-cs"/>
              </a:defRPr>
            </a:lvl4pPr>
            <a:lvl5pPr marL="2813995" algn="l" defTabSz="1406998" rtl="0" eaLnBrk="1" latinLnBrk="0" hangingPunct="1">
              <a:defRPr sz="2770" kern="1200">
                <a:solidFill>
                  <a:schemeClr val="tx1"/>
                </a:solidFill>
                <a:latin typeface="+mn-lt"/>
                <a:ea typeface="+mn-ea"/>
                <a:cs typeface="+mn-cs"/>
              </a:defRPr>
            </a:lvl5pPr>
            <a:lvl6pPr marL="3517496" algn="l" defTabSz="1406998" rtl="0" eaLnBrk="1" latinLnBrk="0" hangingPunct="1">
              <a:defRPr sz="2770" kern="1200">
                <a:solidFill>
                  <a:schemeClr val="tx1"/>
                </a:solidFill>
                <a:latin typeface="+mn-lt"/>
                <a:ea typeface="+mn-ea"/>
                <a:cs typeface="+mn-cs"/>
              </a:defRPr>
            </a:lvl6pPr>
            <a:lvl7pPr marL="4220995" algn="l" defTabSz="1406998" rtl="0" eaLnBrk="1" latinLnBrk="0" hangingPunct="1">
              <a:defRPr sz="2770" kern="1200">
                <a:solidFill>
                  <a:schemeClr val="tx1"/>
                </a:solidFill>
                <a:latin typeface="+mn-lt"/>
                <a:ea typeface="+mn-ea"/>
                <a:cs typeface="+mn-cs"/>
              </a:defRPr>
            </a:lvl7pPr>
            <a:lvl8pPr marL="4924492" algn="l" defTabSz="1406998" rtl="0" eaLnBrk="1" latinLnBrk="0" hangingPunct="1">
              <a:defRPr sz="2770" kern="1200">
                <a:solidFill>
                  <a:schemeClr val="tx1"/>
                </a:solidFill>
                <a:latin typeface="+mn-lt"/>
                <a:ea typeface="+mn-ea"/>
                <a:cs typeface="+mn-cs"/>
              </a:defRPr>
            </a:lvl8pPr>
            <a:lvl9pPr marL="5627992" algn="l" defTabSz="1406998" rtl="0" eaLnBrk="1" latinLnBrk="0" hangingPunct="1">
              <a:defRPr sz="2770" kern="1200">
                <a:solidFill>
                  <a:schemeClr val="tx1"/>
                </a:solidFill>
                <a:latin typeface="+mn-lt"/>
                <a:ea typeface="+mn-ea"/>
                <a:cs typeface="+mn-cs"/>
              </a:defRPr>
            </a:lvl9pPr>
          </a:lstStyle>
          <a:p>
            <a:pPr>
              <a:spcBef>
                <a:spcPts val="200"/>
              </a:spcBef>
              <a:spcAft>
                <a:spcPts val="200"/>
              </a:spcAft>
            </a:pPr>
            <a:r>
              <a:rPr lang="en-NZ" sz="1300" b="1" dirty="0">
                <a:solidFill>
                  <a:srgbClr val="E8731B"/>
                </a:solidFill>
                <a:latin typeface="Source Sans Pro" panose="020B0503030403020204" pitchFamily="34" charset="0"/>
                <a:ea typeface="Source Sans Pro" panose="020B0503030403020204" pitchFamily="34" charset="0"/>
              </a:rPr>
              <a:t>Mahitahitanga</a:t>
            </a:r>
            <a:r>
              <a:rPr lang="en-NZ" sz="1300" dirty="0">
                <a:latin typeface="Source Sans Pro" panose="020B0503030403020204" pitchFamily="34" charset="0"/>
                <a:ea typeface="Source Sans Pro" panose="020B0503030403020204" pitchFamily="34" charset="0"/>
              </a:rPr>
              <a:t> is about working with others to be respectful, transparent and trustworthy when using people’s data and information to develop policies, services or programmes. You might involve frontline workers, community representatives, cultural advisors, privacy officers and service users. Collaboration helps with accuracy.</a:t>
            </a:r>
          </a:p>
          <a:p>
            <a:pPr>
              <a:spcBef>
                <a:spcPts val="200"/>
              </a:spcBef>
              <a:spcAft>
                <a:spcPts val="200"/>
              </a:spcAft>
            </a:pPr>
            <a:r>
              <a:rPr lang="en-NZ" sz="1300" dirty="0">
                <a:latin typeface="Source Sans Pro" panose="020B0503030403020204" pitchFamily="34" charset="0"/>
                <a:ea typeface="Source Sans Pro" panose="020B0503030403020204" pitchFamily="34" charset="0"/>
              </a:rPr>
              <a:t>Collaborate in way that makes sense for the work. Sometimes it will be a simple check that you're using the right numbers in the right way, other times co-design and rich engagement might be needed. Example 1 would suggest less collaboration than Example 2, where the information is more sensitive and the impact greater.</a:t>
            </a:r>
          </a:p>
        </p:txBody>
      </p:sp>
      <p:sp>
        <p:nvSpPr>
          <p:cNvPr id="69" name="TextBox 68">
            <a:extLst>
              <a:ext uri="{FF2B5EF4-FFF2-40B4-BE49-F238E27FC236}">
                <a16:creationId xmlns:a16="http://schemas.microsoft.com/office/drawing/2014/main" id="{574E226C-3209-4B41-B31C-77B687E4B332}"/>
              </a:ext>
            </a:extLst>
          </p:cNvPr>
          <p:cNvSpPr txBox="1"/>
          <p:nvPr/>
        </p:nvSpPr>
        <p:spPr>
          <a:xfrm>
            <a:off x="10643167" y="7919339"/>
            <a:ext cx="2268000" cy="1569660"/>
          </a:xfrm>
          <a:prstGeom prst="rect">
            <a:avLst/>
          </a:prstGeom>
          <a:noFill/>
          <a:ln>
            <a:noFill/>
          </a:ln>
        </p:spPr>
        <p:txBody>
          <a:bodyPr wrap="square" rtlCol="0">
            <a:spAutoFit/>
          </a:bodyPr>
          <a:lstStyle/>
          <a:p>
            <a:pPr marL="0" lvl="4" defTabSz="827369">
              <a:spcBef>
                <a:spcPts val="600"/>
              </a:spcBef>
              <a:spcAft>
                <a:spcPts val="600"/>
              </a:spcAft>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If people’s data or information will be used for a purpose they do not know about or may not agree with (whether it identifies them or not), then does the purpose really justify it? How would it affect people’s trust if they found out?</a:t>
            </a:r>
          </a:p>
        </p:txBody>
      </p:sp>
      <p:sp>
        <p:nvSpPr>
          <p:cNvPr id="38" name="TextBox 37">
            <a:extLst>
              <a:ext uri="{FF2B5EF4-FFF2-40B4-BE49-F238E27FC236}">
                <a16:creationId xmlns:a16="http://schemas.microsoft.com/office/drawing/2014/main" id="{5F0F9825-E076-4C97-983B-1CCF7034016A}"/>
              </a:ext>
            </a:extLst>
          </p:cNvPr>
          <p:cNvSpPr txBox="1"/>
          <p:nvPr/>
        </p:nvSpPr>
        <p:spPr>
          <a:xfrm>
            <a:off x="21258" y="1030671"/>
            <a:ext cx="6379542" cy="1690399"/>
          </a:xfrm>
          <a:prstGeom prst="rect">
            <a:avLst/>
          </a:prstGeom>
          <a:noFill/>
          <a:ln>
            <a:noFill/>
          </a:ln>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a:lnSpc>
                <a:spcPct val="100000"/>
              </a:lnSpc>
              <a:spcBef>
                <a:spcPts val="600"/>
              </a:spcBef>
              <a:spcAft>
                <a:spcPts val="600"/>
              </a:spcAft>
            </a:pPr>
            <a:r>
              <a:rPr lang="en-NZ" sz="1300" b="0" dirty="0">
                <a:latin typeface="Source Sans Pro" panose="020B0503030403020204" pitchFamily="34" charset="0"/>
                <a:ea typeface="Source Sans Pro" panose="020B0503030403020204" pitchFamily="34" charset="0"/>
                <a:cs typeface="Calibri" panose="020F0502020204030204" pitchFamily="34" charset="0"/>
              </a:rPr>
              <a:t>If you‘re a </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policy analyst, service designer or develop social services, programmes or interventions </a:t>
            </a:r>
            <a:r>
              <a:rPr lang="en-NZ" sz="1300" b="0" dirty="0">
                <a:latin typeface="Source Sans Pro" panose="020B0503030403020204" pitchFamily="34" charset="0"/>
                <a:ea typeface="Source Sans Pro" panose="020B0503030403020204" pitchFamily="34" charset="0"/>
                <a:cs typeface="Calibri" panose="020F0502020204030204" pitchFamily="34" charset="0"/>
              </a:rPr>
              <a:t>it’s likely you use data and information about or from service users, whānau or communities to help you understand issues and create solutions.</a:t>
            </a:r>
          </a:p>
          <a:p>
            <a:pPr>
              <a:lnSpc>
                <a:spcPct val="100000"/>
              </a:lnSpc>
              <a:spcBef>
                <a:spcPts val="600"/>
              </a:spcBef>
              <a:spcAft>
                <a:spcPts val="600"/>
              </a:spcAft>
            </a:pPr>
            <a:r>
              <a:rPr lang="en-NZ" sz="1300" b="0" dirty="0">
                <a:latin typeface="Source Sans Pro" panose="020B0503030403020204" pitchFamily="34" charset="0"/>
                <a:cs typeface="Calibri" panose="020F0502020204030204" pitchFamily="34" charset="0"/>
              </a:rPr>
              <a:t>The information is most likely aggregated and does not identify anyone but it’s still important to consider the people behind the data when you use it or make sense of it. You might also have a role in deciding what should be collected about people and how it will be used once a programme, service or intervention is up and running. </a:t>
            </a:r>
          </a:p>
        </p:txBody>
      </p:sp>
      <p:sp>
        <p:nvSpPr>
          <p:cNvPr id="39" name="TextBox 38">
            <a:extLst>
              <a:ext uri="{FF2B5EF4-FFF2-40B4-BE49-F238E27FC236}">
                <a16:creationId xmlns:a16="http://schemas.microsoft.com/office/drawing/2014/main" id="{8728E98A-0D3B-44B7-9F77-C9D9A943BCE2}"/>
              </a:ext>
            </a:extLst>
          </p:cNvPr>
          <p:cNvSpPr txBox="1"/>
          <p:nvPr/>
        </p:nvSpPr>
        <p:spPr>
          <a:xfrm>
            <a:off x="6400801" y="1030671"/>
            <a:ext cx="6400799" cy="707813"/>
          </a:xfrm>
          <a:prstGeom prst="rect">
            <a:avLst/>
          </a:prstGeom>
          <a:noFill/>
          <a:ln>
            <a:noFill/>
          </a:ln>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a:lnSpc>
                <a:spcPct val="100000"/>
              </a:lnSpc>
              <a:spcBef>
                <a:spcPts val="600"/>
              </a:spcBef>
              <a:spcAft>
                <a:spcPts val="600"/>
              </a:spcAft>
            </a:pPr>
            <a:r>
              <a:rPr lang="en-NZ" b="0" dirty="0"/>
              <a:t>When you use people’s information or data, you have an obligation to act as a k</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aitiaki </a:t>
            </a:r>
            <a:r>
              <a:rPr lang="en-NZ" sz="1300" b="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(steward). </a:t>
            </a:r>
            <a:r>
              <a:rPr lang="en-NZ" b="0" dirty="0"/>
              <a:t>Even if you never directly meet them you still have a role in supporting the </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Manaakitanga </a:t>
            </a:r>
            <a:r>
              <a:rPr lang="en-NZ" sz="1300" b="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and</a:t>
            </a:r>
            <a:r>
              <a:rPr lang="en-NZ" sz="13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 Mana whakahaere Principles.</a:t>
            </a:r>
          </a:p>
        </p:txBody>
      </p:sp>
      <p:sp>
        <p:nvSpPr>
          <p:cNvPr id="52" name="Oval 51">
            <a:extLst>
              <a:ext uri="{FF2B5EF4-FFF2-40B4-BE49-F238E27FC236}">
                <a16:creationId xmlns:a16="http://schemas.microsoft.com/office/drawing/2014/main" id="{52331836-EF49-44E3-BD52-9A87160ED89E}"/>
              </a:ext>
            </a:extLst>
          </p:cNvPr>
          <p:cNvSpPr/>
          <p:nvPr/>
        </p:nvSpPr>
        <p:spPr>
          <a:xfrm>
            <a:off x="198332" y="188998"/>
            <a:ext cx="741661" cy="7225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8" name="TextBox 7">
            <a:extLst>
              <a:ext uri="{FF2B5EF4-FFF2-40B4-BE49-F238E27FC236}">
                <a16:creationId xmlns:a16="http://schemas.microsoft.com/office/drawing/2014/main" id="{3C1A8E84-7572-4381-86C1-8F68C3178B4A}"/>
              </a:ext>
            </a:extLst>
          </p:cNvPr>
          <p:cNvSpPr txBox="1"/>
          <p:nvPr/>
        </p:nvSpPr>
        <p:spPr>
          <a:xfrm>
            <a:off x="1052415" y="60097"/>
            <a:ext cx="9257445" cy="754053"/>
          </a:xfrm>
          <a:prstGeom prst="rect">
            <a:avLst/>
          </a:prstGeom>
          <a:noFill/>
          <a:ln>
            <a:noFill/>
          </a:ln>
        </p:spPr>
        <p:txBody>
          <a:bodyPr wrap="square" rtlCol="0">
            <a:spAutoFit/>
          </a:bodyPr>
          <a:lstStyle/>
          <a:p>
            <a:r>
              <a:rPr lang="en-NZ" sz="2200" dirty="0">
                <a:solidFill>
                  <a:srgbClr val="E8731B"/>
                </a:solidFill>
                <a:latin typeface="Source Sans Pro" panose="020B0503030403020204" pitchFamily="34" charset="0"/>
                <a:ea typeface="Source Sans Pro" panose="020B0503030403020204" pitchFamily="34" charset="0"/>
              </a:rPr>
              <a:t>The Data Protection and Use Policy (DPUP)</a:t>
            </a:r>
          </a:p>
          <a:p>
            <a:r>
              <a:rPr lang="en-NZ" sz="2100" b="1" dirty="0">
                <a:solidFill>
                  <a:srgbClr val="E8731B"/>
                </a:solidFill>
                <a:latin typeface="Source Sans Pro" panose="020B0503030403020204" pitchFamily="34" charset="0"/>
                <a:ea typeface="Source Sans Pro" panose="020B0503030403020204" pitchFamily="34" charset="0"/>
              </a:rPr>
              <a:t>DPUP summary for developing policies, services or programmes</a:t>
            </a:r>
          </a:p>
        </p:txBody>
      </p:sp>
      <p:cxnSp>
        <p:nvCxnSpPr>
          <p:cNvPr id="9" name="Straight Connector 8">
            <a:extLst>
              <a:ext uri="{FF2B5EF4-FFF2-40B4-BE49-F238E27FC236}">
                <a16:creationId xmlns:a16="http://schemas.microsoft.com/office/drawing/2014/main" id="{97AFFC17-9B7B-466B-86CB-CAAFEF38208A}"/>
              </a:ext>
            </a:extLst>
          </p:cNvPr>
          <p:cNvCxnSpPr>
            <a:cxnSpLocks/>
          </p:cNvCxnSpPr>
          <p:nvPr/>
        </p:nvCxnSpPr>
        <p:spPr>
          <a:xfrm>
            <a:off x="1112085" y="891791"/>
            <a:ext cx="11657430"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27DFB09C-960C-46C9-9BF1-96C52E4795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85" y="12585"/>
            <a:ext cx="990748" cy="990748"/>
          </a:xfrm>
          <a:prstGeom prst="rect">
            <a:avLst/>
          </a:prstGeom>
        </p:spPr>
      </p:pic>
      <p:sp>
        <p:nvSpPr>
          <p:cNvPr id="45" name="TextBox 6">
            <a:extLst>
              <a:ext uri="{FF2B5EF4-FFF2-40B4-BE49-F238E27FC236}">
                <a16:creationId xmlns:a16="http://schemas.microsoft.com/office/drawing/2014/main" id="{200E5952-0C1A-4179-B7C9-70F6899CA221}"/>
              </a:ext>
            </a:extLst>
          </p:cNvPr>
          <p:cNvSpPr txBox="1"/>
          <p:nvPr/>
        </p:nvSpPr>
        <p:spPr>
          <a:xfrm>
            <a:off x="4283252" y="8302892"/>
            <a:ext cx="4061859" cy="1066959"/>
          </a:xfrm>
          <a:prstGeom prst="rect">
            <a:avLst/>
          </a:prstGeom>
          <a:noFill/>
          <a:ln>
            <a:noFill/>
          </a:ln>
        </p:spPr>
        <p:txBody>
          <a:bodyPr wrap="square" rtlCol="0">
            <a:spAutoFit/>
          </a:bodyPr>
          <a:lstStyle>
            <a:defPPr>
              <a:defRPr lang="en-US"/>
            </a:defPPr>
            <a:lvl1pPr marL="0" algn="l" defTabSz="1406998" rtl="0" eaLnBrk="1" latinLnBrk="0" hangingPunct="1">
              <a:defRPr sz="2770" kern="1200">
                <a:solidFill>
                  <a:schemeClr val="tx1"/>
                </a:solidFill>
                <a:latin typeface="+mn-lt"/>
                <a:ea typeface="+mn-ea"/>
                <a:cs typeface="+mn-cs"/>
              </a:defRPr>
            </a:lvl1pPr>
            <a:lvl2pPr marL="703498" algn="l" defTabSz="1406998" rtl="0" eaLnBrk="1" latinLnBrk="0" hangingPunct="1">
              <a:defRPr sz="2770" kern="1200">
                <a:solidFill>
                  <a:schemeClr val="tx1"/>
                </a:solidFill>
                <a:latin typeface="+mn-lt"/>
                <a:ea typeface="+mn-ea"/>
                <a:cs typeface="+mn-cs"/>
              </a:defRPr>
            </a:lvl2pPr>
            <a:lvl3pPr marL="1406998" algn="l" defTabSz="1406998" rtl="0" eaLnBrk="1" latinLnBrk="0" hangingPunct="1">
              <a:defRPr sz="2770" kern="1200">
                <a:solidFill>
                  <a:schemeClr val="tx1"/>
                </a:solidFill>
                <a:latin typeface="+mn-lt"/>
                <a:ea typeface="+mn-ea"/>
                <a:cs typeface="+mn-cs"/>
              </a:defRPr>
            </a:lvl3pPr>
            <a:lvl4pPr marL="2110497" algn="l" defTabSz="1406998" rtl="0" eaLnBrk="1" latinLnBrk="0" hangingPunct="1">
              <a:defRPr sz="2770" kern="1200">
                <a:solidFill>
                  <a:schemeClr val="tx1"/>
                </a:solidFill>
                <a:latin typeface="+mn-lt"/>
                <a:ea typeface="+mn-ea"/>
                <a:cs typeface="+mn-cs"/>
              </a:defRPr>
            </a:lvl4pPr>
            <a:lvl5pPr marL="2813995" algn="l" defTabSz="1406998" rtl="0" eaLnBrk="1" latinLnBrk="0" hangingPunct="1">
              <a:defRPr sz="2770" kern="1200">
                <a:solidFill>
                  <a:schemeClr val="tx1"/>
                </a:solidFill>
                <a:latin typeface="+mn-lt"/>
                <a:ea typeface="+mn-ea"/>
                <a:cs typeface="+mn-cs"/>
              </a:defRPr>
            </a:lvl5pPr>
            <a:lvl6pPr marL="3517496" algn="l" defTabSz="1406998" rtl="0" eaLnBrk="1" latinLnBrk="0" hangingPunct="1">
              <a:defRPr sz="2770" kern="1200">
                <a:solidFill>
                  <a:schemeClr val="tx1"/>
                </a:solidFill>
                <a:latin typeface="+mn-lt"/>
                <a:ea typeface="+mn-ea"/>
                <a:cs typeface="+mn-cs"/>
              </a:defRPr>
            </a:lvl6pPr>
            <a:lvl7pPr marL="4220995" algn="l" defTabSz="1406998" rtl="0" eaLnBrk="1" latinLnBrk="0" hangingPunct="1">
              <a:defRPr sz="2770" kern="1200">
                <a:solidFill>
                  <a:schemeClr val="tx1"/>
                </a:solidFill>
                <a:latin typeface="+mn-lt"/>
                <a:ea typeface="+mn-ea"/>
                <a:cs typeface="+mn-cs"/>
              </a:defRPr>
            </a:lvl7pPr>
            <a:lvl8pPr marL="4924492" algn="l" defTabSz="1406998" rtl="0" eaLnBrk="1" latinLnBrk="0" hangingPunct="1">
              <a:defRPr sz="2770" kern="1200">
                <a:solidFill>
                  <a:schemeClr val="tx1"/>
                </a:solidFill>
                <a:latin typeface="+mn-lt"/>
                <a:ea typeface="+mn-ea"/>
                <a:cs typeface="+mn-cs"/>
              </a:defRPr>
            </a:lvl8pPr>
            <a:lvl9pPr marL="5627992" algn="l" defTabSz="1406998" rtl="0" eaLnBrk="1" latinLnBrk="0" hangingPunct="1">
              <a:defRPr sz="2770" kern="1200">
                <a:solidFill>
                  <a:schemeClr val="tx1"/>
                </a:solidFill>
                <a:latin typeface="+mn-lt"/>
                <a:ea typeface="+mn-ea"/>
                <a:cs typeface="+mn-cs"/>
              </a:defRPr>
            </a:lvl9pPr>
          </a:lstStyle>
          <a:p>
            <a:pPr>
              <a:spcBef>
                <a:spcPts val="200"/>
              </a:spcBef>
              <a:spcAft>
                <a:spcPts val="200"/>
              </a:spcAft>
            </a:pPr>
            <a:r>
              <a:rPr lang="en-NZ" sz="1200" b="1" dirty="0">
                <a:latin typeface="Source Sans Pro" panose="020B0503030403020204" pitchFamily="34" charset="0"/>
                <a:ea typeface="Source Sans Pro" panose="020B0503030403020204" pitchFamily="34" charset="0"/>
              </a:rPr>
              <a:t>Example 2: Deciding whether to fund and implement a new service</a:t>
            </a:r>
          </a:p>
          <a:p>
            <a:pPr>
              <a:spcBef>
                <a:spcPts val="200"/>
              </a:spcBef>
              <a:spcAft>
                <a:spcPts val="200"/>
              </a:spcAft>
            </a:pPr>
            <a:r>
              <a:rPr lang="en-NZ" sz="1200" dirty="0">
                <a:latin typeface="Source Sans Pro" panose="020B0503030403020204" pitchFamily="34" charset="0"/>
                <a:ea typeface="Source Sans Pro" panose="020B0503030403020204" pitchFamily="34" charset="0"/>
              </a:rPr>
              <a:t>Data or information includes detailed information about sensitive issues (for example, experiences of children in foster care).</a:t>
            </a:r>
            <a:endParaRPr lang="en-NZ" sz="1200" dirty="0">
              <a:latin typeface="Source Sans Pro" panose="020B0503030403020204" pitchFamily="34" charset="0"/>
            </a:endParaRPr>
          </a:p>
        </p:txBody>
      </p:sp>
      <p:sp>
        <p:nvSpPr>
          <p:cNvPr id="48" name="TextBox 6">
            <a:extLst>
              <a:ext uri="{FF2B5EF4-FFF2-40B4-BE49-F238E27FC236}">
                <a16:creationId xmlns:a16="http://schemas.microsoft.com/office/drawing/2014/main" id="{76966D56-7605-4702-90D6-B0E381D3E402}"/>
              </a:ext>
            </a:extLst>
          </p:cNvPr>
          <p:cNvSpPr txBox="1"/>
          <p:nvPr/>
        </p:nvSpPr>
        <p:spPr>
          <a:xfrm>
            <a:off x="23839" y="8301101"/>
            <a:ext cx="4449352" cy="1066959"/>
          </a:xfrm>
          <a:prstGeom prst="rect">
            <a:avLst/>
          </a:prstGeom>
          <a:noFill/>
          <a:ln>
            <a:noFill/>
          </a:ln>
        </p:spPr>
        <p:txBody>
          <a:bodyPr wrap="square" rtlCol="0">
            <a:spAutoFit/>
          </a:bodyPr>
          <a:lstStyle>
            <a:defPPr>
              <a:defRPr lang="en-US"/>
            </a:defPPr>
            <a:lvl1pPr marL="0" algn="l" defTabSz="1406998" rtl="0" eaLnBrk="1" latinLnBrk="0" hangingPunct="1">
              <a:defRPr sz="2770" kern="1200">
                <a:solidFill>
                  <a:schemeClr val="tx1"/>
                </a:solidFill>
                <a:latin typeface="+mn-lt"/>
                <a:ea typeface="+mn-ea"/>
                <a:cs typeface="+mn-cs"/>
              </a:defRPr>
            </a:lvl1pPr>
            <a:lvl2pPr marL="703498" algn="l" defTabSz="1406998" rtl="0" eaLnBrk="1" latinLnBrk="0" hangingPunct="1">
              <a:defRPr sz="2770" kern="1200">
                <a:solidFill>
                  <a:schemeClr val="tx1"/>
                </a:solidFill>
                <a:latin typeface="+mn-lt"/>
                <a:ea typeface="+mn-ea"/>
                <a:cs typeface="+mn-cs"/>
              </a:defRPr>
            </a:lvl2pPr>
            <a:lvl3pPr marL="1406998" algn="l" defTabSz="1406998" rtl="0" eaLnBrk="1" latinLnBrk="0" hangingPunct="1">
              <a:defRPr sz="2770" kern="1200">
                <a:solidFill>
                  <a:schemeClr val="tx1"/>
                </a:solidFill>
                <a:latin typeface="+mn-lt"/>
                <a:ea typeface="+mn-ea"/>
                <a:cs typeface="+mn-cs"/>
              </a:defRPr>
            </a:lvl3pPr>
            <a:lvl4pPr marL="2110497" algn="l" defTabSz="1406998" rtl="0" eaLnBrk="1" latinLnBrk="0" hangingPunct="1">
              <a:defRPr sz="2770" kern="1200">
                <a:solidFill>
                  <a:schemeClr val="tx1"/>
                </a:solidFill>
                <a:latin typeface="+mn-lt"/>
                <a:ea typeface="+mn-ea"/>
                <a:cs typeface="+mn-cs"/>
              </a:defRPr>
            </a:lvl4pPr>
            <a:lvl5pPr marL="2813995" algn="l" defTabSz="1406998" rtl="0" eaLnBrk="1" latinLnBrk="0" hangingPunct="1">
              <a:defRPr sz="2770" kern="1200">
                <a:solidFill>
                  <a:schemeClr val="tx1"/>
                </a:solidFill>
                <a:latin typeface="+mn-lt"/>
                <a:ea typeface="+mn-ea"/>
                <a:cs typeface="+mn-cs"/>
              </a:defRPr>
            </a:lvl5pPr>
            <a:lvl6pPr marL="3517496" algn="l" defTabSz="1406998" rtl="0" eaLnBrk="1" latinLnBrk="0" hangingPunct="1">
              <a:defRPr sz="2770" kern="1200">
                <a:solidFill>
                  <a:schemeClr val="tx1"/>
                </a:solidFill>
                <a:latin typeface="+mn-lt"/>
                <a:ea typeface="+mn-ea"/>
                <a:cs typeface="+mn-cs"/>
              </a:defRPr>
            </a:lvl6pPr>
            <a:lvl7pPr marL="4220995" algn="l" defTabSz="1406998" rtl="0" eaLnBrk="1" latinLnBrk="0" hangingPunct="1">
              <a:defRPr sz="2770" kern="1200">
                <a:solidFill>
                  <a:schemeClr val="tx1"/>
                </a:solidFill>
                <a:latin typeface="+mn-lt"/>
                <a:ea typeface="+mn-ea"/>
                <a:cs typeface="+mn-cs"/>
              </a:defRPr>
            </a:lvl7pPr>
            <a:lvl8pPr marL="4924492" algn="l" defTabSz="1406998" rtl="0" eaLnBrk="1" latinLnBrk="0" hangingPunct="1">
              <a:defRPr sz="2770" kern="1200">
                <a:solidFill>
                  <a:schemeClr val="tx1"/>
                </a:solidFill>
                <a:latin typeface="+mn-lt"/>
                <a:ea typeface="+mn-ea"/>
                <a:cs typeface="+mn-cs"/>
              </a:defRPr>
            </a:lvl8pPr>
            <a:lvl9pPr marL="5627992" algn="l" defTabSz="1406998" rtl="0" eaLnBrk="1" latinLnBrk="0" hangingPunct="1">
              <a:defRPr sz="2770" kern="1200">
                <a:solidFill>
                  <a:schemeClr val="tx1"/>
                </a:solidFill>
                <a:latin typeface="+mn-lt"/>
                <a:ea typeface="+mn-ea"/>
                <a:cs typeface="+mn-cs"/>
              </a:defRPr>
            </a:lvl9pPr>
          </a:lstStyle>
          <a:p>
            <a:pPr>
              <a:spcBef>
                <a:spcPts val="200"/>
              </a:spcBef>
              <a:spcAft>
                <a:spcPts val="200"/>
              </a:spcAft>
            </a:pPr>
            <a:r>
              <a:rPr lang="en-NZ" sz="1200" b="1" dirty="0">
                <a:latin typeface="Source Sans Pro" panose="020B0503030403020204" pitchFamily="34" charset="0"/>
                <a:ea typeface="Source Sans Pro" panose="020B0503030403020204" pitchFamily="34" charset="0"/>
              </a:rPr>
              <a:t>Example 1: Mapping out the over-65 population across a region</a:t>
            </a:r>
          </a:p>
          <a:p>
            <a:pPr>
              <a:spcBef>
                <a:spcPts val="200"/>
              </a:spcBef>
              <a:spcAft>
                <a:spcPts val="200"/>
              </a:spcAft>
            </a:pPr>
            <a:r>
              <a:rPr lang="en-NZ" sz="1200" dirty="0">
                <a:latin typeface="Source Sans Pro" panose="020B0503030403020204" pitchFamily="34" charset="0"/>
                <a:ea typeface="Source Sans Pro" panose="020B0503030403020204" pitchFamily="34" charset="0"/>
              </a:rPr>
              <a:t>Data or information does not identify people and does not include in-depth details about their lives (like census demographics).</a:t>
            </a:r>
          </a:p>
        </p:txBody>
      </p:sp>
      <p:sp>
        <p:nvSpPr>
          <p:cNvPr id="50" name="TextBox 49">
            <a:extLst>
              <a:ext uri="{FF2B5EF4-FFF2-40B4-BE49-F238E27FC236}">
                <a16:creationId xmlns:a16="http://schemas.microsoft.com/office/drawing/2014/main" id="{33C72336-AA55-4D24-9397-C8D0EE5735EA}"/>
              </a:ext>
            </a:extLst>
          </p:cNvPr>
          <p:cNvSpPr txBox="1"/>
          <p:nvPr/>
        </p:nvSpPr>
        <p:spPr>
          <a:xfrm>
            <a:off x="10637531" y="6855174"/>
            <a:ext cx="2268000" cy="938207"/>
          </a:xfrm>
          <a:prstGeom prst="rect">
            <a:avLst/>
          </a:prstGeom>
          <a:noFill/>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lvl="4">
              <a:lnSpc>
                <a:spcPct val="100000"/>
              </a:lnSpc>
              <a:spcBef>
                <a:spcPts val="600"/>
              </a:spcBef>
              <a:spcAft>
                <a:spcPts val="600"/>
              </a:spcAft>
            </a:pPr>
            <a:r>
              <a:rPr lang="en-NZ" sz="1200" dirty="0">
                <a:solidFill>
                  <a:schemeClr val="tx1"/>
                </a:solidFill>
                <a:latin typeface="Source Sans Pro" panose="020B0503030403020204" pitchFamily="34" charset="0"/>
                <a:ea typeface="Source Sans Pro" panose="020B0503030403020204" pitchFamily="34" charset="0"/>
              </a:rPr>
              <a:t>If identifying information is not needed, it should not be collected. ‘Just in case’ is not an okay reason to collect data or information.</a:t>
            </a:r>
            <a:endParaRPr lang="en-NZ" sz="1200" dirty="0">
              <a:latin typeface="Source Sans Pro" panose="020B0503030403020204" pitchFamily="34" charset="0"/>
              <a:ea typeface="Source Sans Pro" panose="020B0503030403020204" pitchFamily="34" charset="0"/>
            </a:endParaRPr>
          </a:p>
        </p:txBody>
      </p:sp>
      <p:cxnSp>
        <p:nvCxnSpPr>
          <p:cNvPr id="53" name="Straight Connector 52">
            <a:extLst>
              <a:ext uri="{FF2B5EF4-FFF2-40B4-BE49-F238E27FC236}">
                <a16:creationId xmlns:a16="http://schemas.microsoft.com/office/drawing/2014/main" id="{E9CA002B-B648-463B-AA4C-646DDD20D68B}"/>
              </a:ext>
            </a:extLst>
          </p:cNvPr>
          <p:cNvCxnSpPr>
            <a:cxnSpLocks/>
          </p:cNvCxnSpPr>
          <p:nvPr/>
        </p:nvCxnSpPr>
        <p:spPr>
          <a:xfrm>
            <a:off x="8429160" y="6745732"/>
            <a:ext cx="4372440" cy="0"/>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B6BBB84-BE8F-4256-9B8A-80F3AA8E4A21}"/>
              </a:ext>
            </a:extLst>
          </p:cNvPr>
          <p:cNvCxnSpPr>
            <a:cxnSpLocks/>
          </p:cNvCxnSpPr>
          <p:nvPr/>
        </p:nvCxnSpPr>
        <p:spPr>
          <a:xfrm>
            <a:off x="8453064" y="7912390"/>
            <a:ext cx="4342237" cy="0"/>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4776E27-EEA0-4DF0-8108-A4E7984245B5}"/>
              </a:ext>
            </a:extLst>
          </p:cNvPr>
          <p:cNvCxnSpPr>
            <a:cxnSpLocks/>
          </p:cNvCxnSpPr>
          <p:nvPr/>
        </p:nvCxnSpPr>
        <p:spPr>
          <a:xfrm>
            <a:off x="4279049" y="8460276"/>
            <a:ext cx="0" cy="1286035"/>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sp>
        <p:nvSpPr>
          <p:cNvPr id="44" name="TextBox 43">
            <a:extLst>
              <a:ext uri="{FF2B5EF4-FFF2-40B4-BE49-F238E27FC236}">
                <a16:creationId xmlns:a16="http://schemas.microsoft.com/office/drawing/2014/main" id="{DAC24868-61DB-408C-BFA2-671E2846E07A}"/>
              </a:ext>
            </a:extLst>
          </p:cNvPr>
          <p:cNvSpPr txBox="1"/>
          <p:nvPr/>
        </p:nvSpPr>
        <p:spPr>
          <a:xfrm>
            <a:off x="11823994" y="9345200"/>
            <a:ext cx="976623" cy="230832"/>
          </a:xfrm>
          <a:prstGeom prst="rect">
            <a:avLst/>
          </a:prstGeom>
          <a:noFill/>
        </p:spPr>
        <p:txBody>
          <a:bodyPr wrap="square" rtlCol="0">
            <a:spAutoFit/>
          </a:bodyPr>
          <a:lstStyle/>
          <a:p>
            <a:pPr algn="r"/>
            <a:r>
              <a:rPr lang="en-NZ" sz="900" b="1" dirty="0">
                <a:latin typeface="Source Sans Pro" panose="020B0503030403020204" pitchFamily="34" charset="0"/>
                <a:ea typeface="Source Sans Pro" panose="020B0503030403020204" pitchFamily="34" charset="0"/>
              </a:rPr>
              <a:t>Page 1 of 2</a:t>
            </a:r>
          </a:p>
        </p:txBody>
      </p:sp>
      <p:pic>
        <p:nvPicPr>
          <p:cNvPr id="63" name="Picture 62" descr="A picture containing text&#10;&#10;Description automatically generated">
            <a:extLst>
              <a:ext uri="{FF2B5EF4-FFF2-40B4-BE49-F238E27FC236}">
                <a16:creationId xmlns:a16="http://schemas.microsoft.com/office/drawing/2014/main" id="{9DE752DF-5BB0-4FEB-AB9A-95C26333A0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629478" y="254713"/>
            <a:ext cx="1083824" cy="468000"/>
          </a:xfrm>
          <a:prstGeom prst="rect">
            <a:avLst/>
          </a:prstGeom>
        </p:spPr>
      </p:pic>
      <p:sp>
        <p:nvSpPr>
          <p:cNvPr id="65" name="TextBox 64">
            <a:extLst>
              <a:ext uri="{FF2B5EF4-FFF2-40B4-BE49-F238E27FC236}">
                <a16:creationId xmlns:a16="http://schemas.microsoft.com/office/drawing/2014/main" id="{5B1AF374-6D35-4901-A758-7FB74ED03C77}"/>
              </a:ext>
            </a:extLst>
          </p:cNvPr>
          <p:cNvSpPr txBox="1"/>
          <p:nvPr/>
        </p:nvSpPr>
        <p:spPr>
          <a:xfrm>
            <a:off x="-1" y="2874346"/>
            <a:ext cx="7272339" cy="492443"/>
          </a:xfrm>
          <a:prstGeom prst="rect">
            <a:avLst/>
          </a:prstGeom>
          <a:noFill/>
          <a:ln>
            <a:noFill/>
          </a:ln>
        </p:spPr>
        <p:txBody>
          <a:bodyPr wrap="square" rtlCol="0">
            <a:spAutoFit/>
          </a:bodyPr>
          <a:lstStyle/>
          <a:p>
            <a:pPr algn="just"/>
            <a:r>
              <a:rPr lang="en-NZ" sz="1300" b="1" dirty="0">
                <a:latin typeface="Source Sans Pro" panose="020B0503030403020204" pitchFamily="34" charset="0"/>
                <a:ea typeface="Source Sans Pro" panose="020B0503030403020204" pitchFamily="34" charset="0"/>
                <a:cs typeface="Calibri" panose="020F0502020204030204" pitchFamily="34" charset="0"/>
              </a:rPr>
              <a:t>The DPUP Principles </a:t>
            </a:r>
            <a:r>
              <a:rPr lang="en-NZ" sz="1300" dirty="0">
                <a:latin typeface="Source Sans Pro" panose="020B0503030403020204" pitchFamily="34" charset="0"/>
                <a:ea typeface="Source Sans Pro" panose="020B0503030403020204" pitchFamily="34" charset="0"/>
                <a:cs typeface="Calibri" panose="020F0502020204030204" pitchFamily="34" charset="0"/>
              </a:rPr>
              <a:t>are values and behaviours that underpin respectful, transparent and trusted use of data and information:</a:t>
            </a:r>
          </a:p>
        </p:txBody>
      </p:sp>
      <p:pic>
        <p:nvPicPr>
          <p:cNvPr id="66" name="Picture 65">
            <a:extLst>
              <a:ext uri="{FF2B5EF4-FFF2-40B4-BE49-F238E27FC236}">
                <a16:creationId xmlns:a16="http://schemas.microsoft.com/office/drawing/2014/main" id="{4A31867C-5673-47B9-B2E0-B452B5D5E114}"/>
              </a:ext>
            </a:extLst>
          </p:cNvPr>
          <p:cNvPicPr>
            <a:picLocks noChangeAspect="1"/>
          </p:cNvPicPr>
          <p:nvPr/>
        </p:nvPicPr>
        <p:blipFill rotWithShape="1">
          <a:blip r:embed="rId4">
            <a:extLst>
              <a:ext uri="{28A0092B-C50C-407E-A947-70E740481C1C}">
                <a14:useLocalDpi xmlns:a14="http://schemas.microsoft.com/office/drawing/2010/main" val="0"/>
              </a:ext>
            </a:extLst>
          </a:blip>
          <a:srcRect l="9408"/>
          <a:stretch/>
        </p:blipFill>
        <p:spPr>
          <a:xfrm>
            <a:off x="7869" y="4404114"/>
            <a:ext cx="1123653" cy="902900"/>
          </a:xfrm>
          <a:prstGeom prst="rect">
            <a:avLst/>
          </a:prstGeom>
        </p:spPr>
      </p:pic>
      <p:sp>
        <p:nvSpPr>
          <p:cNvPr id="67" name="Rectangle: Rounded Corners 66">
            <a:extLst>
              <a:ext uri="{FF2B5EF4-FFF2-40B4-BE49-F238E27FC236}">
                <a16:creationId xmlns:a16="http://schemas.microsoft.com/office/drawing/2014/main" id="{C7EE6636-7283-43B7-B1B2-B9336D546A51}"/>
              </a:ext>
            </a:extLst>
          </p:cNvPr>
          <p:cNvSpPr/>
          <p:nvPr/>
        </p:nvSpPr>
        <p:spPr>
          <a:xfrm>
            <a:off x="910250" y="3383816"/>
            <a:ext cx="5597105"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lgn="just">
              <a:spcBef>
                <a:spcPts val="508"/>
              </a:spcBef>
            </a:pP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He Tāngata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Improve outcomes for service users, whānau and communities.</a:t>
            </a:r>
            <a:r>
              <a:rPr lang="en-NZ" sz="1200" dirty="0">
                <a:latin typeface="Source Sans Pro" panose="020B0503030403020204" pitchFamily="34" charset="0"/>
                <a:ea typeface="Source Sans Pro" panose="020B0503030403020204" pitchFamily="34" charset="0"/>
                <a:cs typeface="Calibri" panose="020F0502020204030204" pitchFamily="34" charset="0"/>
              </a:rPr>
              <a:t>. </a:t>
            </a:r>
          </a:p>
        </p:txBody>
      </p:sp>
      <p:sp>
        <p:nvSpPr>
          <p:cNvPr id="68" name="Rectangle: Rounded Corners 67">
            <a:extLst>
              <a:ext uri="{FF2B5EF4-FFF2-40B4-BE49-F238E27FC236}">
                <a16:creationId xmlns:a16="http://schemas.microsoft.com/office/drawing/2014/main" id="{E85588C4-8095-4256-A0A2-1B394DA3C84F}"/>
              </a:ext>
            </a:extLst>
          </p:cNvPr>
          <p:cNvSpPr/>
          <p:nvPr/>
        </p:nvSpPr>
        <p:spPr>
          <a:xfrm>
            <a:off x="1169340" y="3921610"/>
            <a:ext cx="6542099"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lgn="just">
              <a:spcBef>
                <a:spcPts val="508"/>
              </a:spcBef>
            </a:pP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Manaakitanga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Uphold the mana and dignity of those who share their data and information.</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71" name="Rectangle: Rounded Corners 70">
            <a:extLst>
              <a:ext uri="{FF2B5EF4-FFF2-40B4-BE49-F238E27FC236}">
                <a16:creationId xmlns:a16="http://schemas.microsoft.com/office/drawing/2014/main" id="{0F0BD3C5-3502-4904-9EEB-0F286C4B8168}"/>
              </a:ext>
            </a:extLst>
          </p:cNvPr>
          <p:cNvSpPr/>
          <p:nvPr/>
        </p:nvSpPr>
        <p:spPr>
          <a:xfrm>
            <a:off x="1370583" y="4459405"/>
            <a:ext cx="5995190" cy="371504"/>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87111" algn="just"/>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Mana Whakahaere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Empower </a:t>
            </a:r>
            <a:r>
              <a:rPr lang="en-NZ" sz="1200" dirty="0">
                <a:solidFill>
                  <a:schemeClr val="tx1"/>
                </a:solidFill>
                <a:latin typeface="Source Sans Pro" panose="020B0503030403020204" pitchFamily="34" charset="0"/>
                <a:cs typeface="Calibri" panose="020F0502020204030204" pitchFamily="34" charset="0"/>
              </a:rPr>
              <a:t>people —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include them and enable their choices. </a:t>
            </a:r>
            <a:endParaRPr lang="en-NZ" sz="1200" dirty="0">
              <a:latin typeface="Source Sans Pro" panose="020B0503030403020204" pitchFamily="34" charset="0"/>
              <a:ea typeface="Source Sans Pro" panose="020B0503030403020204" pitchFamily="34" charset="0"/>
              <a:cs typeface="Calibri" panose="020F0502020204030204" pitchFamily="34" charset="0"/>
            </a:endParaRPr>
          </a:p>
        </p:txBody>
      </p:sp>
      <p:sp>
        <p:nvSpPr>
          <p:cNvPr id="73" name="Rectangle: Rounded Corners 72">
            <a:extLst>
              <a:ext uri="{FF2B5EF4-FFF2-40B4-BE49-F238E27FC236}">
                <a16:creationId xmlns:a16="http://schemas.microsoft.com/office/drawing/2014/main" id="{56711316-20DD-4D08-9CCE-DFF73878545A}"/>
              </a:ext>
            </a:extLst>
          </p:cNvPr>
          <p:cNvSpPr/>
          <p:nvPr/>
        </p:nvSpPr>
        <p:spPr>
          <a:xfrm>
            <a:off x="1169339" y="4997198"/>
            <a:ext cx="6055199"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Kaitiakitanga </a:t>
            </a:r>
            <a:r>
              <a:rPr lang="en-NZ" sz="12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Act as a steward in a way that’s transparent, understood and trusted. </a:t>
            </a:r>
          </a:p>
        </p:txBody>
      </p:sp>
      <p:sp>
        <p:nvSpPr>
          <p:cNvPr id="74" name="Rectangle: Rounded Corners 73">
            <a:extLst>
              <a:ext uri="{FF2B5EF4-FFF2-40B4-BE49-F238E27FC236}">
                <a16:creationId xmlns:a16="http://schemas.microsoft.com/office/drawing/2014/main" id="{6AD0E02B-87A9-4E31-8B0E-499B479A9FB1}"/>
              </a:ext>
            </a:extLst>
          </p:cNvPr>
          <p:cNvSpPr/>
          <p:nvPr/>
        </p:nvSpPr>
        <p:spPr>
          <a:xfrm>
            <a:off x="910250" y="5534992"/>
            <a:ext cx="5123115" cy="371505"/>
          </a:xfrm>
          <a:prstGeom prst="round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Mahitahitanga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Work as equals to create and share valuable knowledge. </a:t>
            </a:r>
          </a:p>
        </p:txBody>
      </p:sp>
      <p:sp>
        <p:nvSpPr>
          <p:cNvPr id="75" name="Rectangle: Rounded Corners 74">
            <a:extLst>
              <a:ext uri="{FF2B5EF4-FFF2-40B4-BE49-F238E27FC236}">
                <a16:creationId xmlns:a16="http://schemas.microsoft.com/office/drawing/2014/main" id="{8C0CFA3F-22D1-4BA7-B2A7-FD55EE5CD1E2}"/>
              </a:ext>
            </a:extLst>
          </p:cNvPr>
          <p:cNvSpPr/>
          <p:nvPr/>
        </p:nvSpPr>
        <p:spPr>
          <a:xfrm>
            <a:off x="936446" y="5976171"/>
            <a:ext cx="5294825" cy="371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See the </a:t>
            </a:r>
            <a:r>
              <a:rPr lang="en-NZ" sz="12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full versions </a:t>
            </a:r>
            <a:r>
              <a:rPr lang="en-NZ" sz="12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of the Principles at: </a:t>
            </a: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digital.govt.nz/</a:t>
            </a:r>
            <a:r>
              <a:rPr lang="en-NZ" sz="1200" b="1" dirty="0" err="1">
                <a:solidFill>
                  <a:srgbClr val="E8731B"/>
                </a:solidFill>
                <a:latin typeface="Source Sans Pro" panose="020B0503030403020204" pitchFamily="34" charset="0"/>
                <a:ea typeface="Source Sans Pro" panose="020B0503030403020204" pitchFamily="34" charset="0"/>
                <a:cs typeface="Calibri" panose="020F0502020204030204" pitchFamily="34" charset="0"/>
              </a:rPr>
              <a:t>dpup</a:t>
            </a:r>
            <a:r>
              <a:rPr lang="en-NZ" sz="12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/principles</a:t>
            </a:r>
          </a:p>
        </p:txBody>
      </p:sp>
      <p:cxnSp>
        <p:nvCxnSpPr>
          <p:cNvPr id="76" name="Straight Connector 75">
            <a:extLst>
              <a:ext uri="{FF2B5EF4-FFF2-40B4-BE49-F238E27FC236}">
                <a16:creationId xmlns:a16="http://schemas.microsoft.com/office/drawing/2014/main" id="{8B3DEC50-3DA5-437A-871B-5EE2EB829636}"/>
              </a:ext>
            </a:extLst>
          </p:cNvPr>
          <p:cNvCxnSpPr>
            <a:cxnSpLocks/>
          </p:cNvCxnSpPr>
          <p:nvPr/>
        </p:nvCxnSpPr>
        <p:spPr>
          <a:xfrm>
            <a:off x="-32085" y="6350075"/>
            <a:ext cx="8372947"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sp>
        <p:nvSpPr>
          <p:cNvPr id="77" name="Arc 76">
            <a:extLst>
              <a:ext uri="{FF2B5EF4-FFF2-40B4-BE49-F238E27FC236}">
                <a16:creationId xmlns:a16="http://schemas.microsoft.com/office/drawing/2014/main" id="{A9B4562C-ABFB-4C5C-BD28-2C1D6AEE6843}"/>
              </a:ext>
            </a:extLst>
          </p:cNvPr>
          <p:cNvSpPr/>
          <p:nvPr/>
        </p:nvSpPr>
        <p:spPr>
          <a:xfrm>
            <a:off x="-995704" y="3333111"/>
            <a:ext cx="2069095" cy="2716212"/>
          </a:xfrm>
          <a:prstGeom prst="arc">
            <a:avLst>
              <a:gd name="adj1" fmla="val 16120575"/>
              <a:gd name="adj2" fmla="val 5492463"/>
            </a:avLst>
          </a:prstGeom>
          <a:noFill/>
          <a:ln w="25400">
            <a:solidFill>
              <a:srgbClr val="E8731B">
                <a:alpha val="3019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solidFill>
                <a:schemeClr val="lt1"/>
              </a:solidFill>
            </a:endParaRPr>
          </a:p>
        </p:txBody>
      </p:sp>
      <p:sp>
        <p:nvSpPr>
          <p:cNvPr id="78" name="Rectangle 77">
            <a:extLst>
              <a:ext uri="{FF2B5EF4-FFF2-40B4-BE49-F238E27FC236}">
                <a16:creationId xmlns:a16="http://schemas.microsoft.com/office/drawing/2014/main" id="{B61526D4-6C9A-4B70-A975-268CD9743801}"/>
              </a:ext>
            </a:extLst>
          </p:cNvPr>
          <p:cNvSpPr/>
          <p:nvPr/>
        </p:nvSpPr>
        <p:spPr>
          <a:xfrm>
            <a:off x="6423454" y="1749398"/>
            <a:ext cx="6326127" cy="1015663"/>
          </a:xfrm>
          <a:prstGeom prst="rect">
            <a:avLst/>
          </a:prstGeom>
          <a:solidFill>
            <a:srgbClr val="FEEAD4"/>
          </a:solidFill>
        </p:spPr>
        <p:txBody>
          <a:bodyPr wrap="square">
            <a:spAutoFit/>
          </a:bodyPr>
          <a:lstStyle/>
          <a:p>
            <a:r>
              <a:rPr lang="en-NZ" sz="1200" b="1" dirty="0">
                <a:solidFill>
                  <a:srgbClr val="EA8132"/>
                </a:solidFill>
                <a:latin typeface="Source Sans Pro" panose="020B0503030403020204" pitchFamily="34" charset="0"/>
                <a:ea typeface="Source Sans Pro" panose="020B0503030403020204" pitchFamily="34" charset="0"/>
              </a:rPr>
              <a:t>      Keep in mind</a:t>
            </a:r>
          </a:p>
          <a:p>
            <a:r>
              <a:rPr lang="en-NZ" sz="1200" dirty="0">
                <a:latin typeface="Source Sans Pro" panose="020B0503030403020204" pitchFamily="34" charset="0"/>
                <a:ea typeface="Source Sans Pro" panose="020B0503030403020204" pitchFamily="34" charset="0"/>
              </a:rPr>
              <a:t>People often think of information they have supplied, or that is about them, as personal, even when it has been de-identified or anonymised and is being used in a non-personal form. Whenever your work is about people, this summary captures the key elements of good practice when collecting or using information from, or about, people.</a:t>
            </a:r>
          </a:p>
        </p:txBody>
      </p:sp>
      <p:sp>
        <p:nvSpPr>
          <p:cNvPr id="79" name="Oval 78">
            <a:extLst>
              <a:ext uri="{FF2B5EF4-FFF2-40B4-BE49-F238E27FC236}">
                <a16:creationId xmlns:a16="http://schemas.microsoft.com/office/drawing/2014/main" id="{BA77517E-C427-49FE-94DC-181E1856D046}"/>
              </a:ext>
            </a:extLst>
          </p:cNvPr>
          <p:cNvSpPr/>
          <p:nvPr/>
        </p:nvSpPr>
        <p:spPr>
          <a:xfrm>
            <a:off x="6461637" y="1774260"/>
            <a:ext cx="166493" cy="167526"/>
          </a:xfrm>
          <a:prstGeom prst="ellipse">
            <a:avLst/>
          </a:prstGeom>
          <a:solidFill>
            <a:srgbClr val="EA8132"/>
          </a:solidFill>
          <a:ln>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100" b="1" dirty="0"/>
              <a:t>!</a:t>
            </a:r>
          </a:p>
        </p:txBody>
      </p:sp>
      <p:cxnSp>
        <p:nvCxnSpPr>
          <p:cNvPr id="80" name="Straight Connector 79">
            <a:extLst>
              <a:ext uri="{FF2B5EF4-FFF2-40B4-BE49-F238E27FC236}">
                <a16:creationId xmlns:a16="http://schemas.microsoft.com/office/drawing/2014/main" id="{FC95B78C-4FE7-481B-9BFD-75B810F37218}"/>
              </a:ext>
            </a:extLst>
          </p:cNvPr>
          <p:cNvCxnSpPr>
            <a:cxnSpLocks/>
          </p:cNvCxnSpPr>
          <p:nvPr/>
        </p:nvCxnSpPr>
        <p:spPr>
          <a:xfrm>
            <a:off x="8340862" y="5154676"/>
            <a:ext cx="4372440" cy="0"/>
          </a:xfrm>
          <a:prstGeom prst="line">
            <a:avLst/>
          </a:prstGeom>
          <a:ln w="25400">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C920CA4-8397-432C-B036-0C435E3F999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821615" y="192497"/>
            <a:ext cx="1690244" cy="612000"/>
          </a:xfrm>
          <a:prstGeom prst="rect">
            <a:avLst/>
          </a:prstGeom>
        </p:spPr>
      </p:pic>
      <p:sp>
        <p:nvSpPr>
          <p:cNvPr id="47" name="TextBox 46">
            <a:extLst>
              <a:ext uri="{FF2B5EF4-FFF2-40B4-BE49-F238E27FC236}">
                <a16:creationId xmlns:a16="http://schemas.microsoft.com/office/drawing/2014/main" id="{19D8847A-EB1E-4375-93C5-5433BFD78956}"/>
              </a:ext>
              <a:ext uri="{C183D7F6-B498-43B3-948B-1728B52AA6E4}">
                <adec:decorative xmlns:adec="http://schemas.microsoft.com/office/drawing/2017/decorative" val="0"/>
              </a:ext>
            </a:extLst>
          </p:cNvPr>
          <p:cNvSpPr txBox="1"/>
          <p:nvPr/>
        </p:nvSpPr>
        <p:spPr>
          <a:xfrm>
            <a:off x="31797" y="9336509"/>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pic>
        <p:nvPicPr>
          <p:cNvPr id="51" name="Picture 50">
            <a:extLst>
              <a:ext uri="{FF2B5EF4-FFF2-40B4-BE49-F238E27FC236}">
                <a16:creationId xmlns:a16="http://schemas.microsoft.com/office/drawing/2014/main" id="{0984B1B7-8BF3-4EB4-965A-A7E4388CB69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506780" y="9299448"/>
            <a:ext cx="1484683" cy="270295"/>
          </a:xfrm>
          <a:prstGeom prst="rect">
            <a:avLst/>
          </a:prstGeom>
        </p:spPr>
      </p:pic>
    </p:spTree>
    <p:extLst>
      <p:ext uri="{BB962C8B-B14F-4D97-AF65-F5344CB8AC3E}">
        <p14:creationId xmlns:p14="http://schemas.microsoft.com/office/powerpoint/2010/main" val="156567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ectangle 90">
            <a:extLst>
              <a:ext uri="{FF2B5EF4-FFF2-40B4-BE49-F238E27FC236}">
                <a16:creationId xmlns:a16="http://schemas.microsoft.com/office/drawing/2014/main" id="{246A0CB3-1CCB-42F9-8E5D-92E4F3E0FDC0}"/>
              </a:ext>
            </a:extLst>
          </p:cNvPr>
          <p:cNvSpPr/>
          <p:nvPr/>
        </p:nvSpPr>
        <p:spPr>
          <a:xfrm>
            <a:off x="9522604" y="8280111"/>
            <a:ext cx="3278996" cy="1331814"/>
          </a:xfrm>
          <a:prstGeom prst="rect">
            <a:avLst/>
          </a:prstGeom>
          <a:solidFill>
            <a:srgbClr val="E8731B">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grpSp>
        <p:nvGrpSpPr>
          <p:cNvPr id="19" name="Group 18">
            <a:extLst>
              <a:ext uri="{FF2B5EF4-FFF2-40B4-BE49-F238E27FC236}">
                <a16:creationId xmlns:a16="http://schemas.microsoft.com/office/drawing/2014/main" id="{652EB075-632B-4B09-8531-35A93D51F66E}"/>
              </a:ext>
            </a:extLst>
          </p:cNvPr>
          <p:cNvGrpSpPr/>
          <p:nvPr/>
        </p:nvGrpSpPr>
        <p:grpSpPr>
          <a:xfrm>
            <a:off x="9593433" y="8357005"/>
            <a:ext cx="3208168" cy="1200329"/>
            <a:chOff x="14646119" y="7274907"/>
            <a:chExt cx="3076282" cy="1200329"/>
          </a:xfrm>
        </p:grpSpPr>
        <p:sp>
          <p:nvSpPr>
            <p:cNvPr id="94" name="TextBox 93">
              <a:extLst>
                <a:ext uri="{FF2B5EF4-FFF2-40B4-BE49-F238E27FC236}">
                  <a16:creationId xmlns:a16="http://schemas.microsoft.com/office/drawing/2014/main" id="{F29A3D80-1CF5-4F4B-90A6-85B2193BBA34}"/>
                </a:ext>
              </a:extLst>
            </p:cNvPr>
            <p:cNvSpPr txBox="1"/>
            <p:nvPr/>
          </p:nvSpPr>
          <p:spPr>
            <a:xfrm>
              <a:off x="14646119" y="7274907"/>
              <a:ext cx="3076282" cy="1200329"/>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       Go to</a:t>
              </a:r>
              <a:r>
                <a:rPr lang="en-NZ" sz="1200" b="1" dirty="0">
                  <a:solidFill>
                    <a:srgbClr val="E8731B"/>
                  </a:solidFill>
                  <a:latin typeface="Source Sans Pro" panose="020B0503030403020204" pitchFamily="34" charset="0"/>
                  <a:ea typeface="Source Sans Pro" panose="020B0503030403020204" pitchFamily="34" charset="0"/>
                </a:rPr>
                <a:t> digital.govt.nz/</a:t>
              </a:r>
              <a:r>
                <a:rPr lang="en-NZ" sz="1200" b="1" dirty="0" err="1">
                  <a:solidFill>
                    <a:srgbClr val="E8731B"/>
                  </a:solidFill>
                  <a:latin typeface="Source Sans Pro" panose="020B0503030403020204" pitchFamily="34" charset="0"/>
                  <a:ea typeface="Source Sans Pro" panose="020B0503030403020204" pitchFamily="34" charset="0"/>
                </a:rPr>
                <a:t>dpup</a:t>
              </a:r>
              <a:r>
                <a:rPr lang="en-NZ" sz="1200" b="1" dirty="0">
                  <a:solidFill>
                    <a:srgbClr val="E8731B"/>
                  </a:solidFill>
                  <a:latin typeface="Source Sans Pro" panose="020B0503030403020204" pitchFamily="34" charset="0"/>
                  <a:ea typeface="Source Sans Pro" panose="020B0503030403020204" pitchFamily="34" charset="0"/>
                </a:rPr>
                <a:t>/toolkit </a:t>
              </a:r>
              <a:r>
                <a:rPr lang="en-NZ" sz="1200" dirty="0">
                  <a:latin typeface="Source Sans Pro" panose="020B0503030403020204" pitchFamily="34" charset="0"/>
                  <a:ea typeface="Source Sans Pro" panose="020B0503030403020204" pitchFamily="34" charset="0"/>
                </a:rPr>
                <a:t>for more resources and tools, including more information about the Purpose Matters, Transparency and Choice, Access to Information and Sharing Value Guidelines and the Mahitahitanga Principle.   </a:t>
              </a:r>
            </a:p>
          </p:txBody>
        </p:sp>
        <p:pic>
          <p:nvPicPr>
            <p:cNvPr id="93" name="Picture 92">
              <a:extLst>
                <a:ext uri="{FF2B5EF4-FFF2-40B4-BE49-F238E27FC236}">
                  <a16:creationId xmlns:a16="http://schemas.microsoft.com/office/drawing/2014/main" id="{02FA5E98-54B1-461C-A2EB-F3F99257E5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48189" y="7328594"/>
              <a:ext cx="188098" cy="180000"/>
            </a:xfrm>
            <a:prstGeom prst="rect">
              <a:avLst/>
            </a:prstGeom>
          </p:spPr>
        </p:pic>
      </p:grpSp>
      <p:sp>
        <p:nvSpPr>
          <p:cNvPr id="114" name="Rectangle: Rounded Corners 113">
            <a:extLst>
              <a:ext uri="{FF2B5EF4-FFF2-40B4-BE49-F238E27FC236}">
                <a16:creationId xmlns:a16="http://schemas.microsoft.com/office/drawing/2014/main" id="{98B7EF07-538F-4F19-9369-64BE69751D73}"/>
              </a:ext>
            </a:extLst>
          </p:cNvPr>
          <p:cNvSpPr/>
          <p:nvPr/>
        </p:nvSpPr>
        <p:spPr>
          <a:xfrm>
            <a:off x="999743" y="934581"/>
            <a:ext cx="11657430" cy="9435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spcAft>
                <a:spcPts val="600"/>
              </a:spcAft>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Even if you do not meet service users, you still need to provide an explanation about the use of their data or information in a way they understand. Then anyone who collects it can explain it to them. If the policy, service or programme you are developing is going to require data or information to be collected from service users, then they will need to know about why they are being asked for their information.</a:t>
            </a:r>
            <a:endParaRPr lang="en-NZ" sz="13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p:txBody>
      </p:sp>
      <p:sp>
        <p:nvSpPr>
          <p:cNvPr id="182" name="Rectangle: Rounded Corners 181">
            <a:extLst>
              <a:ext uri="{FF2B5EF4-FFF2-40B4-BE49-F238E27FC236}">
                <a16:creationId xmlns:a16="http://schemas.microsoft.com/office/drawing/2014/main" id="{155BD163-2FCB-4E6B-B8DA-84E516FA3573}"/>
              </a:ext>
            </a:extLst>
          </p:cNvPr>
          <p:cNvSpPr/>
          <p:nvPr/>
        </p:nvSpPr>
        <p:spPr>
          <a:xfrm>
            <a:off x="1638381" y="2776801"/>
            <a:ext cx="7860473" cy="13451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200"/>
              </a:spcBef>
              <a:spcAft>
                <a:spcPts val="200"/>
              </a:spcAft>
              <a:buClr>
                <a:srgbClr val="26567F"/>
              </a:buClr>
            </a:pPr>
            <a:endPar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a:p>
            <a:pPr>
              <a:spcBef>
                <a:spcPts val="200"/>
              </a:spcBef>
              <a:spcAft>
                <a:spcPts val="200"/>
              </a:spcAft>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People should have as many choices as possible about what data or information they provide, who gets to see or use it and why. Incorporate this into the design of services, programmes or interventions. Keep in mind that just because it does not identify them, does not mean they will not want a say.</a:t>
            </a:r>
          </a:p>
          <a:p>
            <a:pPr>
              <a:spcBef>
                <a:spcPts val="200"/>
              </a:spcBef>
              <a:spcAft>
                <a:spcPts val="200"/>
              </a:spcAft>
              <a:buClr>
                <a:srgbClr val="26567F"/>
              </a:buCl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There may be times when it’s not safe or appropriate to offer choices. If this is the case, it should be made clear why this is fair, reasonable and respectful. Consult with others and think carefully about this. Not being transparent or not giving choices can have negative effects on people’s trust and engagement.</a:t>
            </a:r>
          </a:p>
        </p:txBody>
      </p:sp>
      <p:sp>
        <p:nvSpPr>
          <p:cNvPr id="183" name="Rectangle: Rounded Corners 182">
            <a:extLst>
              <a:ext uri="{FF2B5EF4-FFF2-40B4-BE49-F238E27FC236}">
                <a16:creationId xmlns:a16="http://schemas.microsoft.com/office/drawing/2014/main" id="{B39F7964-0719-4DB5-B4E4-2FEE33000F88}"/>
              </a:ext>
            </a:extLst>
          </p:cNvPr>
          <p:cNvSpPr/>
          <p:nvPr/>
        </p:nvSpPr>
        <p:spPr>
          <a:xfrm>
            <a:off x="999744" y="1688142"/>
            <a:ext cx="8388000" cy="116824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spcAft>
                <a:spcPts val="600"/>
              </a:spcAft>
              <a:buClr>
                <a:srgbClr val="26567F"/>
              </a:buClr>
            </a:pPr>
            <a:endParaRPr lang="en-NZ" sz="1300" b="1" dirty="0">
              <a:solidFill>
                <a:schemeClr val="tx1"/>
              </a:solidFill>
              <a:latin typeface="Source Sans Pro" panose="020B0503030403020204" pitchFamily="34" charset="0"/>
              <a:ea typeface="Source Sans Pro" panose="020B0503030403020204" pitchFamily="34" charset="0"/>
              <a:cs typeface="Calibri" panose="020F0502020204030204" pitchFamily="34" charset="0"/>
            </a:endParaRPr>
          </a:p>
        </p:txBody>
      </p:sp>
      <p:grpSp>
        <p:nvGrpSpPr>
          <p:cNvPr id="6" name="Group 5">
            <a:extLst>
              <a:ext uri="{FF2B5EF4-FFF2-40B4-BE49-F238E27FC236}">
                <a16:creationId xmlns:a16="http://schemas.microsoft.com/office/drawing/2014/main" id="{C87C23E3-B637-46CA-AF6A-D9326F023358}"/>
              </a:ext>
            </a:extLst>
          </p:cNvPr>
          <p:cNvGrpSpPr/>
          <p:nvPr/>
        </p:nvGrpSpPr>
        <p:grpSpPr>
          <a:xfrm>
            <a:off x="2204109" y="1778862"/>
            <a:ext cx="5979270" cy="1021216"/>
            <a:chOff x="9388670" y="-3003981"/>
            <a:chExt cx="6141928" cy="1118744"/>
          </a:xfrm>
        </p:grpSpPr>
        <p:grpSp>
          <p:nvGrpSpPr>
            <p:cNvPr id="38" name="Group 37">
              <a:extLst>
                <a:ext uri="{FF2B5EF4-FFF2-40B4-BE49-F238E27FC236}">
                  <a16:creationId xmlns:a16="http://schemas.microsoft.com/office/drawing/2014/main" id="{FF0AE2D0-9899-4EB7-B288-D858976B4A32}"/>
                </a:ext>
              </a:extLst>
            </p:cNvPr>
            <p:cNvGrpSpPr/>
            <p:nvPr/>
          </p:nvGrpSpPr>
          <p:grpSpPr>
            <a:xfrm>
              <a:off x="9883614" y="-2939158"/>
              <a:ext cx="5646984" cy="1053921"/>
              <a:chOff x="1271508" y="3729197"/>
              <a:chExt cx="6491986" cy="1297714"/>
            </a:xfrm>
          </p:grpSpPr>
          <p:pic>
            <p:nvPicPr>
              <p:cNvPr id="10" name="Picture 9">
                <a:extLst>
                  <a:ext uri="{FF2B5EF4-FFF2-40B4-BE49-F238E27FC236}">
                    <a16:creationId xmlns:a16="http://schemas.microsoft.com/office/drawing/2014/main" id="{81BE96AD-AD8E-4B82-9CB8-D4B090C2F6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93618" y="3792004"/>
                <a:ext cx="1169876" cy="1188000"/>
              </a:xfrm>
              <a:prstGeom prst="rect">
                <a:avLst/>
              </a:prstGeom>
            </p:spPr>
          </p:pic>
          <p:cxnSp>
            <p:nvCxnSpPr>
              <p:cNvPr id="36" name="Straight Arrow Connector 35">
                <a:extLst>
                  <a:ext uri="{FF2B5EF4-FFF2-40B4-BE49-F238E27FC236}">
                    <a16:creationId xmlns:a16="http://schemas.microsoft.com/office/drawing/2014/main" id="{53CC7D43-1EDC-4ACE-A150-462C04B53510}"/>
                  </a:ext>
                </a:extLst>
              </p:cNvPr>
              <p:cNvCxnSpPr>
                <a:cxnSpLocks/>
              </p:cNvCxnSpPr>
              <p:nvPr/>
            </p:nvCxnSpPr>
            <p:spPr>
              <a:xfrm>
                <a:off x="1271508" y="4922243"/>
                <a:ext cx="6025927" cy="0"/>
              </a:xfrm>
              <a:prstGeom prst="straightConnector1">
                <a:avLst/>
              </a:prstGeom>
              <a:ln w="25400">
                <a:solidFill>
                  <a:srgbClr val="E8731B">
                    <a:alpha val="30000"/>
                  </a:srgbClr>
                </a:solidFill>
                <a:prstDash val="sysDot"/>
                <a:tailEnd type="triangle"/>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6789A1F7-DCF4-44AD-9BA8-2407878C36E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657086" y="3792004"/>
                <a:ext cx="1169876" cy="1188000"/>
              </a:xfrm>
              <a:prstGeom prst="rect">
                <a:avLst/>
              </a:prstGeom>
            </p:spPr>
          </p:pic>
          <p:grpSp>
            <p:nvGrpSpPr>
              <p:cNvPr id="32" name="Group 31">
                <a:extLst>
                  <a:ext uri="{FF2B5EF4-FFF2-40B4-BE49-F238E27FC236}">
                    <a16:creationId xmlns:a16="http://schemas.microsoft.com/office/drawing/2014/main" id="{36024CAD-B8B6-41D3-AAF1-F0D5EAC72FD4}"/>
                  </a:ext>
                </a:extLst>
              </p:cNvPr>
              <p:cNvGrpSpPr/>
              <p:nvPr/>
            </p:nvGrpSpPr>
            <p:grpSpPr>
              <a:xfrm>
                <a:off x="1977499" y="3749941"/>
                <a:ext cx="1612202" cy="1256728"/>
                <a:chOff x="2268343" y="4352007"/>
                <a:chExt cx="1873686" cy="1463750"/>
              </a:xfrm>
            </p:grpSpPr>
            <p:pic>
              <p:nvPicPr>
                <p:cNvPr id="16" name="Picture 15">
                  <a:extLst>
                    <a:ext uri="{FF2B5EF4-FFF2-40B4-BE49-F238E27FC236}">
                      <a16:creationId xmlns:a16="http://schemas.microsoft.com/office/drawing/2014/main" id="{2ED72BBE-5449-466E-88B4-8FC099AF5445}"/>
                    </a:ext>
                  </a:extLst>
                </p:cNvPr>
                <p:cNvPicPr>
                  <a:picLocks noChangeAspect="1"/>
                </p:cNvPicPr>
                <p:nvPr/>
              </p:nvPicPr>
              <p:blipFill>
                <a:blip r:embed="rId5" cstate="print">
                  <a:alphaModFix amt="20000"/>
                  <a:extLst>
                    <a:ext uri="{28A0092B-C50C-407E-A947-70E740481C1C}">
                      <a14:useLocalDpi xmlns:a14="http://schemas.microsoft.com/office/drawing/2010/main" val="0"/>
                    </a:ext>
                  </a:extLst>
                </a:blip>
                <a:stretch>
                  <a:fillRect/>
                </a:stretch>
              </p:blipFill>
              <p:spPr>
                <a:xfrm>
                  <a:off x="2268343" y="4352007"/>
                  <a:ext cx="1873686" cy="1463750"/>
                </a:xfrm>
                <a:prstGeom prst="rect">
                  <a:avLst/>
                </a:prstGeom>
              </p:spPr>
            </p:pic>
            <p:sp>
              <p:nvSpPr>
                <p:cNvPr id="21" name="Rectangle 20">
                  <a:extLst>
                    <a:ext uri="{FF2B5EF4-FFF2-40B4-BE49-F238E27FC236}">
                      <a16:creationId xmlns:a16="http://schemas.microsoft.com/office/drawing/2014/main" id="{270D6DE9-0A96-42E9-9643-0B7BDF737F0C}"/>
                    </a:ext>
                  </a:extLst>
                </p:cNvPr>
                <p:cNvSpPr/>
                <p:nvPr/>
              </p:nvSpPr>
              <p:spPr>
                <a:xfrm>
                  <a:off x="2535956" y="4738251"/>
                  <a:ext cx="556686" cy="276941"/>
                </a:xfrm>
                <a:prstGeom prst="rect">
                  <a:avLst/>
                </a:prstGeom>
                <a:solidFill>
                  <a:srgbClr val="F5DE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7" name="Rectangle 126">
                  <a:extLst>
                    <a:ext uri="{FF2B5EF4-FFF2-40B4-BE49-F238E27FC236}">
                      <a16:creationId xmlns:a16="http://schemas.microsoft.com/office/drawing/2014/main" id="{90309D16-9848-4899-B3BF-1D9225CC94C0}"/>
                    </a:ext>
                  </a:extLst>
                </p:cNvPr>
                <p:cNvSpPr/>
                <p:nvPr/>
              </p:nvSpPr>
              <p:spPr>
                <a:xfrm>
                  <a:off x="3324082" y="5109494"/>
                  <a:ext cx="556686" cy="276941"/>
                </a:xfrm>
                <a:prstGeom prst="rect">
                  <a:avLst/>
                </a:prstGeom>
                <a:solidFill>
                  <a:srgbClr val="FDE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sp>
            <p:nvSpPr>
              <p:cNvPr id="13" name="TextBox 12">
                <a:extLst>
                  <a:ext uri="{FF2B5EF4-FFF2-40B4-BE49-F238E27FC236}">
                    <a16:creationId xmlns:a16="http://schemas.microsoft.com/office/drawing/2014/main" id="{497BC972-09E1-415C-A5C9-7932A31B0189}"/>
                  </a:ext>
                </a:extLst>
              </p:cNvPr>
              <p:cNvSpPr txBox="1"/>
              <p:nvPr/>
            </p:nvSpPr>
            <p:spPr>
              <a:xfrm>
                <a:off x="2076553" y="3988068"/>
                <a:ext cx="857006" cy="487701"/>
              </a:xfrm>
              <a:prstGeom prst="rect">
                <a:avLst/>
              </a:prstGeom>
              <a:noFill/>
            </p:spPr>
            <p:txBody>
              <a:bodyPr wrap="square" rtlCol="0">
                <a:spAutoFit/>
              </a:bodyPr>
              <a:lstStyle/>
              <a:p>
                <a:r>
                  <a:rPr lang="en-NZ" sz="900" dirty="0">
                    <a:latin typeface="Source Sans Pro" panose="020B0503030403020204" pitchFamily="34" charset="0"/>
                    <a:ea typeface="Source Sans Pro" panose="020B0503030403020204" pitchFamily="34" charset="0"/>
                  </a:rPr>
                  <a:t>We need it to...</a:t>
                </a:r>
              </a:p>
            </p:txBody>
          </p:sp>
          <p:grpSp>
            <p:nvGrpSpPr>
              <p:cNvPr id="129" name="Group 128">
                <a:extLst>
                  <a:ext uri="{FF2B5EF4-FFF2-40B4-BE49-F238E27FC236}">
                    <a16:creationId xmlns:a16="http://schemas.microsoft.com/office/drawing/2014/main" id="{6BE3CB40-763D-4AE7-A1EC-0389B5F8FA21}"/>
                  </a:ext>
                </a:extLst>
              </p:cNvPr>
              <p:cNvGrpSpPr/>
              <p:nvPr/>
            </p:nvGrpSpPr>
            <p:grpSpPr>
              <a:xfrm>
                <a:off x="4927073" y="3729197"/>
                <a:ext cx="1598890" cy="1297714"/>
                <a:chOff x="2268343" y="4352007"/>
                <a:chExt cx="1873686" cy="1463750"/>
              </a:xfrm>
            </p:grpSpPr>
            <p:pic>
              <p:nvPicPr>
                <p:cNvPr id="130" name="Picture 129">
                  <a:extLst>
                    <a:ext uri="{FF2B5EF4-FFF2-40B4-BE49-F238E27FC236}">
                      <a16:creationId xmlns:a16="http://schemas.microsoft.com/office/drawing/2014/main" id="{50636AD3-3BF4-4430-8FAF-5EBD4E1C1D83}"/>
                    </a:ext>
                  </a:extLst>
                </p:cNvPr>
                <p:cNvPicPr>
                  <a:picLocks noChangeAspect="1"/>
                </p:cNvPicPr>
                <p:nvPr/>
              </p:nvPicPr>
              <p:blipFill>
                <a:blip r:embed="rId6" cstate="print">
                  <a:alphaModFix amt="20000"/>
                  <a:extLst>
                    <a:ext uri="{28A0092B-C50C-407E-A947-70E740481C1C}">
                      <a14:useLocalDpi xmlns:a14="http://schemas.microsoft.com/office/drawing/2010/main" val="0"/>
                    </a:ext>
                  </a:extLst>
                </a:blip>
                <a:stretch>
                  <a:fillRect/>
                </a:stretch>
              </p:blipFill>
              <p:spPr>
                <a:xfrm>
                  <a:off x="2268343" y="4352007"/>
                  <a:ext cx="1873686" cy="1463750"/>
                </a:xfrm>
                <a:prstGeom prst="rect">
                  <a:avLst/>
                </a:prstGeom>
              </p:spPr>
            </p:pic>
            <p:sp>
              <p:nvSpPr>
                <p:cNvPr id="131" name="Rectangle 130">
                  <a:extLst>
                    <a:ext uri="{FF2B5EF4-FFF2-40B4-BE49-F238E27FC236}">
                      <a16:creationId xmlns:a16="http://schemas.microsoft.com/office/drawing/2014/main" id="{865F29F2-B94B-4975-A69A-5B97D948E230}"/>
                    </a:ext>
                  </a:extLst>
                </p:cNvPr>
                <p:cNvSpPr/>
                <p:nvPr/>
              </p:nvSpPr>
              <p:spPr>
                <a:xfrm>
                  <a:off x="2535956" y="4738251"/>
                  <a:ext cx="556686" cy="276941"/>
                </a:xfrm>
                <a:prstGeom prst="rect">
                  <a:avLst/>
                </a:prstGeom>
                <a:solidFill>
                  <a:srgbClr val="F5DE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32" name="Rectangle 131">
                  <a:extLst>
                    <a:ext uri="{FF2B5EF4-FFF2-40B4-BE49-F238E27FC236}">
                      <a16:creationId xmlns:a16="http://schemas.microsoft.com/office/drawing/2014/main" id="{7EF2EDA8-E5C8-4A4E-A1BA-CA663D3C1337}"/>
                    </a:ext>
                  </a:extLst>
                </p:cNvPr>
                <p:cNvSpPr/>
                <p:nvPr/>
              </p:nvSpPr>
              <p:spPr>
                <a:xfrm>
                  <a:off x="3324082" y="5109494"/>
                  <a:ext cx="556686" cy="276941"/>
                </a:xfrm>
                <a:prstGeom prst="rect">
                  <a:avLst/>
                </a:prstGeom>
                <a:solidFill>
                  <a:srgbClr val="FDE5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grpSp>
          <p:sp>
            <p:nvSpPr>
              <p:cNvPr id="133" name="TextBox 132">
                <a:extLst>
                  <a:ext uri="{FF2B5EF4-FFF2-40B4-BE49-F238E27FC236}">
                    <a16:creationId xmlns:a16="http://schemas.microsoft.com/office/drawing/2014/main" id="{5B31C346-AC97-4091-BDC8-EA5FDC3108C5}"/>
                  </a:ext>
                </a:extLst>
              </p:cNvPr>
              <p:cNvSpPr txBox="1"/>
              <p:nvPr/>
            </p:nvSpPr>
            <p:spPr>
              <a:xfrm>
                <a:off x="5021009" y="3977694"/>
                <a:ext cx="849930" cy="487701"/>
              </a:xfrm>
              <a:prstGeom prst="rect">
                <a:avLst/>
              </a:prstGeom>
              <a:noFill/>
            </p:spPr>
            <p:txBody>
              <a:bodyPr wrap="square" rtlCol="0">
                <a:spAutoFit/>
              </a:bodyPr>
              <a:lstStyle/>
              <a:p>
                <a:r>
                  <a:rPr lang="en-NZ" sz="900" dirty="0"/>
                  <a:t>They need it to...</a:t>
                </a:r>
              </a:p>
            </p:txBody>
          </p:sp>
          <p:sp>
            <p:nvSpPr>
              <p:cNvPr id="134" name="TextBox 133">
                <a:extLst>
                  <a:ext uri="{FF2B5EF4-FFF2-40B4-BE49-F238E27FC236}">
                    <a16:creationId xmlns:a16="http://schemas.microsoft.com/office/drawing/2014/main" id="{E7DA81F8-8861-4E9C-A69B-EBDD4858DD82}"/>
                  </a:ext>
                </a:extLst>
              </p:cNvPr>
              <p:cNvSpPr txBox="1"/>
              <p:nvPr/>
            </p:nvSpPr>
            <p:spPr>
              <a:xfrm>
                <a:off x="5612879" y="4304609"/>
                <a:ext cx="895483" cy="487701"/>
              </a:xfrm>
              <a:prstGeom prst="rect">
                <a:avLst/>
              </a:prstGeom>
              <a:noFill/>
            </p:spPr>
            <p:txBody>
              <a:bodyPr wrap="square" rtlCol="0">
                <a:spAutoFit/>
              </a:bodyPr>
              <a:lstStyle/>
              <a:p>
                <a:r>
                  <a:rPr lang="en-NZ" sz="900" dirty="0"/>
                  <a:t>Okay, I understand.</a:t>
                </a:r>
              </a:p>
            </p:txBody>
          </p:sp>
          <p:sp>
            <p:nvSpPr>
              <p:cNvPr id="128" name="TextBox 127">
                <a:extLst>
                  <a:ext uri="{FF2B5EF4-FFF2-40B4-BE49-F238E27FC236}">
                    <a16:creationId xmlns:a16="http://schemas.microsoft.com/office/drawing/2014/main" id="{974A2274-413E-47B9-8F0A-7A070C770DD5}"/>
                  </a:ext>
                </a:extLst>
              </p:cNvPr>
              <p:cNvSpPr txBox="1"/>
              <p:nvPr/>
            </p:nvSpPr>
            <p:spPr>
              <a:xfrm>
                <a:off x="2719877" y="4296572"/>
                <a:ext cx="857006" cy="487701"/>
              </a:xfrm>
              <a:prstGeom prst="rect">
                <a:avLst/>
              </a:prstGeom>
              <a:noFill/>
            </p:spPr>
            <p:txBody>
              <a:bodyPr wrap="square" rtlCol="0">
                <a:spAutoFit/>
              </a:bodyPr>
              <a:lstStyle/>
              <a:p>
                <a:r>
                  <a:rPr lang="en-NZ" sz="900" dirty="0"/>
                  <a:t>Okay, we’ll tell them...</a:t>
                </a:r>
              </a:p>
            </p:txBody>
          </p:sp>
        </p:grpSp>
        <p:pic>
          <p:nvPicPr>
            <p:cNvPr id="4" name="Picture 3">
              <a:extLst>
                <a:ext uri="{FF2B5EF4-FFF2-40B4-BE49-F238E27FC236}">
                  <a16:creationId xmlns:a16="http://schemas.microsoft.com/office/drawing/2014/main" id="{705A88FF-14B5-45F3-B753-5DB2EC60B8F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388670" y="-3003981"/>
              <a:ext cx="1082042" cy="1098806"/>
            </a:xfrm>
            <a:prstGeom prst="rect">
              <a:avLst/>
            </a:prstGeom>
          </p:spPr>
        </p:pic>
      </p:grpSp>
      <p:sp>
        <p:nvSpPr>
          <p:cNvPr id="71" name="Rectangle: Rounded Corners 70">
            <a:extLst>
              <a:ext uri="{FF2B5EF4-FFF2-40B4-BE49-F238E27FC236}">
                <a16:creationId xmlns:a16="http://schemas.microsoft.com/office/drawing/2014/main" id="{F1AB7923-D24B-4832-8583-9E3C10FBB387}"/>
              </a:ext>
            </a:extLst>
          </p:cNvPr>
          <p:cNvSpPr/>
          <p:nvPr/>
        </p:nvSpPr>
        <p:spPr>
          <a:xfrm>
            <a:off x="1666231" y="4477449"/>
            <a:ext cx="7832623" cy="240692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1191305">
              <a:spcBef>
                <a:spcPts val="200"/>
              </a:spcBef>
              <a:spcAft>
                <a:spcPts val="200"/>
              </a:spcAft>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People have a legal right to access their personal information (that does or can identify them) and ask for corrections to be made (except in specific situations covered by the Privacy Act 2020).</a:t>
            </a:r>
          </a:p>
          <a:p>
            <a:pPr marL="285750" indent="-285750" defTabSz="1191305">
              <a:spcBef>
                <a:spcPts val="200"/>
              </a:spcBef>
              <a:spcAft>
                <a:spcPts val="200"/>
              </a:spcAft>
              <a:buFont typeface="Arial" panose="020B0604020202020204" pitchFamily="34" charset="0"/>
              <a:buChar cha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If data or information will be collected as part of the implementation of a service, policy, programme or intervention, think about how access and correction will work.</a:t>
            </a:r>
          </a:p>
          <a:p>
            <a:pPr marL="285750" indent="-285750" defTabSz="1191305">
              <a:spcBef>
                <a:spcPts val="200"/>
              </a:spcBef>
              <a:spcAft>
                <a:spcPts val="200"/>
              </a:spcAft>
              <a:buFont typeface="Arial" panose="020B0604020202020204" pitchFamily="34" charset="0"/>
              <a:buChar cha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How can access be as easy as possible for those who do the collecting and the service user?</a:t>
            </a:r>
          </a:p>
          <a:p>
            <a:pPr marL="285750" indent="-285750" defTabSz="1191305">
              <a:spcBef>
                <a:spcPts val="200"/>
              </a:spcBef>
              <a:spcAft>
                <a:spcPts val="200"/>
              </a:spcAft>
              <a:buFont typeface="Arial" panose="020B0604020202020204" pitchFamily="34" charset="0"/>
              <a:buChar cha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What capability or infrastructure needs to be included in service or programme design to make access possible?</a:t>
            </a:r>
          </a:p>
          <a:p>
            <a:pPr marL="285750" indent="-285750" defTabSz="1191305">
              <a:spcBef>
                <a:spcPts val="200"/>
              </a:spcBef>
              <a:spcAft>
                <a:spcPts val="200"/>
              </a:spcAft>
              <a:buFont typeface="Arial" panose="020B0604020202020204" pitchFamily="34" charset="0"/>
              <a:buChar cha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How will data or information be tracked so it’s easy for services users to know what organisations have it?</a:t>
            </a:r>
          </a:p>
          <a:p>
            <a:pPr marL="285750" indent="-285750" defTabSz="1191305">
              <a:spcBef>
                <a:spcPts val="200"/>
              </a:spcBef>
              <a:spcAft>
                <a:spcPts val="200"/>
              </a:spcAft>
              <a:buFont typeface="Arial" panose="020B0604020202020204" pitchFamily="34" charset="0"/>
              <a:buChar char="•"/>
            </a:pPr>
            <a:r>
              <a:rPr lang="en-NZ" sz="1300" dirty="0">
                <a:solidFill>
                  <a:schemeClr val="tx1"/>
                </a:solidFill>
                <a:latin typeface="Source Sans Pro" panose="020B0503030403020204" pitchFamily="34" charset="0"/>
                <a:ea typeface="Source Sans Pro" panose="020B0503030403020204" pitchFamily="34" charset="0"/>
                <a:cs typeface="Calibri" panose="020F0502020204030204" pitchFamily="34" charset="0"/>
              </a:rPr>
              <a:t>Make sure explanations are available for people about what information is accessible and how changes can be made.</a:t>
            </a:r>
            <a:endParaRPr lang="en-NZ" sz="1300" dirty="0">
              <a:solidFill>
                <a:schemeClr val="tx1"/>
              </a:solidFill>
              <a:latin typeface="Source Sans Pro" panose="020B0503030403020204" pitchFamily="34" charset="0"/>
              <a:ea typeface="Source Sans Pro" panose="020B0503030403020204" pitchFamily="34" charset="0"/>
            </a:endParaRPr>
          </a:p>
        </p:txBody>
      </p:sp>
      <p:sp>
        <p:nvSpPr>
          <p:cNvPr id="181" name="Rectangle: Rounded Corners 180">
            <a:extLst>
              <a:ext uri="{FF2B5EF4-FFF2-40B4-BE49-F238E27FC236}">
                <a16:creationId xmlns:a16="http://schemas.microsoft.com/office/drawing/2014/main" id="{952668BD-87E9-4F0A-A413-5ED44693FC1A}"/>
              </a:ext>
            </a:extLst>
          </p:cNvPr>
          <p:cNvSpPr/>
          <p:nvPr/>
        </p:nvSpPr>
        <p:spPr>
          <a:xfrm>
            <a:off x="1644110" y="7123258"/>
            <a:ext cx="8033915" cy="244266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200"/>
              </a:spcBef>
              <a:spcAft>
                <a:spcPts val="200"/>
              </a:spcAft>
              <a:buClr>
                <a:srgbClr val="26567F"/>
              </a:buClr>
            </a:pPr>
            <a:r>
              <a:rPr lang="en-NZ" sz="1300" b="1"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Mahitahitanga</a:t>
            </a:r>
            <a:r>
              <a:rPr lang="en-NZ" sz="1300" dirty="0">
                <a:solidFill>
                  <a:schemeClr val="tx1"/>
                </a:solidFill>
                <a:latin typeface="Source Sans Pro" panose="020B0503030403020204" pitchFamily="34" charset="0"/>
                <a:ea typeface="Source Sans Pro" panose="020B0503030403020204" pitchFamily="34" charset="0"/>
              </a:rPr>
              <a:t> is about working together through all phases of your work with data and information. This means sharing the knowledge created using data and information from or about service users, whānau and communities. See the Sharing Value Guideline at </a:t>
            </a:r>
            <a:r>
              <a:rPr lang="en-NZ" sz="1300" b="1" dirty="0">
                <a:solidFill>
                  <a:srgbClr val="E8731B"/>
                </a:solidFill>
                <a:latin typeface="Source Sans Pro" panose="020B0503030403020204" pitchFamily="34" charset="0"/>
                <a:ea typeface="Source Sans Pro" panose="020B0503030403020204" pitchFamily="34" charset="0"/>
              </a:rPr>
              <a:t>digital.govt.nz/</a:t>
            </a:r>
            <a:r>
              <a:rPr lang="en-NZ" sz="1300" b="1" dirty="0" err="1">
                <a:solidFill>
                  <a:srgbClr val="E8731B"/>
                </a:solidFill>
                <a:latin typeface="Source Sans Pro" panose="020B0503030403020204" pitchFamily="34" charset="0"/>
                <a:ea typeface="Source Sans Pro" panose="020B0503030403020204" pitchFamily="34" charset="0"/>
              </a:rPr>
              <a:t>dpup</a:t>
            </a:r>
            <a:r>
              <a:rPr lang="en-NZ" sz="1300" b="1" dirty="0">
                <a:solidFill>
                  <a:srgbClr val="E8731B"/>
                </a:solidFill>
                <a:latin typeface="Source Sans Pro" panose="020B0503030403020204" pitchFamily="34" charset="0"/>
                <a:ea typeface="Source Sans Pro" panose="020B0503030403020204" pitchFamily="34" charset="0"/>
              </a:rPr>
              <a:t>/guidelines </a:t>
            </a:r>
            <a:r>
              <a:rPr lang="en-NZ" sz="1300" dirty="0">
                <a:solidFill>
                  <a:schemeClr val="tx1"/>
                </a:solidFill>
                <a:latin typeface="Source Sans Pro" panose="020B0503030403020204" pitchFamily="34" charset="0"/>
                <a:ea typeface="Source Sans Pro" panose="020B0503030403020204" pitchFamily="34" charset="0"/>
              </a:rPr>
              <a:t>for </a:t>
            </a:r>
            <a:r>
              <a:rPr lang="en-NZ" sz="1300" dirty="0">
                <a:solidFill>
                  <a:schemeClr val="tx1"/>
                </a:solidFill>
                <a:latin typeface="Source Sans Pro" panose="020B0503030403020204" pitchFamily="34" charset="0"/>
                <a:cs typeface="Calibri" panose="020F0502020204030204" pitchFamily="34" charset="0"/>
              </a:rPr>
              <a:t>more information.</a:t>
            </a:r>
          </a:p>
          <a:p>
            <a:pPr>
              <a:spcBef>
                <a:spcPts val="200"/>
              </a:spcBef>
              <a:spcAft>
                <a:spcPts val="200"/>
              </a:spcAft>
              <a:buClr>
                <a:srgbClr val="26567F"/>
              </a:buClr>
            </a:pPr>
            <a:r>
              <a:rPr lang="en-NZ" sz="1300" dirty="0">
                <a:solidFill>
                  <a:schemeClr val="tx1"/>
                </a:solidFill>
                <a:latin typeface="Source Sans Pro" panose="020B0503030403020204" pitchFamily="34" charset="0"/>
                <a:cs typeface="Calibri" panose="020F0502020204030204" pitchFamily="34" charset="0"/>
              </a:rPr>
              <a:t>Sharing insights </a:t>
            </a:r>
            <a:r>
              <a:rPr lang="en-NZ" sz="1300" dirty="0">
                <a:solidFill>
                  <a:schemeClr val="tx1"/>
                </a:solidFill>
                <a:latin typeface="Source Sans Pro" panose="020B0503030403020204" pitchFamily="34" charset="0"/>
                <a:ea typeface="Source Sans Pro" panose="020B0503030403020204" pitchFamily="34" charset="0"/>
              </a:rPr>
              <a:t>opens doors to understanding and is a powerful tool for better support for New Zealanders. It’s through sharing value that our collective knowledge grows.</a:t>
            </a:r>
          </a:p>
          <a:p>
            <a:pPr marL="285750" indent="-285750" defTabSz="1191305">
              <a:spcBef>
                <a:spcPts val="200"/>
              </a:spcBef>
              <a:spcAft>
                <a:spcPts val="200"/>
              </a:spcAft>
              <a:buFont typeface="Arial" panose="020B0604020202020204" pitchFamily="34" charset="0"/>
              <a:buChar char="•"/>
            </a:pPr>
            <a:r>
              <a:rPr lang="en-NZ" sz="1300" dirty="0">
                <a:solidFill>
                  <a:schemeClr val="tx1"/>
                </a:solidFill>
                <a:latin typeface="Source Sans Pro" panose="020B0503030403020204" pitchFamily="34" charset="0"/>
                <a:ea typeface="Source Sans Pro" panose="020B0503030403020204" pitchFamily="34" charset="0"/>
              </a:rPr>
              <a:t>Be practical and proactive: Bring people in to ‘do the doing’, hold workshops, get people to review your </a:t>
            </a:r>
            <a:r>
              <a:rPr lang="en-NZ" sz="1300" dirty="0">
                <a:solidFill>
                  <a:schemeClr val="tx1"/>
                </a:solidFill>
                <a:latin typeface="Source Sans Pro" panose="020B0503030403020204" pitchFamily="34" charset="0"/>
                <a:cs typeface="Calibri" panose="020F0502020204030204" pitchFamily="34" charset="0"/>
              </a:rPr>
              <a:t>work, test your thinking and give you feedback as you apply data and information to your thinking, design and development.</a:t>
            </a:r>
          </a:p>
          <a:p>
            <a:pPr marL="285750" indent="-285750" defTabSz="1191305">
              <a:spcBef>
                <a:spcPts val="200"/>
              </a:spcBef>
              <a:spcAft>
                <a:spcPts val="200"/>
              </a:spcAft>
              <a:buFont typeface="Arial" panose="020B0604020202020204" pitchFamily="34" charset="0"/>
              <a:buChar char="•"/>
            </a:pPr>
            <a:r>
              <a:rPr lang="en-NZ" sz="1300" dirty="0">
                <a:solidFill>
                  <a:schemeClr val="tx1"/>
                </a:solidFill>
                <a:latin typeface="Source Sans Pro" panose="020B0503030403020204" pitchFamily="34" charset="0"/>
                <a:cs typeface="Calibri" panose="020F0502020204030204" pitchFamily="34" charset="0"/>
              </a:rPr>
              <a:t>If any of </a:t>
            </a:r>
            <a:r>
              <a:rPr lang="en-NZ" sz="1300" dirty="0">
                <a:solidFill>
                  <a:schemeClr val="tx1"/>
                </a:solidFill>
                <a:latin typeface="Source Sans Pro" panose="020B0503030403020204" pitchFamily="34" charset="0"/>
                <a:ea typeface="Source Sans Pro" panose="020B0503030403020204" pitchFamily="34" charset="0"/>
              </a:rPr>
              <a:t>your work results in new insights, then share it in an easy-to-understand way. Who can use this knowledge to support wellbeing? Think about how to share what you have learned with service users.</a:t>
            </a:r>
            <a:endParaRPr lang="en-NZ" sz="1200" dirty="0">
              <a:solidFill>
                <a:schemeClr val="tx1"/>
              </a:solidFill>
              <a:latin typeface="Source Sans Pro" panose="020B0503030403020204" pitchFamily="34" charset="0"/>
              <a:ea typeface="Source Sans Pro" panose="020B0503030403020204" pitchFamily="34" charset="0"/>
            </a:endParaRPr>
          </a:p>
        </p:txBody>
      </p:sp>
      <p:sp>
        <p:nvSpPr>
          <p:cNvPr id="66" name="Oval 65">
            <a:extLst>
              <a:ext uri="{FF2B5EF4-FFF2-40B4-BE49-F238E27FC236}">
                <a16:creationId xmlns:a16="http://schemas.microsoft.com/office/drawing/2014/main" id="{1F6FCB93-2296-455A-9307-30BA933C2A1C}"/>
              </a:ext>
            </a:extLst>
          </p:cNvPr>
          <p:cNvSpPr/>
          <p:nvPr/>
        </p:nvSpPr>
        <p:spPr>
          <a:xfrm>
            <a:off x="198332" y="188998"/>
            <a:ext cx="741661" cy="72259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68" name="TextBox 67">
            <a:extLst>
              <a:ext uri="{FF2B5EF4-FFF2-40B4-BE49-F238E27FC236}">
                <a16:creationId xmlns:a16="http://schemas.microsoft.com/office/drawing/2014/main" id="{15865A4C-7C1D-4040-B5D2-31E467DE0E9C}"/>
              </a:ext>
            </a:extLst>
          </p:cNvPr>
          <p:cNvSpPr txBox="1"/>
          <p:nvPr/>
        </p:nvSpPr>
        <p:spPr>
          <a:xfrm>
            <a:off x="1052415" y="60097"/>
            <a:ext cx="9685254" cy="830997"/>
          </a:xfrm>
          <a:prstGeom prst="rect">
            <a:avLst/>
          </a:prstGeom>
          <a:noFill/>
          <a:ln>
            <a:noFill/>
          </a:ln>
        </p:spPr>
        <p:txBody>
          <a:bodyPr wrap="square" rtlCol="0">
            <a:spAutoFit/>
          </a:bodyPr>
          <a:lstStyle/>
          <a:p>
            <a:r>
              <a:rPr lang="en-NZ" sz="2400" dirty="0">
                <a:solidFill>
                  <a:srgbClr val="E8731B"/>
                </a:solidFill>
                <a:latin typeface="Source Sans Pro" panose="020B0503030403020204" pitchFamily="34" charset="0"/>
                <a:ea typeface="Source Sans Pro" panose="020B0503030403020204" pitchFamily="34" charset="0"/>
              </a:rPr>
              <a:t>The Data Protection and Use Policy (DPUP)</a:t>
            </a:r>
          </a:p>
          <a:p>
            <a:r>
              <a:rPr lang="en-NZ" sz="2400" b="1" dirty="0">
                <a:solidFill>
                  <a:srgbClr val="E8731B"/>
                </a:solidFill>
                <a:latin typeface="Source Sans Pro" panose="020B0503030403020204" pitchFamily="34" charset="0"/>
                <a:ea typeface="Source Sans Pro" panose="020B0503030403020204" pitchFamily="34" charset="0"/>
              </a:rPr>
              <a:t>DPUP summary for developing policies, services or programmes</a:t>
            </a:r>
          </a:p>
        </p:txBody>
      </p:sp>
      <p:cxnSp>
        <p:nvCxnSpPr>
          <p:cNvPr id="72" name="Straight Connector 71">
            <a:extLst>
              <a:ext uri="{FF2B5EF4-FFF2-40B4-BE49-F238E27FC236}">
                <a16:creationId xmlns:a16="http://schemas.microsoft.com/office/drawing/2014/main" id="{D6674945-C6B0-46A3-88A6-3193852AC410}"/>
              </a:ext>
            </a:extLst>
          </p:cNvPr>
          <p:cNvCxnSpPr>
            <a:cxnSpLocks/>
          </p:cNvCxnSpPr>
          <p:nvPr/>
        </p:nvCxnSpPr>
        <p:spPr>
          <a:xfrm>
            <a:off x="1112085" y="891791"/>
            <a:ext cx="11657430" cy="0"/>
          </a:xfrm>
          <a:prstGeom prst="line">
            <a:avLst/>
          </a:prstGeom>
          <a:ln w="25400">
            <a:solidFill>
              <a:srgbClr val="E8731B">
                <a:alpha val="30196"/>
              </a:srgbClr>
            </a:solidFill>
          </a:ln>
        </p:spPr>
        <p:style>
          <a:lnRef idx="1">
            <a:schemeClr val="accent1"/>
          </a:lnRef>
          <a:fillRef idx="0">
            <a:schemeClr val="accent1"/>
          </a:fillRef>
          <a:effectRef idx="0">
            <a:schemeClr val="accent1"/>
          </a:effectRef>
          <a:fontRef idx="minor">
            <a:schemeClr val="tx1"/>
          </a:fontRef>
        </p:style>
      </p:cxnSp>
      <p:pic>
        <p:nvPicPr>
          <p:cNvPr id="73" name="Picture 72">
            <a:extLst>
              <a:ext uri="{FF2B5EF4-FFF2-40B4-BE49-F238E27FC236}">
                <a16:creationId xmlns:a16="http://schemas.microsoft.com/office/drawing/2014/main" id="{7702C273-936B-4076-BA0A-37F131C3C29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085" y="12585"/>
            <a:ext cx="990748" cy="990748"/>
          </a:xfrm>
          <a:prstGeom prst="rect">
            <a:avLst/>
          </a:prstGeom>
        </p:spPr>
      </p:pic>
      <p:pic>
        <p:nvPicPr>
          <p:cNvPr id="74" name="Picture 73" descr="A picture containing text&#10;&#10;Description automatically generated">
            <a:extLst>
              <a:ext uri="{FF2B5EF4-FFF2-40B4-BE49-F238E27FC236}">
                <a16:creationId xmlns:a16="http://schemas.microsoft.com/office/drawing/2014/main" id="{270F38E1-8980-46F6-8EF0-2AC3E68DD8C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460480" y="122387"/>
            <a:ext cx="1276900" cy="551371"/>
          </a:xfrm>
          <a:prstGeom prst="rect">
            <a:avLst/>
          </a:prstGeom>
        </p:spPr>
      </p:pic>
      <p:sp>
        <p:nvSpPr>
          <p:cNvPr id="75" name="TextBox 74">
            <a:extLst>
              <a:ext uri="{FF2B5EF4-FFF2-40B4-BE49-F238E27FC236}">
                <a16:creationId xmlns:a16="http://schemas.microsoft.com/office/drawing/2014/main" id="{1D872CE0-98AE-497E-B519-A8291D36B74D}"/>
              </a:ext>
            </a:extLst>
          </p:cNvPr>
          <p:cNvSpPr txBox="1"/>
          <p:nvPr/>
        </p:nvSpPr>
        <p:spPr>
          <a:xfrm>
            <a:off x="11823994" y="9337580"/>
            <a:ext cx="976623" cy="230832"/>
          </a:xfrm>
          <a:prstGeom prst="rect">
            <a:avLst/>
          </a:prstGeom>
          <a:noFill/>
        </p:spPr>
        <p:txBody>
          <a:bodyPr wrap="square" rtlCol="0">
            <a:spAutoFit/>
          </a:bodyPr>
          <a:lstStyle/>
          <a:p>
            <a:pPr algn="r"/>
            <a:r>
              <a:rPr lang="en-NZ" sz="900" b="1" dirty="0">
                <a:latin typeface="Source Sans Pro" panose="020B0503030403020204" pitchFamily="34" charset="0"/>
                <a:ea typeface="Source Sans Pro" panose="020B0503030403020204" pitchFamily="34" charset="0"/>
              </a:rPr>
              <a:t>Page 2 of 2</a:t>
            </a:r>
          </a:p>
        </p:txBody>
      </p:sp>
      <p:sp>
        <p:nvSpPr>
          <p:cNvPr id="76" name="TextBox 75">
            <a:extLst>
              <a:ext uri="{FF2B5EF4-FFF2-40B4-BE49-F238E27FC236}">
                <a16:creationId xmlns:a16="http://schemas.microsoft.com/office/drawing/2014/main" id="{D9C50339-1CFE-4F2D-987C-0227196F0A07}"/>
              </a:ext>
              <a:ext uri="{C183D7F6-B498-43B3-948B-1728B52AA6E4}">
                <adec:decorative xmlns:adec="http://schemas.microsoft.com/office/drawing/2017/decorative" val="0"/>
              </a:ext>
            </a:extLst>
          </p:cNvPr>
          <p:cNvSpPr txBox="1"/>
          <p:nvPr/>
        </p:nvSpPr>
        <p:spPr>
          <a:xfrm>
            <a:off x="-39164" y="9344560"/>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A8132"/>
              </a:solidFill>
            </a:endParaRPr>
          </a:p>
        </p:txBody>
      </p:sp>
      <p:sp>
        <p:nvSpPr>
          <p:cNvPr id="81" name="Oval 80">
            <a:extLst>
              <a:ext uri="{FF2B5EF4-FFF2-40B4-BE49-F238E27FC236}">
                <a16:creationId xmlns:a16="http://schemas.microsoft.com/office/drawing/2014/main" id="{5E58E60E-8DED-4728-9ED6-08CEA694A33E}"/>
              </a:ext>
            </a:extLst>
          </p:cNvPr>
          <p:cNvSpPr/>
          <p:nvPr/>
        </p:nvSpPr>
        <p:spPr>
          <a:xfrm>
            <a:off x="85812" y="2692184"/>
            <a:ext cx="1574305" cy="1523648"/>
          </a:xfrm>
          <a:prstGeom prst="ellipse">
            <a:avLst/>
          </a:prstGeom>
          <a:solidFill>
            <a:schemeClr val="bg1"/>
          </a:solidFill>
          <a:ln w="38100">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300" b="1" dirty="0">
                <a:solidFill>
                  <a:schemeClr val="tx1"/>
                </a:solidFill>
                <a:latin typeface="Source Sans Pro" panose="020B0503030403020204" pitchFamily="34" charset="0"/>
                <a:ea typeface="Source Sans Pro" panose="020B0503030403020204" pitchFamily="34" charset="0"/>
              </a:rPr>
              <a:t>Be transparent and support choices</a:t>
            </a:r>
          </a:p>
        </p:txBody>
      </p:sp>
      <p:sp>
        <p:nvSpPr>
          <p:cNvPr id="82" name="Oval 81">
            <a:extLst>
              <a:ext uri="{FF2B5EF4-FFF2-40B4-BE49-F238E27FC236}">
                <a16:creationId xmlns:a16="http://schemas.microsoft.com/office/drawing/2014/main" id="{F85C4576-338E-4998-95A5-C0D47E36F192}"/>
              </a:ext>
            </a:extLst>
          </p:cNvPr>
          <p:cNvSpPr/>
          <p:nvPr/>
        </p:nvSpPr>
        <p:spPr>
          <a:xfrm>
            <a:off x="85813" y="5090580"/>
            <a:ext cx="1525934" cy="1548880"/>
          </a:xfrm>
          <a:prstGeom prst="ellipse">
            <a:avLst/>
          </a:prstGeom>
          <a:solidFill>
            <a:schemeClr val="bg1"/>
          </a:solidFill>
          <a:ln w="38100">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300" b="1" dirty="0">
                <a:solidFill>
                  <a:schemeClr val="tx1"/>
                </a:solidFill>
                <a:latin typeface="Source Sans Pro" panose="020B0503030403020204" pitchFamily="34" charset="0"/>
                <a:ea typeface="Source Sans Pro" panose="020B0503030403020204" pitchFamily="34" charset="0"/>
              </a:rPr>
              <a:t>Be proactive about access and correction</a:t>
            </a:r>
          </a:p>
        </p:txBody>
      </p:sp>
      <p:sp>
        <p:nvSpPr>
          <p:cNvPr id="83" name="Oval 82">
            <a:extLst>
              <a:ext uri="{FF2B5EF4-FFF2-40B4-BE49-F238E27FC236}">
                <a16:creationId xmlns:a16="http://schemas.microsoft.com/office/drawing/2014/main" id="{61684EB9-12A8-48E4-A152-08122056B86C}"/>
              </a:ext>
            </a:extLst>
          </p:cNvPr>
          <p:cNvSpPr/>
          <p:nvPr/>
        </p:nvSpPr>
        <p:spPr>
          <a:xfrm>
            <a:off x="85813" y="7479025"/>
            <a:ext cx="1525934" cy="1548880"/>
          </a:xfrm>
          <a:prstGeom prst="ellipse">
            <a:avLst/>
          </a:prstGeom>
          <a:solidFill>
            <a:schemeClr val="bg1"/>
          </a:solidFill>
          <a:ln w="38100">
            <a:solidFill>
              <a:srgbClr val="EA81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NZ" sz="1300" b="1" dirty="0">
                <a:solidFill>
                  <a:schemeClr val="tx1"/>
                </a:solidFill>
                <a:latin typeface="Source Sans Pro" panose="020B0503030403020204" pitchFamily="34" charset="0"/>
                <a:ea typeface="Source Sans Pro" panose="020B0503030403020204" pitchFamily="34" charset="0"/>
              </a:rPr>
              <a:t>Share value</a:t>
            </a:r>
          </a:p>
        </p:txBody>
      </p:sp>
      <p:cxnSp>
        <p:nvCxnSpPr>
          <p:cNvPr id="84" name="Straight Connector 83">
            <a:extLst>
              <a:ext uri="{FF2B5EF4-FFF2-40B4-BE49-F238E27FC236}">
                <a16:creationId xmlns:a16="http://schemas.microsoft.com/office/drawing/2014/main" id="{2F5C65DF-8AAD-4143-A23A-7A92F89C7996}"/>
              </a:ext>
            </a:extLst>
          </p:cNvPr>
          <p:cNvCxnSpPr>
            <a:cxnSpLocks/>
          </p:cNvCxnSpPr>
          <p:nvPr/>
        </p:nvCxnSpPr>
        <p:spPr>
          <a:xfrm>
            <a:off x="1759637" y="4374177"/>
            <a:ext cx="7762967" cy="0"/>
          </a:xfrm>
          <a:prstGeom prst="line">
            <a:avLst/>
          </a:prstGeom>
          <a:ln w="28575">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AB945B55-5710-4921-B187-5E61B476D902}"/>
              </a:ext>
            </a:extLst>
          </p:cNvPr>
          <p:cNvCxnSpPr>
            <a:cxnSpLocks/>
          </p:cNvCxnSpPr>
          <p:nvPr/>
        </p:nvCxnSpPr>
        <p:spPr>
          <a:xfrm>
            <a:off x="1748171" y="7109883"/>
            <a:ext cx="7750683" cy="0"/>
          </a:xfrm>
          <a:prstGeom prst="line">
            <a:avLst/>
          </a:prstGeom>
          <a:ln w="28575">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sp>
        <p:nvSpPr>
          <p:cNvPr id="86" name="Content Placeholder 4">
            <a:extLst>
              <a:ext uri="{FF2B5EF4-FFF2-40B4-BE49-F238E27FC236}">
                <a16:creationId xmlns:a16="http://schemas.microsoft.com/office/drawing/2014/main" id="{BEDAAF8B-6C9E-4A84-A3EA-8A6892FA39C5}"/>
              </a:ext>
            </a:extLst>
          </p:cNvPr>
          <p:cNvSpPr txBox="1">
            <a:spLocks/>
          </p:cNvSpPr>
          <p:nvPr/>
        </p:nvSpPr>
        <p:spPr>
          <a:xfrm>
            <a:off x="9593434" y="2891453"/>
            <a:ext cx="3198650" cy="2604396"/>
          </a:xfrm>
          <a:prstGeom prst="rect">
            <a:avLst/>
          </a:prstGeom>
          <a:no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Collection and use </a:t>
            </a:r>
          </a:p>
          <a:p>
            <a:pPr lvl="4">
              <a:lnSpc>
                <a:spcPct val="100000"/>
              </a:lnSpc>
              <a:spcBef>
                <a:spcPts val="200"/>
              </a:spcBef>
              <a:spcAft>
                <a:spcPts val="200"/>
              </a:spcAft>
            </a:pPr>
            <a:r>
              <a:rPr lang="en-NZ" sz="1200" dirty="0">
                <a:solidFill>
                  <a:schemeClr val="tx1"/>
                </a:solidFill>
                <a:latin typeface="Source Sans Pro" panose="020B0503030403020204" pitchFamily="34" charset="0"/>
                <a:ea typeface="Source Sans Pro" panose="020B0503030403020204" pitchFamily="34" charset="0"/>
              </a:rPr>
              <a:t>What’s collected or used, why it’s needed, how it will be used, and how that will help them or others.</a:t>
            </a:r>
          </a:p>
          <a:p>
            <a:pPr lvl="4">
              <a:lnSpc>
                <a:spcPct val="100000"/>
              </a:lnSpc>
              <a:spcBef>
                <a:spcPts val="200"/>
              </a:spcBef>
              <a:spcAft>
                <a:spcPts val="200"/>
              </a:spcAft>
            </a:pPr>
            <a:r>
              <a:rPr lang="en-NZ" sz="1200" dirty="0">
                <a:solidFill>
                  <a:schemeClr val="tx1"/>
                </a:solidFill>
                <a:latin typeface="Source Sans Pro" panose="020B0503030403020204" pitchFamily="34" charset="0"/>
                <a:ea typeface="Source Sans Pro" panose="020B0503030403020204" pitchFamily="34" charset="0"/>
              </a:rPr>
              <a:t>If and why it will be linked with other information about them.</a:t>
            </a:r>
          </a:p>
          <a:p>
            <a:pPr lvl="4">
              <a:lnSpc>
                <a:spcPct val="100000"/>
              </a:lnSpc>
              <a:spcBef>
                <a:spcPts val="200"/>
              </a:spcBef>
              <a:spcAft>
                <a:spcPts val="200"/>
              </a:spcAft>
            </a:pPr>
            <a:r>
              <a:rPr lang="en-NZ" sz="1200" dirty="0">
                <a:solidFill>
                  <a:schemeClr val="tx1"/>
                </a:solidFill>
                <a:latin typeface="Source Sans Pro" panose="020B0503030403020204" pitchFamily="34" charset="0"/>
                <a:ea typeface="Source Sans Pro" panose="020B0503030403020204" pitchFamily="34" charset="0"/>
              </a:rPr>
              <a:t>What it will not be used for, and who will not see it.</a:t>
            </a:r>
          </a:p>
          <a:p>
            <a:pPr lvl="4">
              <a:lnSpc>
                <a:spcPct val="100000"/>
              </a:lnSpc>
              <a:spcBef>
                <a:spcPts val="200"/>
              </a:spcBef>
              <a:spcAft>
                <a:spcPts val="200"/>
              </a:spcAft>
            </a:pPr>
            <a:r>
              <a:rPr lang="en-NZ" sz="1200" dirty="0">
                <a:solidFill>
                  <a:schemeClr val="tx1"/>
                </a:solidFill>
                <a:latin typeface="Source Sans Pro" panose="020B0503030403020204" pitchFamily="34" charset="0"/>
                <a:ea typeface="Source Sans Pro" panose="020B0503030403020204" pitchFamily="34" charset="0"/>
              </a:rPr>
              <a:t>If it will be shared with other agencies or professionals and why.</a:t>
            </a:r>
          </a:p>
          <a:p>
            <a:pPr lvl="4">
              <a:lnSpc>
                <a:spcPct val="100000"/>
              </a:lnSpc>
              <a:spcBef>
                <a:spcPts val="200"/>
              </a:spcBef>
              <a:spcAft>
                <a:spcPts val="200"/>
              </a:spcAft>
            </a:pPr>
            <a:r>
              <a:rPr lang="en-NZ" sz="1200" dirty="0">
                <a:solidFill>
                  <a:schemeClr val="tx1"/>
                </a:solidFill>
                <a:latin typeface="Source Sans Pro" panose="020B0503030403020204" pitchFamily="34" charset="0"/>
                <a:ea typeface="Source Sans Pro" panose="020B0503030403020204" pitchFamily="34" charset="0"/>
              </a:rPr>
              <a:t>What laws allow the collection or use.</a:t>
            </a:r>
            <a:endPar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endParaRPr>
          </a:p>
        </p:txBody>
      </p:sp>
      <p:sp>
        <p:nvSpPr>
          <p:cNvPr id="87" name="Content Placeholder 4">
            <a:extLst>
              <a:ext uri="{FF2B5EF4-FFF2-40B4-BE49-F238E27FC236}">
                <a16:creationId xmlns:a16="http://schemas.microsoft.com/office/drawing/2014/main" id="{67A623E5-2B0A-4A18-84BB-7564153AF059}"/>
              </a:ext>
            </a:extLst>
          </p:cNvPr>
          <p:cNvSpPr txBox="1">
            <a:spLocks/>
          </p:cNvSpPr>
          <p:nvPr/>
        </p:nvSpPr>
        <p:spPr>
          <a:xfrm>
            <a:off x="9593433" y="5301520"/>
            <a:ext cx="3180351" cy="2030026"/>
          </a:xfrm>
          <a:prstGeom prst="rect">
            <a:avLst/>
          </a:prstGeom>
          <a:solidFill>
            <a:schemeClr val="bg1"/>
          </a:solid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Access and corrections</a:t>
            </a:r>
          </a:p>
          <a:p>
            <a:pPr lvl="3">
              <a:lnSpc>
                <a:spcPct val="100000"/>
              </a:lnSpc>
              <a:spcBef>
                <a:spcPts val="200"/>
              </a:spcBef>
              <a:spcAft>
                <a:spcPts val="200"/>
              </a:spcAft>
            </a:pPr>
            <a:r>
              <a:rPr lang="en-NZ" sz="1200" b="0" dirty="0">
                <a:solidFill>
                  <a:schemeClr val="tx1"/>
                </a:solidFill>
                <a:latin typeface="Source Sans Pro" panose="020B0503030403020204" pitchFamily="34" charset="0"/>
                <a:ea typeface="Source Sans Pro" panose="020B0503030403020204" pitchFamily="34" charset="0"/>
              </a:rPr>
              <a:t>Their right to access data or information and ask for corrections to be made.</a:t>
            </a:r>
          </a:p>
          <a:p>
            <a:pPr lvl="3">
              <a:lnSpc>
                <a:spcPct val="100000"/>
              </a:lnSpc>
              <a:spcBef>
                <a:spcPts val="200"/>
              </a:spcBef>
              <a:spcAft>
                <a:spcPts val="200"/>
              </a:spcAft>
            </a:pPr>
            <a:r>
              <a:rPr lang="en-NZ" sz="1200" b="0" dirty="0">
                <a:solidFill>
                  <a:schemeClr val="tx1"/>
                </a:solidFill>
                <a:latin typeface="Source Sans Pro" panose="020B0503030403020204" pitchFamily="34" charset="0"/>
                <a:ea typeface="Source Sans Pro" panose="020B0503030403020204" pitchFamily="34" charset="0"/>
              </a:rPr>
              <a:t>What will happen if the information will not be changed in response to their request.</a:t>
            </a:r>
            <a:endPar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endParaRPr>
          </a:p>
        </p:txBody>
      </p:sp>
      <p:sp>
        <p:nvSpPr>
          <p:cNvPr id="88" name="Content Placeholder 4">
            <a:extLst>
              <a:ext uri="{FF2B5EF4-FFF2-40B4-BE49-F238E27FC236}">
                <a16:creationId xmlns:a16="http://schemas.microsoft.com/office/drawing/2014/main" id="{F55E9CB3-7DD6-4ED9-B400-5ABE16665C93}"/>
              </a:ext>
            </a:extLst>
          </p:cNvPr>
          <p:cNvSpPr txBox="1">
            <a:spLocks/>
          </p:cNvSpPr>
          <p:nvPr/>
        </p:nvSpPr>
        <p:spPr>
          <a:xfrm>
            <a:off x="9586046" y="6593775"/>
            <a:ext cx="3205126" cy="1580600"/>
          </a:xfrm>
          <a:prstGeom prst="rect">
            <a:avLst/>
          </a:prstGeom>
          <a:solidFill>
            <a:schemeClr val="bg1"/>
          </a:solidFill>
        </p:spPr>
        <p:txBody>
          <a:bodyPr/>
          <a:lstStyle>
            <a:lvl1pPr marL="0" indent="0" algn="l" defTabSz="827369" rtl="0" eaLnBrk="1" latinLnBrk="0" hangingPunct="1">
              <a:lnSpc>
                <a:spcPct val="90000"/>
              </a:lnSpc>
              <a:spcBef>
                <a:spcPts val="800"/>
              </a:spcBef>
              <a:buClr>
                <a:srgbClr val="26567F"/>
              </a:buClr>
              <a:buFont typeface="Arial" panose="020B0604020202020204" pitchFamily="34" charset="0"/>
              <a:buNone/>
              <a:defRPr sz="1200" b="1" i="0" kern="1200">
                <a:solidFill>
                  <a:srgbClr val="2A2A3E"/>
                </a:solidFill>
                <a:latin typeface="Arial" panose="020B0604020202020204" pitchFamily="34" charset="0"/>
                <a:ea typeface="+mn-ea"/>
                <a:cs typeface="Arial" panose="020B0604020202020204" pitchFamily="34" charset="0"/>
              </a:defRPr>
            </a:lvl1pPr>
            <a:lvl2pPr marL="0" indent="0" algn="l" defTabSz="827369" rtl="0" eaLnBrk="1" latinLnBrk="0" hangingPunct="1">
              <a:lnSpc>
                <a:spcPct val="90000"/>
              </a:lnSpc>
              <a:spcBef>
                <a:spcPts val="400"/>
              </a:spcBef>
              <a:buClr>
                <a:srgbClr val="26567F"/>
              </a:buClr>
              <a:buFont typeface="Arial" panose="020B0604020202020204" pitchFamily="34" charset="0"/>
              <a:buNone/>
              <a:defRPr sz="900" b="0" i="0" kern="1200">
                <a:solidFill>
                  <a:srgbClr val="2A2A3E"/>
                </a:solidFill>
                <a:latin typeface="Calibri" panose="020F0502020204030204" pitchFamily="34" charset="0"/>
                <a:ea typeface="+mn-ea"/>
                <a:cs typeface="Calibri" panose="020F0502020204030204" pitchFamily="34" charset="0"/>
              </a:defRPr>
            </a:lvl2pPr>
            <a:lvl3pPr marL="360000" indent="-171450" algn="l" defTabSz="827369" rtl="0" eaLnBrk="1" latinLnBrk="0" hangingPunct="1">
              <a:lnSpc>
                <a:spcPct val="90000"/>
              </a:lnSpc>
              <a:spcBef>
                <a:spcPts val="400"/>
              </a:spcBef>
              <a:buClr>
                <a:srgbClr val="979AA0"/>
              </a:buClr>
              <a:buFont typeface="Arial" panose="020B0604020202020204" pitchFamily="34" charset="0"/>
              <a:buChar char="•"/>
              <a:defRPr sz="900" b="0" i="0" kern="1200">
                <a:solidFill>
                  <a:srgbClr val="2A2A3E"/>
                </a:solidFill>
                <a:latin typeface="Calibri" panose="020F0502020204030204" pitchFamily="34" charset="0"/>
                <a:ea typeface="+mn-ea"/>
                <a:cs typeface="Calibri" panose="020F0502020204030204" pitchFamily="34" charset="0"/>
              </a:defRPr>
            </a:lvl3pPr>
            <a:lvl4pPr marL="0" indent="0" algn="l" defTabSz="827369" rtl="0" eaLnBrk="1" latinLnBrk="0" hangingPunct="1">
              <a:lnSpc>
                <a:spcPct val="90000"/>
              </a:lnSpc>
              <a:spcBef>
                <a:spcPts val="600"/>
              </a:spcBef>
              <a:buClr>
                <a:srgbClr val="26567F"/>
              </a:buClr>
              <a:buFont typeface="Arial" panose="020B0604020202020204" pitchFamily="34" charset="0"/>
              <a:buNone/>
              <a:defRPr sz="1000" b="1" i="0" kern="1200">
                <a:solidFill>
                  <a:srgbClr val="26567F"/>
                </a:solidFill>
                <a:latin typeface="Arial" panose="020B0604020202020204" pitchFamily="34" charset="0"/>
                <a:ea typeface="+mn-ea"/>
                <a:cs typeface="Arial" panose="020B0604020202020204" pitchFamily="34" charset="0"/>
              </a:defRPr>
            </a:lvl4pPr>
            <a:lvl5pPr marL="0" indent="0" algn="l" defTabSz="827369" rtl="0" eaLnBrk="1" latinLnBrk="0" hangingPunct="1">
              <a:lnSpc>
                <a:spcPct val="90000"/>
              </a:lnSpc>
              <a:spcBef>
                <a:spcPts val="400"/>
              </a:spcBef>
              <a:buClr>
                <a:srgbClr val="26567F"/>
              </a:buClr>
              <a:buFont typeface="Arial" panose="020B0604020202020204" pitchFamily="34" charset="0"/>
              <a:buNone/>
              <a:defRPr sz="1100" b="0" i="0" kern="1200">
                <a:solidFill>
                  <a:srgbClr val="2A2A3E"/>
                </a:solidFill>
                <a:latin typeface="Calibri" panose="020F0502020204030204" pitchFamily="34" charset="0"/>
                <a:ea typeface="+mn-ea"/>
                <a:cs typeface="Calibri" panose="020F0502020204030204" pitchFamily="34" charset="0"/>
              </a:defRPr>
            </a:lvl5pPr>
            <a:lvl6pPr marL="227527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6pPr>
            <a:lvl7pPr marL="2688954"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7pPr>
            <a:lvl8pPr marL="3102640"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8pPr>
            <a:lvl9pPr marL="3516325" indent="-206843" algn="l" defTabSz="827369" rtl="0" eaLnBrk="1" latinLnBrk="0" hangingPunct="1">
              <a:lnSpc>
                <a:spcPct val="90000"/>
              </a:lnSpc>
              <a:spcBef>
                <a:spcPts val="452"/>
              </a:spcBef>
              <a:buFont typeface="Arial" panose="020B0604020202020204" pitchFamily="34" charset="0"/>
              <a:buChar char="•"/>
              <a:defRPr sz="1629" kern="1200">
                <a:solidFill>
                  <a:schemeClr val="tx1"/>
                </a:solidFill>
                <a:latin typeface="+mn-lt"/>
                <a:ea typeface="+mn-ea"/>
                <a:cs typeface="+mn-cs"/>
              </a:defRPr>
            </a:lvl9pPr>
          </a:lstStyle>
          <a:p>
            <a:pPr lvl="3"/>
            <a:r>
              <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Choices</a:t>
            </a:r>
          </a:p>
          <a:p>
            <a:pPr lvl="3">
              <a:lnSpc>
                <a:spcPct val="100000"/>
              </a:lnSpc>
              <a:spcBef>
                <a:spcPts val="200"/>
              </a:spcBef>
              <a:spcAft>
                <a:spcPts val="200"/>
              </a:spcAft>
            </a:pPr>
            <a:r>
              <a:rPr lang="en-NZ" sz="1200" b="0" dirty="0">
                <a:solidFill>
                  <a:schemeClr val="tx1"/>
                </a:solidFill>
                <a:latin typeface="Source Sans Pro" panose="020B0503030403020204" pitchFamily="34" charset="0"/>
                <a:ea typeface="Source Sans Pro" panose="020B0503030403020204" pitchFamily="34" charset="0"/>
              </a:rPr>
              <a:t>What choices they have about who sees it or how it’s used.</a:t>
            </a:r>
          </a:p>
          <a:p>
            <a:pPr lvl="3">
              <a:lnSpc>
                <a:spcPct val="100000"/>
              </a:lnSpc>
              <a:spcBef>
                <a:spcPts val="200"/>
              </a:spcBef>
              <a:spcAft>
                <a:spcPts val="200"/>
              </a:spcAft>
            </a:pPr>
            <a:r>
              <a:rPr lang="en-NZ" sz="1200" b="0" dirty="0">
                <a:solidFill>
                  <a:schemeClr val="tx1"/>
                </a:solidFill>
                <a:latin typeface="Source Sans Pro" panose="020B0503030403020204" pitchFamily="34" charset="0"/>
                <a:ea typeface="Source Sans Pro" panose="020B0503030403020204" pitchFamily="34" charset="0"/>
              </a:rPr>
              <a:t>If they don’t have a choice, why.</a:t>
            </a:r>
          </a:p>
          <a:p>
            <a:pPr lvl="3">
              <a:lnSpc>
                <a:spcPct val="100000"/>
              </a:lnSpc>
              <a:spcBef>
                <a:spcPts val="200"/>
              </a:spcBef>
              <a:spcAft>
                <a:spcPts val="200"/>
              </a:spcAft>
            </a:pPr>
            <a:r>
              <a:rPr lang="en-NZ" sz="1200" b="0" dirty="0">
                <a:solidFill>
                  <a:schemeClr val="tx1"/>
                </a:solidFill>
                <a:latin typeface="Source Sans Pro" panose="020B0503030403020204" pitchFamily="34" charset="0"/>
                <a:ea typeface="Source Sans Pro" panose="020B0503030403020204" pitchFamily="34" charset="0"/>
              </a:rPr>
              <a:t>How they can be involved in decisions around the use of their data or information.</a:t>
            </a:r>
            <a:endParaRPr lang="en-US" sz="12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endParaRPr>
          </a:p>
        </p:txBody>
      </p:sp>
      <p:sp>
        <p:nvSpPr>
          <p:cNvPr id="89" name="TextBox 88">
            <a:extLst>
              <a:ext uri="{FF2B5EF4-FFF2-40B4-BE49-F238E27FC236}">
                <a16:creationId xmlns:a16="http://schemas.microsoft.com/office/drawing/2014/main" id="{73B6DF3B-80B5-42BC-8281-5B92E31C19EF}"/>
              </a:ext>
            </a:extLst>
          </p:cNvPr>
          <p:cNvSpPr txBox="1"/>
          <p:nvPr/>
        </p:nvSpPr>
        <p:spPr>
          <a:xfrm>
            <a:off x="9442038" y="2629865"/>
            <a:ext cx="3273750" cy="305313"/>
          </a:xfrm>
          <a:prstGeom prst="rect">
            <a:avLst/>
          </a:prstGeom>
          <a:noFill/>
        </p:spPr>
        <p:txBody>
          <a:bodyPr/>
          <a:lstStyle>
            <a:defPPr>
              <a:defRPr lang="en-US"/>
            </a:defPPr>
            <a:lvl1pPr indent="0" defTabSz="827369">
              <a:lnSpc>
                <a:spcPct val="90000"/>
              </a:lnSpc>
              <a:spcBef>
                <a:spcPts val="800"/>
              </a:spcBef>
              <a:buClr>
                <a:srgbClr val="26567F"/>
              </a:buClr>
              <a:buFont typeface="Arial" panose="020B0604020202020204" pitchFamily="34" charset="0"/>
              <a:buNone/>
              <a:defRPr sz="1200" b="1" i="0">
                <a:solidFill>
                  <a:srgbClr val="2A2A3E"/>
                </a:solidFill>
                <a:latin typeface="Arial" panose="020B0604020202020204" pitchFamily="34" charset="0"/>
                <a:cs typeface="Arial" panose="020B0604020202020204" pitchFamily="34" charset="0"/>
              </a:defRPr>
            </a:lvl1pPr>
            <a:lvl2pPr marL="0" indent="0" defTabSz="827369">
              <a:lnSpc>
                <a:spcPct val="90000"/>
              </a:lnSpc>
              <a:spcBef>
                <a:spcPts val="400"/>
              </a:spcBef>
              <a:buClr>
                <a:srgbClr val="26567F"/>
              </a:buClr>
              <a:buFont typeface="Arial" panose="020B0604020202020204" pitchFamily="34" charset="0"/>
              <a:buNone/>
              <a:defRPr sz="900" b="0" i="0">
                <a:solidFill>
                  <a:srgbClr val="2A2A3E"/>
                </a:solidFill>
                <a:latin typeface="Calibri" panose="020F0502020204030204" pitchFamily="34" charset="0"/>
                <a:cs typeface="Calibri" panose="020F0502020204030204" pitchFamily="34" charset="0"/>
              </a:defRPr>
            </a:lvl2pPr>
            <a:lvl3pPr marL="360000" indent="-171450" defTabSz="827369">
              <a:lnSpc>
                <a:spcPct val="90000"/>
              </a:lnSpc>
              <a:spcBef>
                <a:spcPts val="400"/>
              </a:spcBef>
              <a:buClr>
                <a:srgbClr val="979AA0"/>
              </a:buClr>
              <a:buFont typeface="Arial" panose="020B0604020202020204" pitchFamily="34" charset="0"/>
              <a:buChar char="•"/>
              <a:defRPr sz="900" b="0" i="0">
                <a:solidFill>
                  <a:srgbClr val="2A2A3E"/>
                </a:solidFill>
                <a:latin typeface="Calibri" panose="020F0502020204030204" pitchFamily="34" charset="0"/>
                <a:cs typeface="Calibri" panose="020F0502020204030204" pitchFamily="34" charset="0"/>
              </a:defRPr>
            </a:lvl3pPr>
            <a:lvl4pPr marL="0" lvl="3" indent="0" defTabSz="827369">
              <a:lnSpc>
                <a:spcPct val="90000"/>
              </a:lnSpc>
              <a:spcBef>
                <a:spcPts val="600"/>
              </a:spcBef>
              <a:buClr>
                <a:srgbClr val="26567F"/>
              </a:buClr>
              <a:buFont typeface="Arial" panose="020B0604020202020204" pitchFamily="34" charset="0"/>
              <a:buNone/>
              <a:defRPr sz="1600" b="1" i="0">
                <a:solidFill>
                  <a:srgbClr val="26567F"/>
                </a:solidFill>
                <a:latin typeface="Arial" panose="020B0604020202020204" pitchFamily="34" charset="0"/>
                <a:cs typeface="Arial" panose="020B0604020202020204" pitchFamily="34" charset="0"/>
              </a:defRPr>
            </a:lvl4pPr>
            <a:lvl5pPr marL="0" lvl="4" indent="0" defTabSz="827369">
              <a:lnSpc>
                <a:spcPct val="90000"/>
              </a:lnSpc>
              <a:spcBef>
                <a:spcPts val="400"/>
              </a:spcBef>
              <a:buClr>
                <a:srgbClr val="26567F"/>
              </a:buClr>
              <a:buFont typeface="Arial" panose="020B0604020202020204" pitchFamily="34" charset="0"/>
              <a:buNone/>
              <a:defRPr sz="1100" b="0" i="0">
                <a:solidFill>
                  <a:srgbClr val="2A2A3E"/>
                </a:solidFill>
                <a:latin typeface="Calibri" panose="020F0502020204030204" pitchFamily="34" charset="0"/>
                <a:cs typeface="Calibri" panose="020F0502020204030204" pitchFamily="34" charset="0"/>
              </a:defRPr>
            </a:lvl5pPr>
            <a:lvl6pPr marL="2275270" indent="-206843" defTabSz="827369">
              <a:lnSpc>
                <a:spcPct val="90000"/>
              </a:lnSpc>
              <a:spcBef>
                <a:spcPts val="452"/>
              </a:spcBef>
              <a:buFont typeface="Arial" panose="020B0604020202020204" pitchFamily="34" charset="0"/>
              <a:buChar char="•"/>
              <a:defRPr sz="1629"/>
            </a:lvl6pPr>
            <a:lvl7pPr marL="2688954" indent="-206843" defTabSz="827369">
              <a:lnSpc>
                <a:spcPct val="90000"/>
              </a:lnSpc>
              <a:spcBef>
                <a:spcPts val="452"/>
              </a:spcBef>
              <a:buFont typeface="Arial" panose="020B0604020202020204" pitchFamily="34" charset="0"/>
              <a:buChar char="•"/>
              <a:defRPr sz="1629"/>
            </a:lvl7pPr>
            <a:lvl8pPr marL="3102640" indent="-206843" defTabSz="827369">
              <a:lnSpc>
                <a:spcPct val="90000"/>
              </a:lnSpc>
              <a:spcBef>
                <a:spcPts val="452"/>
              </a:spcBef>
              <a:buFont typeface="Arial" panose="020B0604020202020204" pitchFamily="34" charset="0"/>
              <a:buChar char="•"/>
              <a:defRPr sz="1629"/>
            </a:lvl8pPr>
            <a:lvl9pPr marL="3516325" indent="-206843" defTabSz="827369">
              <a:lnSpc>
                <a:spcPct val="90000"/>
              </a:lnSpc>
              <a:spcBef>
                <a:spcPts val="452"/>
              </a:spcBef>
              <a:buFont typeface="Arial" panose="020B0604020202020204" pitchFamily="34" charset="0"/>
              <a:buChar char="•"/>
              <a:defRPr sz="1629"/>
            </a:lvl9pPr>
          </a:lstStyle>
          <a:p>
            <a:pPr lvl="3" algn="ctr"/>
            <a:r>
              <a:rPr lang="en-NZ" sz="1400" dirty="0">
                <a:solidFill>
                  <a:srgbClr val="E8731B"/>
                </a:solidFill>
                <a:latin typeface="Source Sans Pro" panose="020B0503030403020204" pitchFamily="34" charset="0"/>
                <a:ea typeface="Source Sans Pro" panose="020B0503030403020204" pitchFamily="34" charset="0"/>
                <a:cs typeface="Calibri" panose="020F0502020204030204" pitchFamily="34" charset="0"/>
              </a:rPr>
              <a:t>What service users need to know</a:t>
            </a:r>
            <a:endParaRPr lang="en-NZ" sz="1400" b="0" dirty="0">
              <a:latin typeface="Calibri" panose="020F0502020204030204" pitchFamily="34" charset="0"/>
              <a:cs typeface="Calibri" panose="020F0502020204030204" pitchFamily="34" charset="0"/>
            </a:endParaRPr>
          </a:p>
        </p:txBody>
      </p:sp>
      <p:cxnSp>
        <p:nvCxnSpPr>
          <p:cNvPr id="92" name="Straight Connector 91">
            <a:extLst>
              <a:ext uri="{FF2B5EF4-FFF2-40B4-BE49-F238E27FC236}">
                <a16:creationId xmlns:a16="http://schemas.microsoft.com/office/drawing/2014/main" id="{7DE3E5C2-2E2B-40EC-BFE6-C4343C68BC7F}"/>
              </a:ext>
            </a:extLst>
          </p:cNvPr>
          <p:cNvCxnSpPr>
            <a:cxnSpLocks/>
            <a:endCxn id="89" idx="1"/>
          </p:cNvCxnSpPr>
          <p:nvPr/>
        </p:nvCxnSpPr>
        <p:spPr>
          <a:xfrm flipH="1" flipV="1">
            <a:off x="9442038" y="2782522"/>
            <a:ext cx="88188" cy="6986320"/>
          </a:xfrm>
          <a:prstGeom prst="line">
            <a:avLst/>
          </a:prstGeom>
          <a:ln w="28575">
            <a:solidFill>
              <a:srgbClr val="E8731B">
                <a:alpha val="30196"/>
              </a:srgbClr>
            </a:solidFill>
            <a:prstDash val="sysDot"/>
          </a:ln>
        </p:spPr>
        <p:style>
          <a:lnRef idx="1">
            <a:schemeClr val="accent1"/>
          </a:lnRef>
          <a:fillRef idx="0">
            <a:schemeClr val="accent1"/>
          </a:fillRef>
          <a:effectRef idx="0">
            <a:schemeClr val="accent1"/>
          </a:effectRef>
          <a:fontRef idx="minor">
            <a:schemeClr val="tx1"/>
          </a:fontRef>
        </p:style>
      </p:cxnSp>
      <p:pic>
        <p:nvPicPr>
          <p:cNvPr id="51" name="Picture 50" descr="A picture containing text&#10;&#10;Description automatically generated">
            <a:extLst>
              <a:ext uri="{FF2B5EF4-FFF2-40B4-BE49-F238E27FC236}">
                <a16:creationId xmlns:a16="http://schemas.microsoft.com/office/drawing/2014/main" id="{8972250F-4328-4E90-A728-43F0F1956BC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433299" y="124293"/>
            <a:ext cx="1083824" cy="468000"/>
          </a:xfrm>
          <a:prstGeom prst="rect">
            <a:avLst/>
          </a:prstGeom>
        </p:spPr>
      </p:pic>
      <p:pic>
        <p:nvPicPr>
          <p:cNvPr id="52" name="Picture 51">
            <a:extLst>
              <a:ext uri="{FF2B5EF4-FFF2-40B4-BE49-F238E27FC236}">
                <a16:creationId xmlns:a16="http://schemas.microsoft.com/office/drawing/2014/main" id="{738B8ECB-26C2-45E2-8430-D67F1E1F065A}"/>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608673" y="77688"/>
            <a:ext cx="1690244" cy="612000"/>
          </a:xfrm>
          <a:prstGeom prst="rect">
            <a:avLst/>
          </a:prstGeom>
        </p:spPr>
      </p:pic>
    </p:spTree>
    <p:extLst>
      <p:ext uri="{BB962C8B-B14F-4D97-AF65-F5344CB8AC3E}">
        <p14:creationId xmlns:p14="http://schemas.microsoft.com/office/powerpoint/2010/main" val="956285593"/>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ocial Wellbeing Agency A3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3TopicNote xmlns="01be4277-2979-4a68-876d-b92b25fceece">
      <Terms xmlns="http://schemas.microsoft.com/office/infopath/2007/PartnerControls"/>
    </C3TopicNote>
    <TaxKeywordTaxHTField xmlns="32912b76-460a-4724-b42f-6e9d0ecab840">
      <Terms xmlns="http://schemas.microsoft.com/office/infopath/2007/PartnerControls"/>
    </TaxKeywordTaxHTField>
    <DIANotes xmlns="32912b76-460a-4724-b42f-6e9d0ecab840" xsi:nil="true"/>
    <e2058516dff94aab88e02e36598cb8f3 xmlns="32912b76-460a-4724-b42f-6e9d0ecab840">
      <Terms xmlns="http://schemas.microsoft.com/office/infopath/2007/PartnerControls"/>
    </e2058516dff94aab88e02e36598cb8f3>
    <i30eb2e5424543c4abb4965f12832c18 xmlns="32912b76-460a-4724-b42f-6e9d0ecab84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875d92a8-67e2-4a32-9472-8fe99549e1eb</TermId>
        </TermInfo>
      </Terms>
    </i30eb2e5424543c4abb4965f12832c18>
    <IconOverlay xmlns="http://schemas.microsoft.com/sharepoint/v4" xsi:nil="true"/>
    <TaxCatchAll xmlns="32912b76-460a-4724-b42f-6e9d0ecab840">
      <Value>4</Value>
      <Value>3</Value>
      <Value>2765</Value>
    </TaxCatchAll>
    <_dlc_DocId xmlns="32912b76-460a-4724-b42f-6e9d0ecab840">EEJU23W3HNHT-1111130400-881</_dlc_DocId>
    <_dlc_DocIdUrl xmlns="32912b76-460a-4724-b42f-6e9d0ecab840">
      <Url>https://dia.cohesion.net.nz/Sites/AOG/GCPO/_layouts/15/DocIdRedir.aspx?ID=EEJU23W3HNHT-1111130400-881</Url>
      <Description>EEJU23W3HNHT-1111130400-881</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Planning Document" ma:contentTypeID="0x0101005496552013C0BA46BE88192D5C6EB20B0015FC31BDD77A41B1B3FE00733A6FDA21001338B5900EF33840817C722C14E0099F" ma:contentTypeVersion="8" ma:contentTypeDescription="Planning Document" ma:contentTypeScope="" ma:versionID="16c4b3901c64087d7a52abe3a454010f">
  <xsd:schema xmlns:xsd="http://www.w3.org/2001/XMLSchema" xmlns:xs="http://www.w3.org/2001/XMLSchema" xmlns:p="http://schemas.microsoft.com/office/2006/metadata/properties" xmlns:ns3="01be4277-2979-4a68-876d-b92b25fceece" xmlns:ns4="32912b76-460a-4724-b42f-6e9d0ecab840" xmlns:ns5="http://schemas.microsoft.com/sharepoint/v4" targetNamespace="http://schemas.microsoft.com/office/2006/metadata/properties" ma:root="true" ma:fieldsID="a5210ba22d43bf7c91bebd534ed9ea2a" ns3:_="" ns4:_="" ns5:_="">
    <xsd:import namespace="01be4277-2979-4a68-876d-b92b25fceece"/>
    <xsd:import namespace="32912b76-460a-4724-b42f-6e9d0ecab840"/>
    <xsd:import namespace="http://schemas.microsoft.com/sharepoint/v4"/>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i30eb2e5424543c4abb4965f12832c18" minOccurs="0"/>
                <xsd:element ref="ns4:DIANotes" minOccurs="0"/>
                <xsd:element ref="ns4:e2058516dff94aab88e02e36598cb8f3" minOccurs="0"/>
                <xsd:element ref="ns4:_dlc_DocId" minOccurs="0"/>
                <xsd:element ref="ns4:_dlc_DocIdUrl" minOccurs="0"/>
                <xsd:element ref="ns4:_dlc_DocIdPersistId"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72c2c278-ea91-4863-9fc6-a5f9c6b62013" ma:anchorId="1c96f9d7-855b-4eb2-ade2-889cbd62f791"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2912b76-460a-4724-b42f-6e9d0ecab840"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d34886ce-b341-4a4d-8c20-f9090e7cd026}" ma:internalName="TaxCatchAll" ma:showField="CatchAllData"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34886ce-b341-4a4d-8c20-f9090e7cd026}" ma:internalName="TaxCatchAllLabel" ma:readOnly="true" ma:showField="CatchAllDataLabel"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i30eb2e5424543c4abb4965f12832c18" ma:index="14" ma:taxonomy="true" ma:internalName="i30eb2e5424543c4abb4965f12832c18" ma:taxonomyFieldName="DIASecurityClassification" ma:displayName="Security Classification" ma:default="4;#UNCLASSIFIED|875d92a8-67e2-4a32-9472-8fe99549e1eb" ma:fieldId="{230eb2e5-4245-43c4-abb4-965f12832c18}"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16" nillable="true" ma:displayName="Notes" ma:description="Additional information, can include URL link to another document" ma:internalName="DIANotes">
      <xsd:simpleType>
        <xsd:restriction base="dms:Note">
          <xsd:maxLength value="255"/>
        </xsd:restriction>
      </xsd:simpleType>
    </xsd:element>
    <xsd:element name="e2058516dff94aab88e02e36598cb8f3" ma:index="17" nillable="true" ma:taxonomy="true" ma:internalName="e2058516dff94aab88e02e36598cb8f3" ma:taxonomyFieldName="DIAPlanningDocumentType" ma:displayName="Planning Document Type" ma:fieldId="{e2058516-dff9-4aab-88e0-2e36598cb8f3}" ma:sspId="caf61cd4-0327-4679-8f8a-6e41773e81e7" ma:termSetId="7ded7b10-a949-433c-9668-0b36b5a9b83b" ma:anchorId="00000000-0000-0000-0000-000000000000" ma:open="true" ma:isKeyword="false">
      <xsd:complexType>
        <xsd:sequence>
          <xsd:element ref="pc:Terms" minOccurs="0" maxOccurs="1"/>
        </xsd:sequence>
      </xsd:complex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9CB951-85CC-4D6F-9F93-E8412F9F232B}">
  <ds:schemaRefs>
    <ds:schemaRef ds:uri="http://purl.org/dc/terms/"/>
    <ds:schemaRef ds:uri="http://schemas.microsoft.com/sharepoint/v4"/>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32912b76-460a-4724-b42f-6e9d0ecab840"/>
    <ds:schemaRef ds:uri="01be4277-2979-4a68-876d-b92b25fceece"/>
    <ds:schemaRef ds:uri="http://www.w3.org/XML/1998/namespace"/>
  </ds:schemaRefs>
</ds:datastoreItem>
</file>

<file path=customXml/itemProps2.xml><?xml version="1.0" encoding="utf-8"?>
<ds:datastoreItem xmlns:ds="http://schemas.openxmlformats.org/officeDocument/2006/customXml" ds:itemID="{876CAB23-C962-4409-87D2-46C71B349C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32912b76-460a-4724-b42f-6e9d0ecab84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F0FC822-2089-4380-ABA5-FCA67AFF6F1D}">
  <ds:schemaRefs>
    <ds:schemaRef ds:uri="http://schemas.microsoft.com/sharepoint/events"/>
  </ds:schemaRefs>
</ds:datastoreItem>
</file>

<file path=customXml/itemProps4.xml><?xml version="1.0" encoding="utf-8"?>
<ds:datastoreItem xmlns:ds="http://schemas.openxmlformats.org/officeDocument/2006/customXml" ds:itemID="{55BF706F-404C-46D1-B046-1C75AE8AA9A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27485</TotalTime>
  <Words>1592</Words>
  <Application>Microsoft Office PowerPoint</Application>
  <PresentationFormat>A3 Paper (297x420 mm)</PresentationFormat>
  <Paragraphs>73</Paragraphs>
  <Slides>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Calibri</vt:lpstr>
      <vt:lpstr>Calibri Light</vt:lpstr>
      <vt:lpstr>Source Sans Pro</vt:lpstr>
      <vt:lpstr>1_Custom Design</vt:lpstr>
      <vt:lpstr>Custom Design</vt:lpstr>
      <vt:lpstr>Social Wellbeing Agency A3 Theme</vt:lpstr>
      <vt:lpstr>PowerPoint Presentation</vt:lpstr>
      <vt:lpstr>PowerPoint Presentation</vt:lpstr>
    </vt:vector>
  </TitlesOfParts>
  <Company>NZ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Investment</dc:title>
  <dc:creator>Claire Lord [SSC]</dc:creator>
  <cp:keywords/>
  <cp:lastModifiedBy>Penelope Whitson</cp:lastModifiedBy>
  <cp:revision>683</cp:revision>
  <cp:lastPrinted>2020-09-06T19:45:39Z</cp:lastPrinted>
  <dcterms:created xsi:type="dcterms:W3CDTF">2016-04-18T03:19:15Z</dcterms:created>
  <dcterms:modified xsi:type="dcterms:W3CDTF">2021-11-23T08:28:30Z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A12493635</vt:lpwstr>
  </property>
  <property fmtid="{D5CDD505-2E9C-101B-9397-08002B2CF9AE}" pid="4" name="Objective-Title">
    <vt:lpwstr>Template_Presentation_A3-Ministerial-poster_Horizontal_Analytical-dots_SWA_FINAL_20200424</vt:lpwstr>
  </property>
  <property fmtid="{D5CDD505-2E9C-101B-9397-08002B2CF9AE}" pid="5" name="Objective-Comment">
    <vt:lpwstr/>
  </property>
  <property fmtid="{D5CDD505-2E9C-101B-9397-08002B2CF9AE}" pid="6" name="Objective-CreationStamp">
    <vt:filetime>2020-05-01T04:40:11Z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2020-05-01T04:40:11Z</vt:filetime>
  </property>
  <property fmtid="{D5CDD505-2E9C-101B-9397-08002B2CF9AE}" pid="10" name="Objective-ModificationStamp">
    <vt:filetime>2020-05-01T04:40:51Z</vt:filetime>
  </property>
  <property fmtid="{D5CDD505-2E9C-101B-9397-08002B2CF9AE}" pid="11" name="Objective-Owner">
    <vt:lpwstr>Jacinta Syme</vt:lpwstr>
  </property>
  <property fmtid="{D5CDD505-2E9C-101B-9397-08002B2CF9AE}" pid="12" name="Objective-Path">
    <vt:lpwstr>Global Folder:SIA INFORMATION REPOSITORY:Corporate:Communications:SWA Toolkit 2020:Microsoft Suite Templates:</vt:lpwstr>
  </property>
  <property fmtid="{D5CDD505-2E9C-101B-9397-08002B2CF9AE}" pid="13" name="Objective-Parent">
    <vt:lpwstr>Microsoft Suite Templates</vt:lpwstr>
  </property>
  <property fmtid="{D5CDD505-2E9C-101B-9397-08002B2CF9AE}" pid="14" name="Objective-State">
    <vt:lpwstr>Published</vt:lpwstr>
  </property>
  <property fmtid="{D5CDD505-2E9C-101B-9397-08002B2CF9AE}" pid="15" name="Objective-Version">
    <vt:lpwstr>1.0</vt:lpwstr>
  </property>
  <property fmtid="{D5CDD505-2E9C-101B-9397-08002B2CF9AE}" pid="16" name="Objective-VersionNumber">
    <vt:r8>1</vt:r8>
  </property>
  <property fmtid="{D5CDD505-2E9C-101B-9397-08002B2CF9AE}" pid="17" name="Objective-VersionComment">
    <vt:lpwstr>First version</vt:lpwstr>
  </property>
  <property fmtid="{D5CDD505-2E9C-101B-9397-08002B2CF9AE}" pid="18" name="Objective-FileNumber">
    <vt:lpwstr>qA663544</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Final</vt:lpwstr>
  </property>
  <property fmtid="{D5CDD505-2E9C-101B-9397-08002B2CF9AE}" pid="22" name="Objective-Email is Vaulted? [system]">
    <vt:lpwstr/>
  </property>
  <property fmtid="{D5CDD505-2E9C-101B-9397-08002B2CF9AE}" pid="23" name="Objective-Report Type [system]">
    <vt:lpwstr>General</vt:lpwstr>
  </property>
  <property fmtid="{D5CDD505-2E9C-101B-9397-08002B2CF9AE}" pid="24" name="ContentTypeId">
    <vt:lpwstr>0x0101005496552013C0BA46BE88192D5C6EB20B0015FC31BDD77A41B1B3FE00733A6FDA21001338B5900EF33840817C722C14E0099F</vt:lpwstr>
  </property>
  <property fmtid="{D5CDD505-2E9C-101B-9397-08002B2CF9AE}" pid="25" name="DIAEmailContentType">
    <vt:lpwstr>3;#Correspondence|dcd6b05f-dc80-4336-b228-09aebf3d212c</vt:lpwstr>
  </property>
  <property fmtid="{D5CDD505-2E9C-101B-9397-08002B2CF9AE}" pid="26" name="af512b3f0b7e4f0ab4dd0734b49f16fa">
    <vt:lpwstr>Correspondence|dcd6b05f-dc80-4336-b228-09aebf3d212c</vt:lpwstr>
  </property>
  <property fmtid="{D5CDD505-2E9C-101B-9397-08002B2CF9AE}" pid="27" name="DIASecurityClassification">
    <vt:lpwstr>4;#UNCLASSIFIED|875d92a8-67e2-4a32-9472-8fe99549e1eb</vt:lpwstr>
  </property>
  <property fmtid="{D5CDD505-2E9C-101B-9397-08002B2CF9AE}" pid="28" name="g132a64adae245189b5b2be2b4f1220f">
    <vt:lpwstr>2021|edce4435-5b8f-48f5-926b-405f4a065c17</vt:lpwstr>
  </property>
  <property fmtid="{D5CDD505-2E9C-101B-9397-08002B2CF9AE}" pid="29" name="DIAYear">
    <vt:lpwstr>2765;#2021|edce4435-5b8f-48f5-926b-405f4a065c17</vt:lpwstr>
  </property>
  <property fmtid="{D5CDD505-2E9C-101B-9397-08002B2CF9AE}" pid="30" name="_dlc_DocIdItemGuid">
    <vt:lpwstr>6fdd2106-2085-4bad-8c67-a5f6fde958be</vt:lpwstr>
  </property>
  <property fmtid="{D5CDD505-2E9C-101B-9397-08002B2CF9AE}" pid="31" name="TaxKeyword">
    <vt:lpwstr/>
  </property>
  <property fmtid="{D5CDD505-2E9C-101B-9397-08002B2CF9AE}" pid="32" name="C3Topic">
    <vt:lpwstr/>
  </property>
  <property fmtid="{D5CDD505-2E9C-101B-9397-08002B2CF9AE}" pid="33" name="DIAPlanningDocumentType">
    <vt:lpwstr/>
  </property>
  <property fmtid="{D5CDD505-2E9C-101B-9397-08002B2CF9AE}" pid="34" name="DIAAdministrationDocumentType">
    <vt:lpwstr/>
  </property>
  <property fmtid="{D5CDD505-2E9C-101B-9397-08002B2CF9AE}" pid="35" name="h288be6dc87141bbb85aea15bb46feec">
    <vt:lpwstr/>
  </property>
  <property fmtid="{D5CDD505-2E9C-101B-9397-08002B2CF9AE}" pid="36" name="DIAReportDocumentType">
    <vt:lpwstr/>
  </property>
  <property fmtid="{D5CDD505-2E9C-101B-9397-08002B2CF9AE}" pid="37" name="DIAMeetingDocumentType">
    <vt:lpwstr/>
  </property>
  <property fmtid="{D5CDD505-2E9C-101B-9397-08002B2CF9AE}" pid="38" name="f2ff4695490c4bf79a895c9f81dcf06d">
    <vt:lpwstr/>
  </property>
  <property fmtid="{D5CDD505-2E9C-101B-9397-08002B2CF9AE}" pid="39" name="c794c62a77ac4a12986871855a87615d">
    <vt:lpwstr/>
  </property>
</Properties>
</file>