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0" r:id="rId9"/>
  </p:sldIdLst>
  <p:sldSz cx="12801600" cy="9601200" type="A3"/>
  <p:notesSz cx="9939338" cy="14368463"/>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Judy Strydom" initials="JS" lastIdx="8" clrIdx="1">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1B"/>
    <a:srgbClr val="FFD5BA"/>
    <a:srgbClr val="FE731B"/>
    <a:srgbClr val="FEEAD4"/>
    <a:srgbClr val="000000"/>
    <a:srgbClr val="2C86B4"/>
    <a:srgbClr val="979AA0"/>
    <a:srgbClr val="FCFDFE"/>
    <a:srgbClr val="E0EFF1"/>
    <a:srgbClr val="088D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60"/>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8130" cy="719229"/>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sz="quarter" idx="1"/>
          </p:nvPr>
        </p:nvSpPr>
        <p:spPr>
          <a:xfrm>
            <a:off x="5628888" y="1"/>
            <a:ext cx="4308130" cy="719229"/>
          </a:xfrm>
          <a:prstGeom prst="rect">
            <a:avLst/>
          </a:prstGeom>
        </p:spPr>
        <p:txBody>
          <a:bodyPr vert="horz" lIns="132889" tIns="66444" rIns="132889" bIns="66444" rtlCol="0"/>
          <a:lstStyle>
            <a:lvl1pPr algn="r">
              <a:defRPr sz="17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2" y="13646941"/>
            <a:ext cx="4308130" cy="719227"/>
          </a:xfrm>
          <a:prstGeom prst="rect">
            <a:avLst/>
          </a:prstGeom>
        </p:spPr>
        <p:txBody>
          <a:bodyPr vert="horz" lIns="132889" tIns="66444" rIns="132889" bIns="66444" rtlCol="0" anchor="b"/>
          <a:lstStyle>
            <a:lvl1pPr algn="l">
              <a:defRPr sz="1700"/>
            </a:lvl1pPr>
          </a:lstStyle>
          <a:p>
            <a:endParaRPr lang="en-NZ"/>
          </a:p>
        </p:txBody>
      </p:sp>
      <p:sp>
        <p:nvSpPr>
          <p:cNvPr id="5" name="Slide Number Placeholder 4"/>
          <p:cNvSpPr>
            <a:spLocks noGrp="1"/>
          </p:cNvSpPr>
          <p:nvPr>
            <p:ph type="sldNum" sz="quarter" idx="3"/>
          </p:nvPr>
        </p:nvSpPr>
        <p:spPr>
          <a:xfrm>
            <a:off x="5628888" y="13646941"/>
            <a:ext cx="4308130" cy="719227"/>
          </a:xfrm>
          <a:prstGeom prst="rect">
            <a:avLst/>
          </a:prstGeom>
        </p:spPr>
        <p:txBody>
          <a:bodyPr vert="horz" lIns="132889" tIns="66444" rIns="132889" bIns="66444" rtlCol="0" anchor="b"/>
          <a:lstStyle>
            <a:lvl1pPr algn="r">
              <a:defRPr sz="17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307045" cy="720918"/>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idx="1"/>
          </p:nvPr>
        </p:nvSpPr>
        <p:spPr>
          <a:xfrm>
            <a:off x="5629993" y="2"/>
            <a:ext cx="4307045" cy="720918"/>
          </a:xfrm>
          <a:prstGeom prst="rect">
            <a:avLst/>
          </a:prstGeom>
        </p:spPr>
        <p:txBody>
          <a:bodyPr vert="horz" lIns="132889" tIns="66444" rIns="132889" bIns="66444" rtlCol="0"/>
          <a:lstStyle>
            <a:lvl1pPr algn="r">
              <a:defRPr sz="17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889" tIns="66444" rIns="132889" bIns="66444" rtlCol="0" anchor="ctr"/>
          <a:lstStyle/>
          <a:p>
            <a:endParaRPr lang="en-NZ"/>
          </a:p>
        </p:txBody>
      </p:sp>
      <p:sp>
        <p:nvSpPr>
          <p:cNvPr id="5" name="Notes Placeholder 4"/>
          <p:cNvSpPr>
            <a:spLocks noGrp="1"/>
          </p:cNvSpPr>
          <p:nvPr>
            <p:ph type="body" sz="quarter" idx="3"/>
          </p:nvPr>
        </p:nvSpPr>
        <p:spPr>
          <a:xfrm>
            <a:off x="993935" y="6914825"/>
            <a:ext cx="7951470" cy="5657583"/>
          </a:xfrm>
          <a:prstGeom prst="rect">
            <a:avLst/>
          </a:prstGeom>
        </p:spPr>
        <p:txBody>
          <a:bodyPr vert="horz" lIns="132889" tIns="66444" rIns="132889" bIns="664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3" y="13647547"/>
            <a:ext cx="4307045" cy="720917"/>
          </a:xfrm>
          <a:prstGeom prst="rect">
            <a:avLst/>
          </a:prstGeom>
        </p:spPr>
        <p:txBody>
          <a:bodyPr vert="horz" lIns="132889" tIns="66444" rIns="132889" bIns="66444" rtlCol="0" anchor="b"/>
          <a:lstStyle>
            <a:lvl1pPr algn="l">
              <a:defRPr sz="1700"/>
            </a:lvl1pPr>
          </a:lstStyle>
          <a:p>
            <a:endParaRPr lang="en-NZ"/>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89" tIns="66444" rIns="132889" bIns="66444" rtlCol="0" anchor="b"/>
          <a:lstStyle>
            <a:lvl1pPr algn="r">
              <a:defRPr sz="17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88784016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274096079"/>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5228490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7031503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6032302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7890569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543348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588735788"/>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07009967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53273485"/>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577294037"/>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318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DF4BCD08-8CFF-42BF-89EE-2DD7E7149B7E}"/>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397486493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34.xml"/><Relationship Id="rId5" Type="http://schemas.openxmlformats.org/officeDocument/2006/relationships/image" Target="../media/image7.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F032EDF4-DD8C-4FC5-921D-9F1B95A0EDEC}"/>
              </a:ext>
            </a:extLst>
          </p:cNvPr>
          <p:cNvCxnSpPr>
            <a:cxnSpLocks/>
          </p:cNvCxnSpPr>
          <p:nvPr/>
        </p:nvCxnSpPr>
        <p:spPr>
          <a:xfrm>
            <a:off x="-1" y="1978921"/>
            <a:ext cx="12801601"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8B6BFC80-0E56-4EF9-ABE2-8916B1A8022A}"/>
              </a:ext>
            </a:extLst>
          </p:cNvPr>
          <p:cNvSpPr txBox="1"/>
          <p:nvPr/>
        </p:nvSpPr>
        <p:spPr>
          <a:xfrm>
            <a:off x="-1" y="2242322"/>
            <a:ext cx="7272339" cy="492443"/>
          </a:xfrm>
          <a:prstGeom prst="rect">
            <a:avLst/>
          </a:prstGeom>
          <a:noFill/>
          <a:ln>
            <a:noFill/>
          </a:ln>
        </p:spPr>
        <p:txBody>
          <a:bodyPr wrap="square" rtlCol="0">
            <a:spAutoFit/>
          </a:bodyPr>
          <a:lstStyle/>
          <a:p>
            <a:r>
              <a:rPr lang="en-NZ" sz="1300" b="1" dirty="0">
                <a:latin typeface="Source Sans Pro" panose="020B0503030403020204" pitchFamily="34" charset="0"/>
                <a:ea typeface="Source Sans Pro" panose="020B0503030403020204" pitchFamily="34" charset="0"/>
                <a:cs typeface="Calibri" panose="020F0502020204030204" pitchFamily="34" charset="0"/>
              </a:rPr>
              <a:t>The DPUP Principles </a:t>
            </a:r>
            <a:r>
              <a:rPr lang="en-NZ" sz="1300" dirty="0">
                <a:latin typeface="Source Sans Pro" panose="020B0503030403020204" pitchFamily="34" charset="0"/>
                <a:ea typeface="Source Sans Pro" panose="020B0503030403020204" pitchFamily="34" charset="0"/>
                <a:cs typeface="Calibri" panose="020F0502020204030204" pitchFamily="34" charset="0"/>
              </a:rPr>
              <a:t>are values and behaviours that underpin respectful, transparent and trusted use of data and information:</a:t>
            </a:r>
          </a:p>
        </p:txBody>
      </p:sp>
      <p:sp>
        <p:nvSpPr>
          <p:cNvPr id="12" name="Rectangle: Rounded Corners 11">
            <a:extLst>
              <a:ext uri="{FF2B5EF4-FFF2-40B4-BE49-F238E27FC236}">
                <a16:creationId xmlns:a16="http://schemas.microsoft.com/office/drawing/2014/main" id="{EF271153-864B-43C5-9452-264E09147430}"/>
              </a:ext>
            </a:extLst>
          </p:cNvPr>
          <p:cNvSpPr/>
          <p:nvPr/>
        </p:nvSpPr>
        <p:spPr>
          <a:xfrm>
            <a:off x="939992" y="2759956"/>
            <a:ext cx="5567481"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Improve outcomes for service users, whānau and communities.</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40" name="Rectangle: Rounded Corners 39">
            <a:extLst>
              <a:ext uri="{FF2B5EF4-FFF2-40B4-BE49-F238E27FC236}">
                <a16:creationId xmlns:a16="http://schemas.microsoft.com/office/drawing/2014/main" id="{6676C238-9AB4-4309-9AF4-394EF3222EAC}"/>
              </a:ext>
            </a:extLst>
          </p:cNvPr>
          <p:cNvSpPr/>
          <p:nvPr/>
        </p:nvSpPr>
        <p:spPr>
          <a:xfrm>
            <a:off x="1157147" y="3322134"/>
            <a:ext cx="636917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Uphold the mana and dignity of those who share their data and information.</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1" name="Rectangle: Rounded Corners 40">
            <a:extLst>
              <a:ext uri="{FF2B5EF4-FFF2-40B4-BE49-F238E27FC236}">
                <a16:creationId xmlns:a16="http://schemas.microsoft.com/office/drawing/2014/main" id="{D136C549-F219-416B-A590-1176AA68AACB}"/>
              </a:ext>
            </a:extLst>
          </p:cNvPr>
          <p:cNvSpPr/>
          <p:nvPr/>
        </p:nvSpPr>
        <p:spPr>
          <a:xfrm>
            <a:off x="1394967" y="3884313"/>
            <a:ext cx="5940000" cy="371504"/>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Empower people — include them and enable their choices. </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2" name="Rectangle: Rounded Corners 41">
            <a:extLst>
              <a:ext uri="{FF2B5EF4-FFF2-40B4-BE49-F238E27FC236}">
                <a16:creationId xmlns:a16="http://schemas.microsoft.com/office/drawing/2014/main" id="{843AAF23-E6CB-46AC-ADA9-CA86D744BA9D}"/>
              </a:ext>
            </a:extLst>
          </p:cNvPr>
          <p:cNvSpPr/>
          <p:nvPr/>
        </p:nvSpPr>
        <p:spPr>
          <a:xfrm>
            <a:off x="1157147" y="4446490"/>
            <a:ext cx="6055200"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Kaitiakitanga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Act as a steward in a way that’s transparent, understood and trusted. </a:t>
            </a:r>
          </a:p>
        </p:txBody>
      </p:sp>
      <p:sp>
        <p:nvSpPr>
          <p:cNvPr id="43" name="Rectangle: Rounded Corners 42">
            <a:extLst>
              <a:ext uri="{FF2B5EF4-FFF2-40B4-BE49-F238E27FC236}">
                <a16:creationId xmlns:a16="http://schemas.microsoft.com/office/drawing/2014/main" id="{0358A24D-FDA8-4026-9524-1F1B84B0E358}"/>
              </a:ext>
            </a:extLst>
          </p:cNvPr>
          <p:cNvSpPr/>
          <p:nvPr/>
        </p:nvSpPr>
        <p:spPr>
          <a:xfrm>
            <a:off x="861482" y="5008668"/>
            <a:ext cx="529482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Work as equals to create and share valuable knowledge. </a:t>
            </a:r>
          </a:p>
        </p:txBody>
      </p:sp>
      <p:sp>
        <p:nvSpPr>
          <p:cNvPr id="8" name="TextBox 7">
            <a:extLst>
              <a:ext uri="{FF2B5EF4-FFF2-40B4-BE49-F238E27FC236}">
                <a16:creationId xmlns:a16="http://schemas.microsoft.com/office/drawing/2014/main" id="{3C1A8E84-7572-4381-86C1-8F68C3178B4A}"/>
              </a:ext>
            </a:extLst>
          </p:cNvPr>
          <p:cNvSpPr txBox="1"/>
          <p:nvPr/>
        </p:nvSpPr>
        <p:spPr>
          <a:xfrm>
            <a:off x="1093359" y="60097"/>
            <a:ext cx="7520679"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  </a:t>
            </a:r>
          </a:p>
          <a:p>
            <a:r>
              <a:rPr lang="en-NZ" sz="2400" b="1" dirty="0">
                <a:solidFill>
                  <a:srgbClr val="E8731B"/>
                </a:solidFill>
                <a:latin typeface="Source Sans Pro" panose="020B0503030403020204" pitchFamily="34" charset="0"/>
                <a:ea typeface="Source Sans Pro" panose="020B0503030403020204" pitchFamily="34" charset="0"/>
              </a:rPr>
              <a:t>DPUP summary for frontline leadership </a:t>
            </a:r>
          </a:p>
        </p:txBody>
      </p:sp>
      <p:cxnSp>
        <p:nvCxnSpPr>
          <p:cNvPr id="9" name="Straight Connector 8">
            <a:extLst>
              <a:ext uri="{FF2B5EF4-FFF2-40B4-BE49-F238E27FC236}">
                <a16:creationId xmlns:a16="http://schemas.microsoft.com/office/drawing/2014/main" id="{97AFFC17-9B7B-466B-86CB-CAAFEF38208A}"/>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52331836-EF49-44E3-BD52-9A87160ED89E}"/>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3" name="TextBox 52">
            <a:extLst>
              <a:ext uri="{FF2B5EF4-FFF2-40B4-BE49-F238E27FC236}">
                <a16:creationId xmlns:a16="http://schemas.microsoft.com/office/drawing/2014/main" id="{D03B202C-9313-465C-857D-A0145A45468C}"/>
              </a:ext>
            </a:extLst>
          </p:cNvPr>
          <p:cNvSpPr txBox="1"/>
          <p:nvPr/>
        </p:nvSpPr>
        <p:spPr>
          <a:xfrm flipH="1">
            <a:off x="7595187" y="1985397"/>
            <a:ext cx="5224921" cy="4016484"/>
          </a:xfrm>
          <a:prstGeom prst="rect">
            <a:avLst/>
          </a:prstGeom>
          <a:noFill/>
        </p:spPr>
        <p:txBody>
          <a:bodyPr wrap="square" rtlCol="0">
            <a:spAutoFit/>
          </a:bodyPr>
          <a:lstStyle/>
          <a:p>
            <a:pPr algn="ctr">
              <a:spcBef>
                <a:spcPts val="600"/>
              </a:spcBef>
              <a:spcAft>
                <a:spcPts val="600"/>
              </a:spcAft>
            </a:pPr>
            <a:r>
              <a:rPr lang="en-NZ" sz="1400" b="1" dirty="0">
                <a:solidFill>
                  <a:srgbClr val="E8731B"/>
                </a:solidFill>
                <a:latin typeface="Source Sans Pro" panose="020B0503030403020204" pitchFamily="34" charset="0"/>
                <a:ea typeface="Source Sans Pro" panose="020B0503030403020204" pitchFamily="34" charset="0"/>
              </a:rPr>
              <a:t>Be transparent about purpose</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In some situations you may not be the person deciding what data or information to collect or how to use it. In other situations you may have a lot of room to decide what information to collect.</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Either way, it’s vital to understand why your </a:t>
            </a:r>
            <a:r>
              <a:rPr lang="en-NZ" sz="1300" dirty="0" err="1">
                <a:latin typeface="Source Sans Pro" panose="020B0503030403020204" pitchFamily="34" charset="0"/>
                <a:ea typeface="Source Sans Pro" panose="020B0503030403020204" pitchFamily="34" charset="0"/>
                <a:cs typeface="Calibri" panose="020F0502020204030204" pitchFamily="34" charset="0"/>
              </a:rPr>
              <a:t>gency</a:t>
            </a:r>
            <a:r>
              <a:rPr lang="en-NZ" sz="1300" dirty="0">
                <a:latin typeface="Source Sans Pro" panose="020B0503030403020204" pitchFamily="34" charset="0"/>
                <a:ea typeface="Source Sans Pro" panose="020B0503030403020204" pitchFamily="34" charset="0"/>
                <a:cs typeface="Calibri" panose="020F0502020204030204" pitchFamily="34" charset="0"/>
              </a:rPr>
              <a:t> is collecting people’s information, and how it will be used by your agency or other agencies that you may share it with. </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If you’re not sure, then it will be hard to be transparent with service users. The Privacy Act 2020 tells us we must be transparent when it’s their personal information (it can or does identify them). DPUP recommends this as good practice when it’s about them but doesn’t identify them.</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Remember that misinterpretation, misuse or careless use of people’s information can have serious consequences for them, their whānau or community. Approach purpose in an inclusive way to understand what’s reasonable and how to explain it.</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The Transparency and Choice Guideline has more information: digital.govt.nz/</a:t>
            </a:r>
            <a:r>
              <a:rPr lang="en-NZ" sz="1300" dirty="0" err="1">
                <a:latin typeface="Source Sans Pro" panose="020B0503030403020204" pitchFamily="34" charset="0"/>
                <a:ea typeface="Source Sans Pro" panose="020B0503030403020204" pitchFamily="34" charset="0"/>
                <a:cs typeface="Calibri" panose="020F0502020204030204" pitchFamily="34" charset="0"/>
              </a:rPr>
              <a:t>dpup</a:t>
            </a:r>
            <a:r>
              <a:rPr lang="en-NZ" sz="1300" dirty="0">
                <a:latin typeface="Source Sans Pro" panose="020B0503030403020204" pitchFamily="34" charset="0"/>
                <a:ea typeface="Source Sans Pro" panose="020B0503030403020204" pitchFamily="34" charset="0"/>
                <a:cs typeface="Calibri" panose="020F0502020204030204" pitchFamily="34" charset="0"/>
              </a:rPr>
              <a:t>/guidelines</a:t>
            </a:r>
            <a:endParaRPr lang="en-NZ" sz="1300" b="1" dirty="0">
              <a:solidFill>
                <a:srgbClr val="2A2A3E"/>
              </a:solidFill>
              <a:latin typeface="Source Sans Pro" panose="020B0503030403020204" pitchFamily="34" charset="0"/>
              <a:ea typeface="Source Sans Pro" panose="020B0503030403020204" pitchFamily="34" charset="0"/>
            </a:endParaRPr>
          </a:p>
        </p:txBody>
      </p:sp>
      <p:cxnSp>
        <p:nvCxnSpPr>
          <p:cNvPr id="55" name="Straight Connector 54">
            <a:extLst>
              <a:ext uri="{FF2B5EF4-FFF2-40B4-BE49-F238E27FC236}">
                <a16:creationId xmlns:a16="http://schemas.microsoft.com/office/drawing/2014/main" id="{C30BBCB6-3A76-4DBB-B853-2FE5E36B1752}"/>
              </a:ext>
            </a:extLst>
          </p:cNvPr>
          <p:cNvCxnSpPr>
            <a:cxnSpLocks/>
          </p:cNvCxnSpPr>
          <p:nvPr/>
        </p:nvCxnSpPr>
        <p:spPr>
          <a:xfrm>
            <a:off x="7546357" y="1978921"/>
            <a:ext cx="25521" cy="7638285"/>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F2595EA1-51D7-4F47-BDD0-B4C5C8D7CA66}"/>
              </a:ext>
            </a:extLst>
          </p:cNvPr>
          <p:cNvSpPr txBox="1"/>
          <p:nvPr/>
        </p:nvSpPr>
        <p:spPr>
          <a:xfrm>
            <a:off x="7569151" y="6900159"/>
            <a:ext cx="2750921" cy="1200329"/>
          </a:xfrm>
          <a:prstGeom prst="rect">
            <a:avLst/>
          </a:prstGeom>
          <a:noFill/>
          <a:ln>
            <a:noFill/>
          </a:ln>
        </p:spPr>
        <p:txBody>
          <a:bodyPr wrap="square" rtlCol="0">
            <a:spAutoFit/>
          </a:bodyP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you decide what to collect (for example, when setting up contracts or designing assessments), get a wide range of views, including from service users, about what is fair and reasonable.</a:t>
            </a:r>
          </a:p>
        </p:txBody>
      </p:sp>
      <p:cxnSp>
        <p:nvCxnSpPr>
          <p:cNvPr id="67" name="Straight Connector 66">
            <a:extLst>
              <a:ext uri="{FF2B5EF4-FFF2-40B4-BE49-F238E27FC236}">
                <a16:creationId xmlns:a16="http://schemas.microsoft.com/office/drawing/2014/main" id="{EF9B406F-AC3E-4EBF-BE05-BCB3D5C2D636}"/>
              </a:ext>
            </a:extLst>
          </p:cNvPr>
          <p:cNvCxnSpPr>
            <a:cxnSpLocks/>
          </p:cNvCxnSpPr>
          <p:nvPr/>
        </p:nvCxnSpPr>
        <p:spPr>
          <a:xfrm>
            <a:off x="7574605" y="6925362"/>
            <a:ext cx="5326628"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F81E4E4-0EE5-417A-A84D-507B5A34983E}"/>
              </a:ext>
            </a:extLst>
          </p:cNvPr>
          <p:cNvCxnSpPr>
            <a:cxnSpLocks/>
          </p:cNvCxnSpPr>
          <p:nvPr/>
        </p:nvCxnSpPr>
        <p:spPr>
          <a:xfrm>
            <a:off x="10194717" y="5724007"/>
            <a:ext cx="0" cy="3893199"/>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1D19304-1232-4C8B-8721-168AB5D1E914}"/>
              </a:ext>
            </a:extLst>
          </p:cNvPr>
          <p:cNvCxnSpPr>
            <a:cxnSpLocks/>
          </p:cNvCxnSpPr>
          <p:nvPr/>
        </p:nvCxnSpPr>
        <p:spPr>
          <a:xfrm flipH="1">
            <a:off x="-119410" y="5904902"/>
            <a:ext cx="12942127" cy="20041"/>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1EC949B5-228C-4A76-A91B-489BF75056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73" y="10411"/>
            <a:ext cx="1080000" cy="1080000"/>
          </a:xfrm>
          <a:prstGeom prst="rect">
            <a:avLst/>
          </a:prstGeom>
        </p:spPr>
      </p:pic>
      <p:sp>
        <p:nvSpPr>
          <p:cNvPr id="57" name="TextBox 44">
            <a:extLst>
              <a:ext uri="{FF2B5EF4-FFF2-40B4-BE49-F238E27FC236}">
                <a16:creationId xmlns:a16="http://schemas.microsoft.com/office/drawing/2014/main" id="{C41E64FB-CC6D-479D-9975-C383C8E3187F}"/>
              </a:ext>
            </a:extLst>
          </p:cNvPr>
          <p:cNvSpPr txBox="1"/>
          <p:nvPr/>
        </p:nvSpPr>
        <p:spPr>
          <a:xfrm>
            <a:off x="-40944" y="1089223"/>
            <a:ext cx="6693204" cy="996146"/>
          </a:xfrm>
          <a:prstGeom prst="rect">
            <a:avLst/>
          </a:prstGeom>
          <a:noFill/>
          <a:ln>
            <a:noFill/>
          </a:ln>
        </p:spPr>
        <p:txBody>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r>
              <a:rPr lang="en-NZ" sz="1300" dirty="0">
                <a:latin typeface="Source Sans Pro" panose="020B0503030403020204" pitchFamily="34" charset="0"/>
                <a:ea typeface="Source Sans Pro" panose="020B0503030403020204" pitchFamily="34" charset="0"/>
                <a:cs typeface="Calibri" panose="020F0502020204030204" pitchFamily="34" charset="0"/>
              </a:rPr>
              <a:t>As a manager or leader you can model the DPUP Principles and keep the focus of collecting or using people’s data or information clearly on the </a:t>
            </a: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Principle</a:t>
            </a:r>
            <a:r>
              <a:rPr lang="en-NZ" sz="1300" b="0" dirty="0">
                <a:latin typeface="Source Sans Pro" panose="020B0503030403020204" pitchFamily="34" charset="0"/>
                <a:ea typeface="Source Sans Pro" panose="020B0503030403020204" pitchFamily="34" charset="0"/>
                <a:cs typeface="Calibri" panose="020F0502020204030204" pitchFamily="34" charset="0"/>
              </a:rPr>
              <a:t>. Help to create a culture of </a:t>
            </a: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300" dirty="0">
                <a:latin typeface="Source Sans Pro" panose="020B0503030403020204" pitchFamily="34" charset="0"/>
                <a:ea typeface="Source Sans Pro" panose="020B0503030403020204" pitchFamily="34" charset="0"/>
                <a:cs typeface="Calibri" panose="020F0502020204030204" pitchFamily="34" charset="0"/>
              </a:rPr>
              <a:t>and </a:t>
            </a: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300" dirty="0">
                <a:latin typeface="Source Sans Pro" panose="020B0503030403020204" pitchFamily="34" charset="0"/>
                <a:ea typeface="Source Sans Pro" panose="020B0503030403020204" pitchFamily="34" charset="0"/>
                <a:cs typeface="Calibri" panose="020F0502020204030204" pitchFamily="34" charset="0"/>
              </a:rPr>
              <a:t>where the information and data that people share is cared for in a respectful, trusted and transparent way.</a:t>
            </a:r>
            <a:endParaRPr lang="en-NZ" sz="1300" b="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60" name="TextBox 6">
            <a:extLst>
              <a:ext uri="{FF2B5EF4-FFF2-40B4-BE49-F238E27FC236}">
                <a16:creationId xmlns:a16="http://schemas.microsoft.com/office/drawing/2014/main" id="{58518B10-0449-41B6-B212-178DC1FA2E22}"/>
              </a:ext>
            </a:extLst>
          </p:cNvPr>
          <p:cNvSpPr txBox="1"/>
          <p:nvPr/>
        </p:nvSpPr>
        <p:spPr>
          <a:xfrm>
            <a:off x="10186716" y="8040082"/>
            <a:ext cx="2598183" cy="1569660"/>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Being clear about purpose isn't just being ethical. The Privacy Act 2020 says information should only be collected if there is a clear, reasonable need for it and it should only be used for the purpose it was collected for, unless there is a specific exception.</a:t>
            </a:r>
            <a:endParaRPr lang="en-NZ" sz="1300" b="1"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61" name="TextBox 60">
            <a:extLst>
              <a:ext uri="{FF2B5EF4-FFF2-40B4-BE49-F238E27FC236}">
                <a16:creationId xmlns:a16="http://schemas.microsoft.com/office/drawing/2014/main" id="{B3BF6DB4-21C2-41B6-80A5-DDB994C6DD1C}"/>
              </a:ext>
            </a:extLst>
          </p:cNvPr>
          <p:cNvSpPr txBox="1"/>
          <p:nvPr/>
        </p:nvSpPr>
        <p:spPr>
          <a:xfrm>
            <a:off x="7579881" y="5951415"/>
            <a:ext cx="2651977" cy="1015663"/>
          </a:xfrm>
          <a:prstGeom prst="rect">
            <a:avLst/>
          </a:prstGeom>
          <a:noFill/>
          <a:ln>
            <a:noFill/>
          </a:ln>
        </p:spPr>
        <p:txBody>
          <a:bodyPr wrap="square" rtlCol="0">
            <a:spAutoFit/>
          </a:bodyP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staff understand the purpose of any data or information they collect or use, and are confident they can explain it to service users.</a:t>
            </a:r>
          </a:p>
        </p:txBody>
      </p:sp>
      <p:sp>
        <p:nvSpPr>
          <p:cNvPr id="71" name="TextBox 6">
            <a:extLst>
              <a:ext uri="{FF2B5EF4-FFF2-40B4-BE49-F238E27FC236}">
                <a16:creationId xmlns:a16="http://schemas.microsoft.com/office/drawing/2014/main" id="{01373BA8-B759-4780-9C9C-7D6D5F9DD342}"/>
              </a:ext>
            </a:extLst>
          </p:cNvPr>
          <p:cNvSpPr txBox="1"/>
          <p:nvPr/>
        </p:nvSpPr>
        <p:spPr>
          <a:xfrm>
            <a:off x="10218028" y="5951415"/>
            <a:ext cx="2598184" cy="1015663"/>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your agency has clear, easy-to-use explanations for service users, and processes for ensuring they can ask questions about purpose.</a:t>
            </a:r>
          </a:p>
        </p:txBody>
      </p:sp>
      <p:sp>
        <p:nvSpPr>
          <p:cNvPr id="72" name="TextBox 6">
            <a:extLst>
              <a:ext uri="{FF2B5EF4-FFF2-40B4-BE49-F238E27FC236}">
                <a16:creationId xmlns:a16="http://schemas.microsoft.com/office/drawing/2014/main" id="{7426D920-90CD-4C81-84E3-F926722444F4}"/>
              </a:ext>
            </a:extLst>
          </p:cNvPr>
          <p:cNvSpPr txBox="1"/>
          <p:nvPr/>
        </p:nvSpPr>
        <p:spPr>
          <a:xfrm>
            <a:off x="10209894" y="6876572"/>
            <a:ext cx="2598184" cy="1200329"/>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Keep focused on the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Principle</a:t>
            </a:r>
            <a:r>
              <a:rPr lang="en-NZ" sz="1200" dirty="0">
                <a:latin typeface="Source Sans Pro" panose="020B0503030403020204" pitchFamily="34" charset="0"/>
                <a:ea typeface="Source Sans Pro" panose="020B0503030403020204" pitchFamily="34" charset="0"/>
                <a:cs typeface="Calibri" panose="020F0502020204030204" pitchFamily="34" charset="0"/>
              </a:rPr>
              <a:t>.</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 </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it’s clear how any collection or use of people’s information will benefit them, people in similar situations or the wider community.</a:t>
            </a:r>
          </a:p>
        </p:txBody>
      </p:sp>
      <p:sp>
        <p:nvSpPr>
          <p:cNvPr id="73" name="TextBox 6">
            <a:extLst>
              <a:ext uri="{FF2B5EF4-FFF2-40B4-BE49-F238E27FC236}">
                <a16:creationId xmlns:a16="http://schemas.microsoft.com/office/drawing/2014/main" id="{42932609-CA78-4472-8CDA-D862059D327B}"/>
              </a:ext>
            </a:extLst>
          </p:cNvPr>
          <p:cNvSpPr txBox="1"/>
          <p:nvPr/>
        </p:nvSpPr>
        <p:spPr>
          <a:xfrm>
            <a:off x="7571878" y="8047546"/>
            <a:ext cx="2642239" cy="1569660"/>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Work with other agencies that your agency shares data or information with to agree and record what the purpose is, and how it will be explained to service users. If appropriate, agree how the outcome of using the information will be communicated back to them.</a:t>
            </a:r>
          </a:p>
        </p:txBody>
      </p:sp>
      <p:cxnSp>
        <p:nvCxnSpPr>
          <p:cNvPr id="77" name="Straight Connector 76">
            <a:extLst>
              <a:ext uri="{FF2B5EF4-FFF2-40B4-BE49-F238E27FC236}">
                <a16:creationId xmlns:a16="http://schemas.microsoft.com/office/drawing/2014/main" id="{A24953D0-8D1A-41D2-B6D6-B5DA59440E64}"/>
              </a:ext>
            </a:extLst>
          </p:cNvPr>
          <p:cNvCxnSpPr>
            <a:cxnSpLocks/>
          </p:cNvCxnSpPr>
          <p:nvPr/>
        </p:nvCxnSpPr>
        <p:spPr>
          <a:xfrm>
            <a:off x="7612652" y="8053317"/>
            <a:ext cx="5202929"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0307E6A9-732D-49F3-9438-CF67C8BE800D}"/>
              </a:ext>
            </a:extLst>
          </p:cNvPr>
          <p:cNvSpPr txBox="1"/>
          <p:nvPr/>
        </p:nvSpPr>
        <p:spPr>
          <a:xfrm>
            <a:off x="11824977" y="9337580"/>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1 of 2</a:t>
            </a:r>
          </a:p>
        </p:txBody>
      </p:sp>
      <p:pic>
        <p:nvPicPr>
          <p:cNvPr id="88" name="Picture 87">
            <a:extLst>
              <a:ext uri="{FF2B5EF4-FFF2-40B4-BE49-F238E27FC236}">
                <a16:creationId xmlns:a16="http://schemas.microsoft.com/office/drawing/2014/main" id="{29F94AE6-27E9-48DB-AA27-11500CC95127}"/>
              </a:ext>
            </a:extLst>
          </p:cNvPr>
          <p:cNvPicPr>
            <a:picLocks noChangeAspect="1"/>
          </p:cNvPicPr>
          <p:nvPr/>
        </p:nvPicPr>
        <p:blipFill rotWithShape="1">
          <a:blip r:embed="rId3">
            <a:extLst>
              <a:ext uri="{28A0092B-C50C-407E-A947-70E740481C1C}">
                <a14:useLocalDpi xmlns:a14="http://schemas.microsoft.com/office/drawing/2010/main" val="0"/>
              </a:ext>
            </a:extLst>
          </a:blip>
          <a:srcRect l="9408"/>
          <a:stretch/>
        </p:blipFill>
        <p:spPr>
          <a:xfrm>
            <a:off x="7869" y="3745746"/>
            <a:ext cx="1123653" cy="902900"/>
          </a:xfrm>
          <a:prstGeom prst="rect">
            <a:avLst/>
          </a:prstGeom>
        </p:spPr>
      </p:pic>
      <p:sp>
        <p:nvSpPr>
          <p:cNvPr id="89" name="Arc 88">
            <a:extLst>
              <a:ext uri="{FF2B5EF4-FFF2-40B4-BE49-F238E27FC236}">
                <a16:creationId xmlns:a16="http://schemas.microsoft.com/office/drawing/2014/main" id="{D8C0F670-F3C1-49E3-A62D-BCEB0CDE5801}"/>
              </a:ext>
            </a:extLst>
          </p:cNvPr>
          <p:cNvSpPr/>
          <p:nvPr/>
        </p:nvSpPr>
        <p:spPr>
          <a:xfrm>
            <a:off x="-995704" y="2799223"/>
            <a:ext cx="2069095" cy="2716212"/>
          </a:xfrm>
          <a:prstGeom prst="arc">
            <a:avLst>
              <a:gd name="adj1" fmla="val 16120575"/>
              <a:gd name="adj2" fmla="val 5492463"/>
            </a:avLst>
          </a:prstGeom>
          <a:noFill/>
          <a:ln w="25400">
            <a:solidFill>
              <a:srgbClr val="E8731B">
                <a:alpha val="3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lt1"/>
              </a:solidFill>
            </a:endParaRPr>
          </a:p>
        </p:txBody>
      </p:sp>
      <p:sp>
        <p:nvSpPr>
          <p:cNvPr id="90" name="TextBox 89">
            <a:extLst>
              <a:ext uri="{FF2B5EF4-FFF2-40B4-BE49-F238E27FC236}">
                <a16:creationId xmlns:a16="http://schemas.microsoft.com/office/drawing/2014/main" id="{20539C93-AC6E-4C08-BB2E-E525BF19D4E4}"/>
              </a:ext>
            </a:extLst>
          </p:cNvPr>
          <p:cNvSpPr txBox="1"/>
          <p:nvPr/>
        </p:nvSpPr>
        <p:spPr>
          <a:xfrm>
            <a:off x="6564927" y="1094972"/>
            <a:ext cx="6236672" cy="952892"/>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r>
              <a:rPr lang="en-NZ" sz="13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When DPUP talks about data and information, it means any data or information from or about service users, their whānau or communities. For example, someone's phone number, an assessment record or an Excel spreadsheet that shows the age, gender and length of time people were involved with a service.</a:t>
            </a:r>
            <a:endParaRPr lang="en-NZ" sz="1300" b="0" i="1"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91" name="Rectangle: Rounded Corners 90">
            <a:extLst>
              <a:ext uri="{FF2B5EF4-FFF2-40B4-BE49-F238E27FC236}">
                <a16:creationId xmlns:a16="http://schemas.microsoft.com/office/drawing/2014/main" id="{386F147F-580A-4736-8035-C463AEE57C7E}"/>
              </a:ext>
            </a:extLst>
          </p:cNvPr>
          <p:cNvSpPr/>
          <p:nvPr/>
        </p:nvSpPr>
        <p:spPr>
          <a:xfrm>
            <a:off x="821349" y="5446532"/>
            <a:ext cx="5294825" cy="371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See the full versions of the Principles at: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cs typeface="Calibri" panose="020F050202020403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/principles</a:t>
            </a:r>
          </a:p>
        </p:txBody>
      </p:sp>
      <p:sp>
        <p:nvSpPr>
          <p:cNvPr id="94" name="Content Placeholder 4">
            <a:extLst>
              <a:ext uri="{FF2B5EF4-FFF2-40B4-BE49-F238E27FC236}">
                <a16:creationId xmlns:a16="http://schemas.microsoft.com/office/drawing/2014/main" id="{DAAA5F98-98F6-4960-B2EF-FA4296232226}"/>
              </a:ext>
            </a:extLst>
          </p:cNvPr>
          <p:cNvSpPr txBox="1">
            <a:spLocks/>
          </p:cNvSpPr>
          <p:nvPr/>
        </p:nvSpPr>
        <p:spPr>
          <a:xfrm>
            <a:off x="2145" y="6820816"/>
            <a:ext cx="3198650" cy="2604396"/>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Collection and use </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What’s collected or used, why it’s needed, how it will be used, and how that will help them or others.</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If and why it will be linked with other information about them.</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 it will not be used for and who will not see it.</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If and why it will be shared with other agencies or professionals.</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 laws allow the collection or use.</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95" name="Content Placeholder 4">
            <a:extLst>
              <a:ext uri="{FF2B5EF4-FFF2-40B4-BE49-F238E27FC236}">
                <a16:creationId xmlns:a16="http://schemas.microsoft.com/office/drawing/2014/main" id="{77DAD7AA-4B3D-470D-B147-9362E63862A0}"/>
              </a:ext>
            </a:extLst>
          </p:cNvPr>
          <p:cNvSpPr txBox="1">
            <a:spLocks/>
          </p:cNvSpPr>
          <p:nvPr/>
        </p:nvSpPr>
        <p:spPr>
          <a:xfrm>
            <a:off x="3017050" y="6820817"/>
            <a:ext cx="2228681" cy="2030026"/>
          </a:xfrm>
          <a:prstGeom prst="rect">
            <a:avLst/>
          </a:prstGeom>
          <a:solidFill>
            <a:schemeClr val="bg1"/>
          </a:solid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Access and corrections</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Their right to access data or information and ask for corrections to be made.</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 will happen if the information will not be changed in response to their request.</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96" name="Content Placeholder 4">
            <a:extLst>
              <a:ext uri="{FF2B5EF4-FFF2-40B4-BE49-F238E27FC236}">
                <a16:creationId xmlns:a16="http://schemas.microsoft.com/office/drawing/2014/main" id="{EAE746B4-3E80-44B9-B4C8-321F3AF7B123}"/>
              </a:ext>
            </a:extLst>
          </p:cNvPr>
          <p:cNvSpPr txBox="1">
            <a:spLocks/>
          </p:cNvSpPr>
          <p:nvPr/>
        </p:nvSpPr>
        <p:spPr>
          <a:xfrm>
            <a:off x="5158743" y="6820816"/>
            <a:ext cx="2384887" cy="2249312"/>
          </a:xfrm>
          <a:prstGeom prst="rect">
            <a:avLst/>
          </a:prstGeom>
          <a:solidFill>
            <a:schemeClr val="bg1"/>
          </a:solid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Choices</a:t>
            </a:r>
          </a:p>
          <a:p>
            <a:pPr lvl="4">
              <a:lnSpc>
                <a:spcPct val="100000"/>
              </a:lnSpc>
              <a:spcBef>
                <a:spcPts val="200"/>
              </a:spcBef>
              <a:spcAft>
                <a:spcPts val="200"/>
              </a:spcAft>
            </a:pPr>
            <a:r>
              <a:rPr lang="en-NZ" sz="1200" dirty="0">
                <a:latin typeface="Source Sans Pro" panose="020B0503030403020204" pitchFamily="34" charset="0"/>
              </a:rPr>
              <a:t>What choices they have about who sees their information or how it’s used.</a:t>
            </a:r>
          </a:p>
          <a:p>
            <a:pPr lvl="4">
              <a:lnSpc>
                <a:spcPct val="100000"/>
              </a:lnSpc>
              <a:spcBef>
                <a:spcPts val="200"/>
              </a:spcBef>
              <a:spcAft>
                <a:spcPts val="200"/>
              </a:spcAft>
            </a:pPr>
            <a:r>
              <a:rPr lang="en-NZ" sz="1200" dirty="0">
                <a:latin typeface="Source Sans Pro" panose="020B0503030403020204" pitchFamily="34" charset="0"/>
              </a:rPr>
              <a:t>If they don’t have a choice, why.</a:t>
            </a:r>
          </a:p>
          <a:p>
            <a:pPr lvl="4">
              <a:lnSpc>
                <a:spcPct val="100000"/>
              </a:lnSpc>
              <a:spcBef>
                <a:spcPts val="200"/>
              </a:spcBef>
              <a:spcAft>
                <a:spcPts val="200"/>
              </a:spcAft>
            </a:pPr>
            <a:r>
              <a:rPr lang="en-NZ" sz="1200" dirty="0">
                <a:latin typeface="Source Sans Pro" panose="020B0503030403020204" pitchFamily="34" charset="0"/>
              </a:rPr>
              <a:t>How they can be involved in decisions around the use of their data or information.</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98" name="Rectangle 97">
            <a:extLst>
              <a:ext uri="{FF2B5EF4-FFF2-40B4-BE49-F238E27FC236}">
                <a16:creationId xmlns:a16="http://schemas.microsoft.com/office/drawing/2014/main" id="{D419096D-5FBE-4010-A02C-21C6D3328AD2}"/>
              </a:ext>
            </a:extLst>
          </p:cNvPr>
          <p:cNvSpPr/>
          <p:nvPr/>
        </p:nvSpPr>
        <p:spPr>
          <a:xfrm>
            <a:off x="3142404" y="8426170"/>
            <a:ext cx="4401227" cy="1200329"/>
          </a:xfrm>
          <a:prstGeom prst="rect">
            <a:avLst/>
          </a:prstGeom>
          <a:solidFill>
            <a:srgbClr val="FEEAD4"/>
          </a:solidFill>
        </p:spPr>
        <p:txBody>
          <a:bodyPr wrap="square">
            <a:spAutoFit/>
          </a:bodyPr>
          <a:lstStyle/>
          <a:p>
            <a:r>
              <a:rPr lang="en-NZ" sz="1200" b="1" dirty="0">
                <a:solidFill>
                  <a:srgbClr val="EA8132"/>
                </a:solidFill>
                <a:latin typeface="Source Sans Pro" panose="020B0503030403020204" pitchFamily="34" charset="0"/>
                <a:ea typeface="Source Sans Pro" panose="020B0503030403020204" pitchFamily="34" charset="0"/>
              </a:rPr>
              <a:t>      Keep in mind</a:t>
            </a:r>
          </a:p>
          <a:p>
            <a:r>
              <a:rPr lang="en-NZ" sz="1200" dirty="0">
                <a:latin typeface="Source Sans Pro" panose="020B0503030403020204" pitchFamily="34" charset="0"/>
                <a:ea typeface="Source Sans Pro" panose="020B0503030403020204" pitchFamily="34" charset="0"/>
              </a:rPr>
              <a:t>Keep in mind that people can think of their information as being about them even if it does not identify them. It’s good practice to be transparent and offer choice even if the information is collected or used in a way that won’t identify them.</a:t>
            </a:r>
          </a:p>
        </p:txBody>
      </p:sp>
      <p:sp>
        <p:nvSpPr>
          <p:cNvPr id="99" name="Oval 98">
            <a:extLst>
              <a:ext uri="{FF2B5EF4-FFF2-40B4-BE49-F238E27FC236}">
                <a16:creationId xmlns:a16="http://schemas.microsoft.com/office/drawing/2014/main" id="{2FA28666-2630-44DE-91AA-CE6B1C04E38F}"/>
              </a:ext>
            </a:extLst>
          </p:cNvPr>
          <p:cNvSpPr/>
          <p:nvPr/>
        </p:nvSpPr>
        <p:spPr>
          <a:xfrm>
            <a:off x="3239810" y="8478340"/>
            <a:ext cx="160521" cy="172577"/>
          </a:xfrm>
          <a:prstGeom prst="ellipse">
            <a:avLst/>
          </a:prstGeom>
          <a:solidFill>
            <a:srgbClr val="EA8132"/>
          </a:solidFill>
          <a:ln>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100" b="1" dirty="0"/>
              <a:t>!</a:t>
            </a:r>
          </a:p>
        </p:txBody>
      </p:sp>
      <p:sp>
        <p:nvSpPr>
          <p:cNvPr id="108" name="TextBox 107">
            <a:extLst>
              <a:ext uri="{FF2B5EF4-FFF2-40B4-BE49-F238E27FC236}">
                <a16:creationId xmlns:a16="http://schemas.microsoft.com/office/drawing/2014/main" id="{7330F096-A1A2-4E47-98F2-1DFC15924E7D}"/>
              </a:ext>
            </a:extLst>
          </p:cNvPr>
          <p:cNvSpPr txBox="1"/>
          <p:nvPr/>
        </p:nvSpPr>
        <p:spPr>
          <a:xfrm>
            <a:off x="-6671" y="5940735"/>
            <a:ext cx="7617035" cy="954620"/>
          </a:xfrm>
          <a:prstGeom prst="rect">
            <a:avLst/>
          </a:prstGeom>
          <a:noFill/>
          <a:ln>
            <a:noFill/>
          </a:ln>
        </p:spPr>
        <p:txBody>
          <a:bodyPr wrap="square" rtlCol="0">
            <a:spAutoFit/>
          </a:bodyPr>
          <a:lstStyle/>
          <a:p>
            <a:pPr algn="ctr">
              <a:spcBef>
                <a:spcPts val="200"/>
              </a:spcBef>
              <a:spcAft>
                <a:spcPts val="200"/>
              </a:spcAft>
              <a:buClr>
                <a:srgbClr val="26567F"/>
              </a:buClr>
            </a:pPr>
            <a:r>
              <a:rPr lang="en-NZ" sz="14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Be transparent with service users</a:t>
            </a:r>
          </a:p>
          <a:p>
            <a:pPr>
              <a:spcBef>
                <a:spcPts val="200"/>
              </a:spcBef>
              <a:spcAft>
                <a:spcPts val="200"/>
              </a:spcAft>
              <a:buClr>
                <a:srgbClr val="26567F"/>
              </a:buClr>
            </a:pPr>
            <a:r>
              <a:rPr lang="en-NZ" sz="1300" dirty="0">
                <a:latin typeface="Source Sans Pro" panose="020B0503030403020204" pitchFamily="34" charset="0"/>
                <a:ea typeface="Source Sans Pro" panose="020B0503030403020204" pitchFamily="34" charset="0"/>
                <a:cs typeface="Calibri" panose="020F0502020204030204" pitchFamily="34" charset="0"/>
              </a:rPr>
              <a:t>Transparency is about respect and building trust. Help people understand about the collection and use of their data or information, their right to access it, ask for corrections and what choices they have. </a:t>
            </a:r>
          </a:p>
        </p:txBody>
      </p:sp>
      <p:pic>
        <p:nvPicPr>
          <p:cNvPr id="45" name="Picture 44">
            <a:extLst>
              <a:ext uri="{FF2B5EF4-FFF2-40B4-BE49-F238E27FC236}">
                <a16:creationId xmlns:a16="http://schemas.microsoft.com/office/drawing/2014/main" id="{F6418EEF-F5E3-4209-AE8E-0FC1FCF6B0AA}"/>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46" name="Picture 45">
            <a:extLst>
              <a:ext uri="{FF2B5EF4-FFF2-40B4-BE49-F238E27FC236}">
                <a16:creationId xmlns:a16="http://schemas.microsoft.com/office/drawing/2014/main" id="{DF52FDA6-C048-498F-9DD4-0E3C9D8027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
        <p:nvSpPr>
          <p:cNvPr id="47" name="TextBox 46">
            <a:extLst>
              <a:ext uri="{FF2B5EF4-FFF2-40B4-BE49-F238E27FC236}">
                <a16:creationId xmlns:a16="http://schemas.microsoft.com/office/drawing/2014/main" id="{63856477-1E52-4CCB-A423-98FA841595E0}"/>
              </a:ext>
              <a:ext uri="{C183D7F6-B498-43B3-948B-1728B52AA6E4}">
                <adec:decorative xmlns:adec="http://schemas.microsoft.com/office/drawing/2017/decorative" val="0"/>
              </a:ext>
            </a:extLst>
          </p:cNvPr>
          <p:cNvSpPr txBox="1"/>
          <p:nvPr/>
        </p:nvSpPr>
        <p:spPr>
          <a:xfrm>
            <a:off x="31797" y="932888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48" name="Picture 47">
            <a:extLst>
              <a:ext uri="{FF2B5EF4-FFF2-40B4-BE49-F238E27FC236}">
                <a16:creationId xmlns:a16="http://schemas.microsoft.com/office/drawing/2014/main" id="{B2D7C608-DB18-401F-AAD4-6731A85B7E1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6780" y="9268968"/>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a:extLst>
              <a:ext uri="{FF2B5EF4-FFF2-40B4-BE49-F238E27FC236}">
                <a16:creationId xmlns:a16="http://schemas.microsoft.com/office/drawing/2014/main" id="{6E78EDA0-1E56-4D17-9065-41AE1EB78A7B}"/>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6B696F20-FCE1-4479-BD62-3068FC66503D}"/>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2" name="Rectangle: Rounded Corners 51">
            <a:extLst>
              <a:ext uri="{FF2B5EF4-FFF2-40B4-BE49-F238E27FC236}">
                <a16:creationId xmlns:a16="http://schemas.microsoft.com/office/drawing/2014/main" id="{F8724496-F004-4653-A19B-0DBA84F6F2CF}"/>
              </a:ext>
            </a:extLst>
          </p:cNvPr>
          <p:cNvSpPr/>
          <p:nvPr/>
        </p:nvSpPr>
        <p:spPr>
          <a:xfrm>
            <a:off x="6384897" y="2041970"/>
            <a:ext cx="6330794"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explanations about choices are available in user-friendly, accessible and easy to understand ways.</a:t>
            </a:r>
          </a:p>
        </p:txBody>
      </p:sp>
      <p:sp>
        <p:nvSpPr>
          <p:cNvPr id="47" name="Rectangle: Rounded Corners 46">
            <a:extLst>
              <a:ext uri="{FF2B5EF4-FFF2-40B4-BE49-F238E27FC236}">
                <a16:creationId xmlns:a16="http://schemas.microsoft.com/office/drawing/2014/main" id="{E37B5C62-160F-45B5-AFDF-FD8669CC6662}"/>
              </a:ext>
            </a:extLst>
          </p:cNvPr>
          <p:cNvSpPr/>
          <p:nvPr/>
        </p:nvSpPr>
        <p:spPr>
          <a:xfrm>
            <a:off x="6384896" y="986529"/>
            <a:ext cx="6492204"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Develop resources and training so staff understand the choices people have around their data and information and are confident to support people to make those choices.</a:t>
            </a:r>
          </a:p>
        </p:txBody>
      </p:sp>
      <p:sp>
        <p:nvSpPr>
          <p:cNvPr id="51" name="Rectangle: Rounded Corners 50">
            <a:extLst>
              <a:ext uri="{FF2B5EF4-FFF2-40B4-BE49-F238E27FC236}">
                <a16:creationId xmlns:a16="http://schemas.microsoft.com/office/drawing/2014/main" id="{ECDA8DB5-0297-45A9-A01F-87F945A98D44}"/>
              </a:ext>
            </a:extLst>
          </p:cNvPr>
          <p:cNvSpPr/>
          <p:nvPr/>
        </p:nvSpPr>
        <p:spPr>
          <a:xfrm>
            <a:off x="6384897" y="1514250"/>
            <a:ext cx="6347378" cy="37150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Focus on encouraging service users to feel safe and empowered in making choices around their data and information when they engage with your agency.</a:t>
            </a:r>
          </a:p>
        </p:txBody>
      </p:sp>
      <p:sp>
        <p:nvSpPr>
          <p:cNvPr id="53" name="Rectangle: Rounded Corners 52">
            <a:extLst>
              <a:ext uri="{FF2B5EF4-FFF2-40B4-BE49-F238E27FC236}">
                <a16:creationId xmlns:a16="http://schemas.microsoft.com/office/drawing/2014/main" id="{263E919B-D01F-4E02-9C7C-7176F9B17438}"/>
              </a:ext>
            </a:extLst>
          </p:cNvPr>
          <p:cNvSpPr/>
          <p:nvPr/>
        </p:nvSpPr>
        <p:spPr>
          <a:xfrm>
            <a:off x="6384897" y="2569691"/>
            <a:ext cx="6416702" cy="644859"/>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827369">
              <a:spcBef>
                <a:spcPts val="600"/>
              </a:spcBef>
              <a:buClr>
                <a:srgbClr val="26567F"/>
              </a:buCl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Listen to service users’ views on what’s reasonable and fair if you decide what to collect or how to use it. If you do not decide, then help anyone who does understand what choices can be offered, and encourage them to listen to service users’ views.</a:t>
            </a:r>
          </a:p>
        </p:txBody>
      </p:sp>
      <p:sp>
        <p:nvSpPr>
          <p:cNvPr id="56" name="Rectangle: Rounded Corners 55">
            <a:extLst>
              <a:ext uri="{FF2B5EF4-FFF2-40B4-BE49-F238E27FC236}">
                <a16:creationId xmlns:a16="http://schemas.microsoft.com/office/drawing/2014/main" id="{B8AF1A4A-DA97-4ECD-8628-1722800148EA}"/>
              </a:ext>
            </a:extLst>
          </p:cNvPr>
          <p:cNvSpPr/>
          <p:nvPr/>
        </p:nvSpPr>
        <p:spPr>
          <a:xfrm>
            <a:off x="6384897" y="3370768"/>
            <a:ext cx="6330028"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300" dirty="0">
                <a:solidFill>
                  <a:srgbClr val="2A2A3E"/>
                </a:solidFill>
                <a:latin typeface="Source Sans Pro" panose="020B0503030403020204" pitchFamily="34" charset="0"/>
                <a:cs typeface="Calibri" panose="020F0502020204030204" pitchFamily="34" charset="0"/>
              </a:rPr>
              <a:t>Have processes so that service users can reconsider what choices they might want to make. Things change and making a choice isn't a one-off thing.</a:t>
            </a:r>
          </a:p>
        </p:txBody>
      </p:sp>
      <p:sp>
        <p:nvSpPr>
          <p:cNvPr id="75" name="Rectangle: Rounded Corners 74">
            <a:extLst>
              <a:ext uri="{FF2B5EF4-FFF2-40B4-BE49-F238E27FC236}">
                <a16:creationId xmlns:a16="http://schemas.microsoft.com/office/drawing/2014/main" id="{0BFC11E8-97EE-4595-BB9E-460814612895}"/>
              </a:ext>
            </a:extLst>
          </p:cNvPr>
          <p:cNvSpPr/>
          <p:nvPr/>
        </p:nvSpPr>
        <p:spPr>
          <a:xfrm>
            <a:off x="6379183" y="5519689"/>
            <a:ext cx="6335742" cy="37150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nSpc>
                <a:spcPct val="100000"/>
              </a:lnSpc>
              <a:spcBef>
                <a:spcPts val="508"/>
              </a:spcBef>
            </a:pPr>
            <a:r>
              <a:rPr lang="en-NZ" sz="1300" dirty="0">
                <a:solidFill>
                  <a:schemeClr val="tx1"/>
                </a:solidFill>
                <a:latin typeface="Source Sans Pro" panose="020B0503030403020204" pitchFamily="34" charset="0"/>
                <a:ea typeface="Source Sans Pro" panose="020B0503030403020204" pitchFamily="34" charset="0"/>
              </a:rPr>
              <a:t>Train staff to handle requests for access or correction in respectful and mana-enhancing ways.</a:t>
            </a:r>
            <a:endParaRPr lang="en-NZ" sz="1200" dirty="0">
              <a:solidFill>
                <a:schemeClr val="tx1"/>
              </a:solidFill>
              <a:latin typeface="Source Sans Pro" panose="020B0503030403020204" pitchFamily="34" charset="0"/>
              <a:ea typeface="Source Sans Pro" panose="020B0503030403020204" pitchFamily="34" charset="0"/>
            </a:endParaRPr>
          </a:p>
        </p:txBody>
      </p:sp>
      <p:sp>
        <p:nvSpPr>
          <p:cNvPr id="73" name="Rectangle: Rounded Corners 72">
            <a:extLst>
              <a:ext uri="{FF2B5EF4-FFF2-40B4-BE49-F238E27FC236}">
                <a16:creationId xmlns:a16="http://schemas.microsoft.com/office/drawing/2014/main" id="{D7FCBFEB-FCDE-45D1-9F77-E27FDF924529}"/>
              </a:ext>
            </a:extLst>
          </p:cNvPr>
          <p:cNvSpPr/>
          <p:nvPr/>
        </p:nvSpPr>
        <p:spPr>
          <a:xfrm>
            <a:off x="6379183" y="3898487"/>
            <a:ext cx="6416703" cy="50818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Ensure systems, processes and policies support easy access to data or information for staff and service users. Think about how data and information is stored and recorded.</a:t>
            </a:r>
          </a:p>
        </p:txBody>
      </p:sp>
      <p:sp>
        <p:nvSpPr>
          <p:cNvPr id="74" name="Rectangle: Rounded Corners 73">
            <a:extLst>
              <a:ext uri="{FF2B5EF4-FFF2-40B4-BE49-F238E27FC236}">
                <a16:creationId xmlns:a16="http://schemas.microsoft.com/office/drawing/2014/main" id="{67CD4DF5-C0E3-4A3A-87F7-272ED74CF4D4}"/>
              </a:ext>
            </a:extLst>
          </p:cNvPr>
          <p:cNvSpPr/>
          <p:nvPr/>
        </p:nvSpPr>
        <p:spPr>
          <a:xfrm>
            <a:off x="6379183" y="5061409"/>
            <a:ext cx="6353092" cy="37150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nSpc>
                <a:spcPct val="100000"/>
              </a:lnSpc>
              <a:spcBef>
                <a:spcPts val="508"/>
              </a:spcBef>
            </a:pPr>
            <a:r>
              <a:rPr lang="en-NZ" sz="1300" dirty="0">
                <a:solidFill>
                  <a:schemeClr val="tx1"/>
                </a:solidFill>
                <a:latin typeface="Source Sans Pro" panose="020B0503030403020204" pitchFamily="34" charset="0"/>
                <a:ea typeface="Source Sans Pro" panose="020B0503030403020204" pitchFamily="34" charset="0"/>
              </a:rPr>
              <a:t>Encourage staff to think about and talk about access and correction as part of everyday work.</a:t>
            </a:r>
          </a:p>
        </p:txBody>
      </p:sp>
      <p:sp>
        <p:nvSpPr>
          <p:cNvPr id="76" name="Rectangle: Rounded Corners 75">
            <a:extLst>
              <a:ext uri="{FF2B5EF4-FFF2-40B4-BE49-F238E27FC236}">
                <a16:creationId xmlns:a16="http://schemas.microsoft.com/office/drawing/2014/main" id="{269F2BF3-E5F0-4DFA-9D50-CC54755207CA}"/>
              </a:ext>
            </a:extLst>
          </p:cNvPr>
          <p:cNvSpPr/>
          <p:nvPr/>
        </p:nvSpPr>
        <p:spPr>
          <a:xfrm>
            <a:off x="6379184" y="6436251"/>
            <a:ext cx="6335742" cy="601731"/>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300" dirty="0">
                <a:solidFill>
                  <a:schemeClr val="tx1"/>
                </a:solidFill>
                <a:latin typeface="Source Sans Pro" panose="020B0503030403020204" pitchFamily="34" charset="0"/>
                <a:ea typeface="Source Sans Pro" panose="020B0503030403020204" pitchFamily="34" charset="0"/>
              </a:rPr>
              <a:t>If your agency shares data or information with other agencies, then develop easy, trustworthy systems for service users to access their information from those agencies without having to duplicate their requests.</a:t>
            </a:r>
            <a:endPar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60" name="TextBox 59">
            <a:extLst>
              <a:ext uri="{FF2B5EF4-FFF2-40B4-BE49-F238E27FC236}">
                <a16:creationId xmlns:a16="http://schemas.microsoft.com/office/drawing/2014/main" id="{8DCA24C5-289D-4F34-B2C0-62EF68B115A7}"/>
              </a:ext>
            </a:extLst>
          </p:cNvPr>
          <p:cNvSpPr txBox="1"/>
          <p:nvPr/>
        </p:nvSpPr>
        <p:spPr>
          <a:xfrm>
            <a:off x="1093359" y="60097"/>
            <a:ext cx="7520679"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  </a:t>
            </a:r>
          </a:p>
          <a:p>
            <a:r>
              <a:rPr lang="en-NZ" sz="2400" b="1">
                <a:solidFill>
                  <a:srgbClr val="E8731B"/>
                </a:solidFill>
                <a:latin typeface="Source Sans Pro" panose="020B0503030403020204" pitchFamily="34" charset="0"/>
                <a:ea typeface="Source Sans Pro" panose="020B0503030403020204" pitchFamily="34" charset="0"/>
              </a:rPr>
              <a:t>DPUP summary for frontline leadership </a:t>
            </a:r>
            <a:endParaRPr lang="en-NZ" sz="2400" b="1" dirty="0">
              <a:solidFill>
                <a:srgbClr val="E8731B"/>
              </a:solidFill>
              <a:latin typeface="Source Sans Pro" panose="020B0503030403020204" pitchFamily="34" charset="0"/>
              <a:ea typeface="Source Sans Pro" panose="020B0503030403020204" pitchFamily="34" charset="0"/>
            </a:endParaRPr>
          </a:p>
        </p:txBody>
      </p:sp>
      <p:pic>
        <p:nvPicPr>
          <p:cNvPr id="64" name="Picture 63">
            <a:extLst>
              <a:ext uri="{FF2B5EF4-FFF2-40B4-BE49-F238E27FC236}">
                <a16:creationId xmlns:a16="http://schemas.microsoft.com/office/drawing/2014/main" id="{0B4C3EBF-2ACA-4CFB-ACBE-CEEC8ADF8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85" y="32971"/>
            <a:ext cx="1080000" cy="1080000"/>
          </a:xfrm>
          <a:prstGeom prst="rect">
            <a:avLst/>
          </a:prstGeom>
        </p:spPr>
      </p:pic>
      <p:sp>
        <p:nvSpPr>
          <p:cNvPr id="72" name="Rectangle: Rounded Corners 71">
            <a:extLst>
              <a:ext uri="{FF2B5EF4-FFF2-40B4-BE49-F238E27FC236}">
                <a16:creationId xmlns:a16="http://schemas.microsoft.com/office/drawing/2014/main" id="{7C6A19B8-B80D-4D0D-96CC-72D37D2B06DD}"/>
              </a:ext>
            </a:extLst>
          </p:cNvPr>
          <p:cNvSpPr/>
          <p:nvPr/>
        </p:nvSpPr>
        <p:spPr>
          <a:xfrm>
            <a:off x="6379183" y="5977969"/>
            <a:ext cx="6343006" cy="37150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nSpc>
                <a:spcPct val="100000"/>
              </a:lnSpc>
              <a:spcBef>
                <a:spcPts val="508"/>
              </a:spcBef>
            </a:pPr>
            <a:r>
              <a:rPr lang="en-NZ" sz="1300" dirty="0">
                <a:solidFill>
                  <a:schemeClr val="tx1"/>
                </a:solidFill>
                <a:latin typeface="Source Sans Pro" panose="020B0503030403020204" pitchFamily="34" charset="0"/>
                <a:ea typeface="Source Sans Pro" panose="020B0503030403020204" pitchFamily="34" charset="0"/>
              </a:rPr>
              <a:t>Understand the access needs of different groups like children and young people, English as a second language speakers, and so on.</a:t>
            </a:r>
          </a:p>
        </p:txBody>
      </p:sp>
      <p:sp>
        <p:nvSpPr>
          <p:cNvPr id="81" name="Rectangle: Rounded Corners 80">
            <a:extLst>
              <a:ext uri="{FF2B5EF4-FFF2-40B4-BE49-F238E27FC236}">
                <a16:creationId xmlns:a16="http://schemas.microsoft.com/office/drawing/2014/main" id="{8E0653E8-73EC-4034-9E55-0961BD6510B7}"/>
              </a:ext>
            </a:extLst>
          </p:cNvPr>
          <p:cNvSpPr/>
          <p:nvPr/>
        </p:nvSpPr>
        <p:spPr>
          <a:xfrm>
            <a:off x="6379184" y="4620444"/>
            <a:ext cx="6353092" cy="354189"/>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Consider letting service users nominate a representative or advocate to help them with access.</a:t>
            </a:r>
          </a:p>
        </p:txBody>
      </p:sp>
      <p:sp>
        <p:nvSpPr>
          <p:cNvPr id="95" name="Oval 94">
            <a:extLst>
              <a:ext uri="{FF2B5EF4-FFF2-40B4-BE49-F238E27FC236}">
                <a16:creationId xmlns:a16="http://schemas.microsoft.com/office/drawing/2014/main" id="{D9A4C10A-4E04-40AE-9E1F-75A9630689F3}"/>
              </a:ext>
            </a:extLst>
          </p:cNvPr>
          <p:cNvSpPr/>
          <p:nvPr/>
        </p:nvSpPr>
        <p:spPr>
          <a:xfrm>
            <a:off x="112444" y="1983368"/>
            <a:ext cx="1261570" cy="1280103"/>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Support choices</a:t>
            </a:r>
          </a:p>
        </p:txBody>
      </p:sp>
      <p:sp>
        <p:nvSpPr>
          <p:cNvPr id="96" name="Oval 95">
            <a:extLst>
              <a:ext uri="{FF2B5EF4-FFF2-40B4-BE49-F238E27FC236}">
                <a16:creationId xmlns:a16="http://schemas.microsoft.com/office/drawing/2014/main" id="{3AAF578A-1186-4B02-A92C-DE8B29DE6084}"/>
              </a:ext>
            </a:extLst>
          </p:cNvPr>
          <p:cNvSpPr/>
          <p:nvPr/>
        </p:nvSpPr>
        <p:spPr>
          <a:xfrm>
            <a:off x="108602" y="5061409"/>
            <a:ext cx="1323958" cy="1288064"/>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508"/>
              </a:spcBef>
              <a:spcAft>
                <a:spcPts val="508"/>
              </a:spcAft>
            </a:pPr>
            <a:r>
              <a:rPr lang="en-NZ" sz="13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Be proactive about access</a:t>
            </a:r>
          </a:p>
        </p:txBody>
      </p:sp>
      <p:sp>
        <p:nvSpPr>
          <p:cNvPr id="97" name="Rectangle: Rounded Corners 96">
            <a:extLst>
              <a:ext uri="{FF2B5EF4-FFF2-40B4-BE49-F238E27FC236}">
                <a16:creationId xmlns:a16="http://schemas.microsoft.com/office/drawing/2014/main" id="{751749A3-58AC-49DF-B1C8-A3994417B504}"/>
              </a:ext>
            </a:extLst>
          </p:cNvPr>
          <p:cNvSpPr/>
          <p:nvPr/>
        </p:nvSpPr>
        <p:spPr>
          <a:xfrm>
            <a:off x="1500633" y="997506"/>
            <a:ext cx="4436871" cy="3564444"/>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4">
              <a:lnSpc>
                <a:spcPct val="90000"/>
              </a:lnSpc>
              <a:spcBef>
                <a:spcPts val="508"/>
              </a:spcBef>
              <a:spcAft>
                <a:spcPts val="508"/>
              </a:spcAft>
              <a:buClr>
                <a:srgbClr val="26567F"/>
              </a:buClr>
            </a:pPr>
            <a:r>
              <a:rPr lang="en-NZ" sz="1300" dirty="0" err="1">
                <a:solidFill>
                  <a:schemeClr val="tx1"/>
                </a:solidFill>
                <a:latin typeface="Source Sans Pro" panose="020B0503030403020204" pitchFamily="34" charset="0"/>
                <a:ea typeface="Source Sans Pro" panose="020B0503030403020204" pitchFamily="34" charset="0"/>
                <a:cs typeface="Calibri" panose="020F0502020204030204" pitchFamily="34" charset="0"/>
              </a:rPr>
              <a:t>eople</a:t>
            </a: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should have as many choices as possible about their data or information. Choices can be about what information is provided, how it’s provided, recorded or shared, and who gets to see or use it.</a:t>
            </a:r>
          </a:p>
          <a:p>
            <a:pPr marL="0" lvl="4">
              <a:lnSpc>
                <a:spcPct val="90000"/>
              </a:lnSpc>
              <a:spcBef>
                <a:spcPts val="508"/>
              </a:spcBef>
              <a:spcAft>
                <a:spcPts val="508"/>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There may be situations where it’s not safe or appropriate to offer choices. Consult with others and think about this carefully as it can have negative effects on people’s trust and engagement. The way you can support choices will vary depending on the work you do and how you interact with service users.</a:t>
            </a:r>
          </a:p>
          <a:p>
            <a:pPr marL="0" lvl="4">
              <a:lnSpc>
                <a:spcPct val="90000"/>
              </a:lnSpc>
              <a:spcBef>
                <a:spcPts val="508"/>
              </a:spcBef>
              <a:spcAft>
                <a:spcPts val="508"/>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 </a:t>
            </a: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Principle</a:t>
            </a: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asks you to:</a:t>
            </a:r>
          </a:p>
          <a:p>
            <a:pPr marL="285750" lvl="4" indent="-285750">
              <a:lnSpc>
                <a:spcPct val="90000"/>
              </a:lnSpc>
              <a:spcBef>
                <a:spcPts val="300"/>
              </a:spcBef>
              <a:spcAft>
                <a:spcPts val="508"/>
              </a:spcAft>
              <a:buClr>
                <a:srgbClr val="26567F"/>
              </a:buClr>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where possible, give people choices and respect the choices they make</a:t>
            </a:r>
          </a:p>
          <a:p>
            <a:pPr marL="285750" lvl="4" indent="-285750">
              <a:lnSpc>
                <a:spcPct val="90000"/>
              </a:lnSpc>
              <a:spcBef>
                <a:spcPts val="300"/>
              </a:spcBef>
              <a:spcAft>
                <a:spcPts val="508"/>
              </a:spcAft>
              <a:buClr>
                <a:srgbClr val="26567F"/>
              </a:buClr>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give people easy access to and oversight of their information wherever possible.</a:t>
            </a:r>
          </a:p>
        </p:txBody>
      </p:sp>
      <p:sp>
        <p:nvSpPr>
          <p:cNvPr id="98" name="Rectangle: Rounded Corners 97">
            <a:extLst>
              <a:ext uri="{FF2B5EF4-FFF2-40B4-BE49-F238E27FC236}">
                <a16:creationId xmlns:a16="http://schemas.microsoft.com/office/drawing/2014/main" id="{4DAD4F71-2EE5-42E8-ADCB-5C6ABB301D7B}"/>
              </a:ext>
            </a:extLst>
          </p:cNvPr>
          <p:cNvSpPr/>
          <p:nvPr/>
        </p:nvSpPr>
        <p:spPr>
          <a:xfrm>
            <a:off x="1500633" y="4725558"/>
            <a:ext cx="4538319" cy="211781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191305">
              <a:spcBef>
                <a:spcPts val="508"/>
              </a:spcBef>
              <a:spcAft>
                <a:spcPts val="508"/>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have a legal right to access their personal information (that does or can identify them) and ask for corrections to be made, except in specific situations. Be proactive and make it as easy as possible for service users. Do not wait for them to ask. Tell them about their rights, and encourage and support them to use those rights.</a:t>
            </a:r>
          </a:p>
          <a:p>
            <a:pPr defTabSz="1191305">
              <a:spcBef>
                <a:spcPts val="508"/>
              </a:spcBef>
              <a:spcAft>
                <a:spcPts val="508"/>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There are lots of ways to be proactive. Think about the context of your work as well as any relevant legal, organisational or ethical requirements.</a:t>
            </a:r>
          </a:p>
        </p:txBody>
      </p:sp>
      <p:sp>
        <p:nvSpPr>
          <p:cNvPr id="103" name="Rectangle 102">
            <a:extLst>
              <a:ext uri="{FF2B5EF4-FFF2-40B4-BE49-F238E27FC236}">
                <a16:creationId xmlns:a16="http://schemas.microsoft.com/office/drawing/2014/main" id="{129E8128-FB8C-421D-B41E-3D199A7FB927}"/>
              </a:ext>
            </a:extLst>
          </p:cNvPr>
          <p:cNvSpPr/>
          <p:nvPr/>
        </p:nvSpPr>
        <p:spPr>
          <a:xfrm>
            <a:off x="10485119" y="7292875"/>
            <a:ext cx="2316480" cy="2308325"/>
          </a:xfrm>
          <a:prstGeom prst="rect">
            <a:avLst/>
          </a:prstGeom>
          <a:solidFill>
            <a:srgbClr val="E8731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4" name="TextBox 103">
            <a:extLst>
              <a:ext uri="{FF2B5EF4-FFF2-40B4-BE49-F238E27FC236}">
                <a16:creationId xmlns:a16="http://schemas.microsoft.com/office/drawing/2014/main" id="{69D56FEB-8590-4FFC-A551-8FF5A627C0E3}"/>
              </a:ext>
            </a:extLst>
          </p:cNvPr>
          <p:cNvSpPr txBox="1"/>
          <p:nvPr/>
        </p:nvSpPr>
        <p:spPr>
          <a:xfrm>
            <a:off x="32085" y="7165595"/>
            <a:ext cx="3655995" cy="2067749"/>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3"/>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Sharing data and information </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Generally sharing information at the frontline is about sharing personal information (that does or can identify people) between agencies so service users can access support.</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Sharing value is about sharing the knowledge created using data and information from or about service users, whānau and communities. It’s about the </a:t>
            </a: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Principle</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 </a:t>
            </a:r>
          </a:p>
          <a:p>
            <a:pPr algn="just"/>
            <a:endParaRPr lang="en-NZ" sz="1400" b="0" dirty="0">
              <a:latin typeface="Calibri" panose="020F0502020204030204" pitchFamily="34" charset="0"/>
              <a:cs typeface="Calibri" panose="020F0502020204030204" pitchFamily="34" charset="0"/>
            </a:endParaRPr>
          </a:p>
        </p:txBody>
      </p:sp>
      <p:sp>
        <p:nvSpPr>
          <p:cNvPr id="105" name="Content Placeholder 4">
            <a:extLst>
              <a:ext uri="{FF2B5EF4-FFF2-40B4-BE49-F238E27FC236}">
                <a16:creationId xmlns:a16="http://schemas.microsoft.com/office/drawing/2014/main" id="{DDDF934D-0597-4F82-9806-E35D812D35BF}"/>
              </a:ext>
            </a:extLst>
          </p:cNvPr>
          <p:cNvSpPr txBox="1">
            <a:spLocks/>
          </p:cNvSpPr>
          <p:nvPr/>
        </p:nvSpPr>
        <p:spPr>
          <a:xfrm>
            <a:off x="8023860" y="7168682"/>
            <a:ext cx="2528316" cy="2221944"/>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400" dirty="0">
                <a:solidFill>
                  <a:srgbClr val="E8731B"/>
                </a:solidFill>
                <a:latin typeface="Source Sans Pro" panose="020B0503030403020204" pitchFamily="34" charset="0"/>
                <a:cs typeface="Calibri" panose="020F0502020204030204" pitchFamily="34" charset="0"/>
              </a:rPr>
              <a:t>Share information </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Uphold the DPUP Principles when sharing.</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Support services users choices whenever possible.</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Follow any other ethical or legal requirements that relate to your work.</a:t>
            </a:r>
            <a:endParaRPr lang="en-US" sz="1400" dirty="0">
              <a:latin typeface="Source Sans Pro" panose="020B0503030403020204" pitchFamily="34" charset="0"/>
              <a:ea typeface="Source Sans Pro" panose="020B0503030403020204" pitchFamily="34" charset="0"/>
            </a:endParaRPr>
          </a:p>
        </p:txBody>
      </p:sp>
      <p:sp>
        <p:nvSpPr>
          <p:cNvPr id="106" name="Content Placeholder 4">
            <a:extLst>
              <a:ext uri="{FF2B5EF4-FFF2-40B4-BE49-F238E27FC236}">
                <a16:creationId xmlns:a16="http://schemas.microsoft.com/office/drawing/2014/main" id="{E8AEF8BD-AF1B-4486-899E-DBB3B5675304}"/>
              </a:ext>
            </a:extLst>
          </p:cNvPr>
          <p:cNvSpPr txBox="1">
            <a:spLocks/>
          </p:cNvSpPr>
          <p:nvPr/>
        </p:nvSpPr>
        <p:spPr>
          <a:xfrm>
            <a:off x="3497580" y="7179401"/>
            <a:ext cx="4701251" cy="2262265"/>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Share value  </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Look for opportunities to use your expertise to help shape data analysis, research or other ways of understanding data and information.</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Advocate for service users’ voices to be included.</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Advocate for service users’ choices about how their information is used to create insights.</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rPr>
              <a:t>If you create insights, do research or other forms of analysis, then safely share it to grow collective knowledge. This includes sharing the de-identified data sets with those who have a legitimate interest to improve wellbeing.</a:t>
            </a:r>
            <a:endParaRPr lang="en-US" sz="1300" dirty="0">
              <a:latin typeface="Source Sans Pro" panose="020B0503030403020204" pitchFamily="34" charset="0"/>
              <a:ea typeface="Source Sans Pro" panose="020B0503030403020204" pitchFamily="34" charset="0"/>
            </a:endParaRPr>
          </a:p>
        </p:txBody>
      </p:sp>
      <p:grpSp>
        <p:nvGrpSpPr>
          <p:cNvPr id="109" name="Group 108">
            <a:extLst>
              <a:ext uri="{FF2B5EF4-FFF2-40B4-BE49-F238E27FC236}">
                <a16:creationId xmlns:a16="http://schemas.microsoft.com/office/drawing/2014/main" id="{A9CFE795-7C01-41A9-9008-DDD9E0F3D75D}"/>
              </a:ext>
            </a:extLst>
          </p:cNvPr>
          <p:cNvGrpSpPr/>
          <p:nvPr/>
        </p:nvGrpSpPr>
        <p:grpSpPr>
          <a:xfrm>
            <a:off x="10454639" y="7487840"/>
            <a:ext cx="2383825" cy="1759917"/>
            <a:chOff x="10505019" y="8175874"/>
            <a:chExt cx="2220382" cy="1759917"/>
          </a:xfrm>
        </p:grpSpPr>
        <p:sp>
          <p:nvSpPr>
            <p:cNvPr id="110" name="TextBox 109">
              <a:extLst>
                <a:ext uri="{FF2B5EF4-FFF2-40B4-BE49-F238E27FC236}">
                  <a16:creationId xmlns:a16="http://schemas.microsoft.com/office/drawing/2014/main" id="{C3D060D8-93C0-4D7F-8376-1E8376940A64}"/>
                </a:ext>
              </a:extLst>
            </p:cNvPr>
            <p:cNvSpPr txBox="1"/>
            <p:nvPr/>
          </p:nvSpPr>
          <p:spPr>
            <a:xfrm>
              <a:off x="10505019" y="8181465"/>
              <a:ext cx="2220382" cy="1754326"/>
            </a:xfrm>
            <a:prstGeom prst="rect">
              <a:avLst/>
            </a:prstGeom>
            <a:noFill/>
          </p:spPr>
          <p:txBody>
            <a:bodyPr wrap="square" rtlCol="0">
              <a:spAutoFit/>
            </a:bodyPr>
            <a:lstStyle/>
            <a:p>
              <a:r>
                <a:rPr lang="en-NZ" sz="1200" b="1" dirty="0">
                  <a:solidFill>
                    <a:srgbClr val="E8731B"/>
                  </a:solidFill>
                  <a:latin typeface="Source Sans Pro" panose="020B0503030403020204" pitchFamily="34" charset="0"/>
                  <a:ea typeface="Source Sans Pro" panose="020B050303040302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rPr>
                <a:t>/toolkit </a:t>
              </a:r>
              <a:r>
                <a:rPr lang="en-NZ" sz="1200" dirty="0">
                  <a:latin typeface="Source Sans Pro" panose="020B0503030403020204" pitchFamily="34" charset="0"/>
                  <a:ea typeface="Source Sans Pro" panose="020B0503030403020204" pitchFamily="34" charset="0"/>
                </a:rPr>
                <a:t>has more resources and tools, including information about how DPUP works with other laws and information sharing guidance. There is also more information about defining purpose, being transparent with service users and sharing value. </a:t>
              </a:r>
            </a:p>
          </p:txBody>
        </p:sp>
        <p:pic>
          <p:nvPicPr>
            <p:cNvPr id="111" name="Picture 110">
              <a:extLst>
                <a:ext uri="{FF2B5EF4-FFF2-40B4-BE49-F238E27FC236}">
                  <a16:creationId xmlns:a16="http://schemas.microsoft.com/office/drawing/2014/main" id="{2D5CCA82-3CEF-4835-BB15-6722654FEA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6827" y="8175874"/>
              <a:ext cx="251042" cy="252000"/>
            </a:xfrm>
            <a:prstGeom prst="rect">
              <a:avLst/>
            </a:prstGeom>
          </p:spPr>
        </p:pic>
      </p:grpSp>
      <p:sp>
        <p:nvSpPr>
          <p:cNvPr id="112" name="TextBox 111">
            <a:extLst>
              <a:ext uri="{FF2B5EF4-FFF2-40B4-BE49-F238E27FC236}">
                <a16:creationId xmlns:a16="http://schemas.microsoft.com/office/drawing/2014/main" id="{7BAD4EED-55E7-470B-AF70-92CA087118CA}"/>
              </a:ext>
            </a:extLst>
          </p:cNvPr>
          <p:cNvSpPr txBox="1"/>
          <p:nvPr/>
        </p:nvSpPr>
        <p:spPr>
          <a:xfrm>
            <a:off x="11999537" y="9366837"/>
            <a:ext cx="976623" cy="230832"/>
          </a:xfrm>
          <a:prstGeom prst="rect">
            <a:avLst/>
          </a:prstGeom>
          <a:noFill/>
        </p:spPr>
        <p:txBody>
          <a:bodyPr wrap="square" rtlCol="0">
            <a:spAutoFit/>
          </a:bodyPr>
          <a:lstStyle/>
          <a:p>
            <a:r>
              <a:rPr lang="en-NZ" sz="900" b="1" dirty="0">
                <a:latin typeface="Source Sans Pro" panose="020B0503030403020204" pitchFamily="34" charset="0"/>
                <a:ea typeface="Source Sans Pro" panose="020B0503030403020204" pitchFamily="34" charset="0"/>
              </a:rPr>
              <a:t>Page 2 of 2</a:t>
            </a:r>
          </a:p>
        </p:txBody>
      </p:sp>
      <p:cxnSp>
        <p:nvCxnSpPr>
          <p:cNvPr id="118" name="Straight Connector 117">
            <a:extLst>
              <a:ext uri="{FF2B5EF4-FFF2-40B4-BE49-F238E27FC236}">
                <a16:creationId xmlns:a16="http://schemas.microsoft.com/office/drawing/2014/main" id="{30955458-B0E0-43BB-B681-E187AACB2C89}"/>
              </a:ext>
            </a:extLst>
          </p:cNvPr>
          <p:cNvCxnSpPr>
            <a:cxnSpLocks/>
          </p:cNvCxnSpPr>
          <p:nvPr/>
        </p:nvCxnSpPr>
        <p:spPr>
          <a:xfrm>
            <a:off x="0" y="7154080"/>
            <a:ext cx="12801600" cy="18016"/>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76868A6E-3723-4C53-85A7-4BE515BE9F2C}"/>
              </a:ext>
            </a:extLst>
          </p:cNvPr>
          <p:cNvCxnSpPr>
            <a:cxnSpLocks/>
          </p:cNvCxnSpPr>
          <p:nvPr/>
        </p:nvCxnSpPr>
        <p:spPr>
          <a:xfrm flipV="1">
            <a:off x="0" y="4444643"/>
            <a:ext cx="12838465" cy="55022"/>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001F527-FB93-47D0-9311-71AF0359A612}"/>
              </a:ext>
            </a:extLst>
          </p:cNvPr>
          <p:cNvCxnSpPr>
            <a:cxnSpLocks/>
          </p:cNvCxnSpPr>
          <p:nvPr/>
        </p:nvCxnSpPr>
        <p:spPr>
          <a:xfrm>
            <a:off x="6045809" y="3556520"/>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4821E8C4-8E9D-496D-BF62-F2913D551323}"/>
              </a:ext>
            </a:extLst>
          </p:cNvPr>
          <p:cNvCxnSpPr>
            <a:cxnSpLocks/>
          </p:cNvCxnSpPr>
          <p:nvPr/>
        </p:nvCxnSpPr>
        <p:spPr>
          <a:xfrm>
            <a:off x="6045809" y="4125424"/>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ED40D11-821D-44FF-BD84-25F37E4BE17C}"/>
              </a:ext>
            </a:extLst>
          </p:cNvPr>
          <p:cNvCxnSpPr>
            <a:cxnSpLocks/>
          </p:cNvCxnSpPr>
          <p:nvPr/>
        </p:nvCxnSpPr>
        <p:spPr>
          <a:xfrm>
            <a:off x="6045809" y="2892120"/>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FFDAC6C3-0AED-4EBF-A98E-2F6F5AE66522}"/>
              </a:ext>
            </a:extLst>
          </p:cNvPr>
          <p:cNvCxnSpPr>
            <a:cxnSpLocks/>
          </p:cNvCxnSpPr>
          <p:nvPr/>
        </p:nvCxnSpPr>
        <p:spPr>
          <a:xfrm>
            <a:off x="6045809" y="2227722"/>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6171020-CFA2-4858-98DB-CE70DA0EEB61}"/>
              </a:ext>
            </a:extLst>
          </p:cNvPr>
          <p:cNvCxnSpPr>
            <a:cxnSpLocks/>
          </p:cNvCxnSpPr>
          <p:nvPr/>
        </p:nvCxnSpPr>
        <p:spPr>
          <a:xfrm>
            <a:off x="6045809" y="1703555"/>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650D786F-81F3-4965-BAE9-7BE72579458E}"/>
              </a:ext>
            </a:extLst>
          </p:cNvPr>
          <p:cNvCxnSpPr>
            <a:cxnSpLocks/>
          </p:cNvCxnSpPr>
          <p:nvPr/>
        </p:nvCxnSpPr>
        <p:spPr>
          <a:xfrm>
            <a:off x="6045809" y="1169010"/>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0B96823-295C-4772-AB08-B551489B4C8D}"/>
              </a:ext>
            </a:extLst>
          </p:cNvPr>
          <p:cNvCxnSpPr>
            <a:cxnSpLocks/>
          </p:cNvCxnSpPr>
          <p:nvPr/>
        </p:nvCxnSpPr>
        <p:spPr>
          <a:xfrm>
            <a:off x="6045809" y="4800600"/>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A97EBE1-F1C0-4B32-B941-C86297530C84}"/>
              </a:ext>
            </a:extLst>
          </p:cNvPr>
          <p:cNvCxnSpPr>
            <a:cxnSpLocks/>
          </p:cNvCxnSpPr>
          <p:nvPr/>
        </p:nvCxnSpPr>
        <p:spPr>
          <a:xfrm>
            <a:off x="6038952" y="5247161"/>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645C7DD-3DE3-4C21-8073-F9E56D98F491}"/>
              </a:ext>
            </a:extLst>
          </p:cNvPr>
          <p:cNvCxnSpPr>
            <a:cxnSpLocks/>
          </p:cNvCxnSpPr>
          <p:nvPr/>
        </p:nvCxnSpPr>
        <p:spPr>
          <a:xfrm>
            <a:off x="6038952" y="5705441"/>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1D0280BA-C521-4A3D-99E3-6CC579237D98}"/>
              </a:ext>
            </a:extLst>
          </p:cNvPr>
          <p:cNvCxnSpPr>
            <a:cxnSpLocks/>
          </p:cNvCxnSpPr>
          <p:nvPr/>
        </p:nvCxnSpPr>
        <p:spPr>
          <a:xfrm>
            <a:off x="6038952" y="6163721"/>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3E9F0C67-9B35-4511-A1E2-DD6A27A84EEA}"/>
              </a:ext>
            </a:extLst>
          </p:cNvPr>
          <p:cNvCxnSpPr>
            <a:cxnSpLocks/>
          </p:cNvCxnSpPr>
          <p:nvPr/>
        </p:nvCxnSpPr>
        <p:spPr>
          <a:xfrm>
            <a:off x="6038952" y="6737116"/>
            <a:ext cx="349484"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FFD7E09-ABFE-4F05-A074-52FEB5BFFC66}"/>
              </a:ext>
              <a:ext uri="{C183D7F6-B498-43B3-948B-1728B52AA6E4}">
                <adec:decorative xmlns:adec="http://schemas.microsoft.com/office/drawing/2017/decorative" val="0"/>
              </a:ext>
            </a:extLst>
          </p:cNvPr>
          <p:cNvSpPr txBox="1"/>
          <p:nvPr/>
        </p:nvSpPr>
        <p:spPr>
          <a:xfrm>
            <a:off x="10431536" y="9366837"/>
            <a:ext cx="1653017" cy="230832"/>
          </a:xfrm>
          <a:prstGeom prst="rect">
            <a:avLst/>
          </a:prstGeom>
          <a:noFill/>
        </p:spPr>
        <p:txBody>
          <a:bodyPr wrap="none" rtlCol="0">
            <a:spAutoFit/>
          </a:bodyPr>
          <a:lstStyle/>
          <a:p>
            <a:r>
              <a:rPr lang="en-NZ" sz="900" b="1" dirty="0">
                <a:latin typeface="Source Sans Pro" panose="020B0503030403020204" pitchFamily="34" charset="0"/>
              </a:rPr>
              <a:t>digital.govt.nz/</a:t>
            </a:r>
            <a:r>
              <a:rPr lang="en-NZ" sz="900" b="1" dirty="0" err="1">
                <a:latin typeface="Source Sans Pro" panose="020B0503030403020204" pitchFamily="34" charset="0"/>
              </a:rPr>
              <a:t>dpup</a:t>
            </a:r>
            <a:r>
              <a:rPr lang="en-NZ" sz="900" b="1" dirty="0">
                <a:latin typeface="Source Sans Pro" panose="020B0503030403020204" pitchFamily="34" charset="0"/>
              </a:rPr>
              <a:t>/toolkit</a:t>
            </a:r>
          </a:p>
        </p:txBody>
      </p:sp>
      <p:pic>
        <p:nvPicPr>
          <p:cNvPr id="50" name="Picture 49">
            <a:extLst>
              <a:ext uri="{FF2B5EF4-FFF2-40B4-BE49-F238E27FC236}">
                <a16:creationId xmlns:a16="http://schemas.microsoft.com/office/drawing/2014/main" id="{FD96A630-C8D6-43EA-8E9B-48C370C867C3}"/>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54" name="Picture 53">
            <a:extLst>
              <a:ext uri="{FF2B5EF4-FFF2-40B4-BE49-F238E27FC236}">
                <a16:creationId xmlns:a16="http://schemas.microsoft.com/office/drawing/2014/main" id="{1DDF70CF-EB6B-47D4-9163-C5BAF27D47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Tree>
    <p:extLst>
      <p:ext uri="{BB962C8B-B14F-4D97-AF65-F5344CB8AC3E}">
        <p14:creationId xmlns:p14="http://schemas.microsoft.com/office/powerpoint/2010/main" val="95628559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EEJU23W3HNHT-1111130400-913</_dlc_DocId>
    <_dlc_DocIdUrl xmlns="32912b76-460a-4724-b42f-6e9d0ecab840">
      <Url>https://dia.cohesion.net.nz/Sites/AOG/GCPO/_layouts/15/DocIdRedir.aspx?ID=EEJU23W3HNHT-1111130400-913</Url>
      <Description>EEJU23W3HNHT-1111130400-913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430FAF-73CA-476E-B2B8-EA9A142EBF6A}">
  <ds:schemaRefs>
    <ds:schemaRef ds:uri="http://purl.org/dc/elements/1.1/"/>
    <ds:schemaRef ds:uri="http://schemas.microsoft.com/office/2006/metadata/propertie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2912b76-460a-4724-b42f-6e9d0ecab840"/>
    <ds:schemaRef ds:uri="01be4277-2979-4a68-876d-b92b25fceece"/>
    <ds:schemaRef ds:uri="http://www.w3.org/XML/1998/namespace"/>
    <ds:schemaRef ds:uri="http://purl.org/dc/dcmitype/"/>
  </ds:schemaRefs>
</ds:datastoreItem>
</file>

<file path=customXml/itemProps2.xml><?xml version="1.0" encoding="utf-8"?>
<ds:datastoreItem xmlns:ds="http://schemas.openxmlformats.org/officeDocument/2006/customXml" ds:itemID="{78327486-26F3-4996-A5AD-0FF8C232A8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D9B317-64E6-45C2-89C2-C6C58E208538}">
  <ds:schemaRefs>
    <ds:schemaRef ds:uri="http://schemas.microsoft.com/sharepoint/events"/>
  </ds:schemaRefs>
</ds:datastoreItem>
</file>

<file path=customXml/itemProps4.xml><?xml version="1.0" encoding="utf-8"?>
<ds:datastoreItem xmlns:ds="http://schemas.openxmlformats.org/officeDocument/2006/customXml" ds:itemID="{7D7693FC-EA37-441B-8C2E-931317B382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24368</TotalTime>
  <Words>1666</Words>
  <Application>Microsoft Office PowerPoint</Application>
  <PresentationFormat>A3 Paper (297x420 mm)</PresentationFormat>
  <Paragraphs>80</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557</cp:revision>
  <cp:lastPrinted>2020-09-28T22:17:21Z</cp:lastPrinted>
  <dcterms:created xsi:type="dcterms:W3CDTF">2016-04-18T03:19:15Z</dcterms:created>
  <dcterms:modified xsi:type="dcterms:W3CDTF">2021-11-23T08:26:36Z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A12493635</vt:lpwstr>
  </property>
  <property fmtid="{D5CDD505-2E9C-101B-9397-08002B2CF9AE}" pid="4" name="Objective-Title">
    <vt:lpwstr>Template_Presentation_A3-Ministerial-poster_Horizontal_Analytical-dots_SWA_FINAL_20200424</vt:lpwstr>
  </property>
  <property fmtid="{D5CDD505-2E9C-101B-9397-08002B2CF9AE}" pid="5" name="Objective-Comment">
    <vt:lpwstr/>
  </property>
  <property fmtid="{D5CDD505-2E9C-101B-9397-08002B2CF9AE}" pid="6" name="Objective-CreationStamp">
    <vt:filetime>2020-05-01T04:40:11Z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2020-05-01T04:40:11Z</vt:filetime>
  </property>
  <property fmtid="{D5CDD505-2E9C-101B-9397-08002B2CF9AE}" pid="10" name="Objective-ModificationStamp">
    <vt:filetime>2020-05-01T04:40:51Z</vt:filetime>
  </property>
  <property fmtid="{D5CDD505-2E9C-101B-9397-08002B2CF9AE}" pid="11" name="Objective-Owner">
    <vt:lpwstr>Jacinta Syme</vt:lpwstr>
  </property>
  <property fmtid="{D5CDD505-2E9C-101B-9397-08002B2CF9AE}" pid="12" name="Objective-Path">
    <vt:lpwstr>Global Folder:SIA INFORMATION REPOSITORY:Corporate:Communications:SWA Toolkit 2020:Microsoft Suite Templates:</vt:lpwstr>
  </property>
  <property fmtid="{D5CDD505-2E9C-101B-9397-08002B2CF9AE}" pid="13" name="Objective-Parent">
    <vt:lpwstr>Microsoft Suite Templates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qA663544</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Final</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22136716-4084-4776-aa63-4db0ff12f17a</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