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5"/>
    <p:sldMasterId id="2147483697" r:id="rId6"/>
    <p:sldMasterId id="2147483721" r:id="rId7"/>
  </p:sldMasterIdLst>
  <p:notesMasterIdLst>
    <p:notesMasterId r:id="rId10"/>
  </p:notesMasterIdLst>
  <p:handoutMasterIdLst>
    <p:handoutMasterId r:id="rId11"/>
  </p:handoutMasterIdLst>
  <p:sldIdLst>
    <p:sldId id="269" r:id="rId8"/>
    <p:sldId id="270" r:id="rId9"/>
  </p:sldIdLst>
  <p:sldSz cx="12801600" cy="9601200" type="A3"/>
  <p:notesSz cx="9939338" cy="14368463"/>
  <p:defaultTextStyle>
    <a:defPPr>
      <a:defRPr lang="en-US"/>
    </a:defPPr>
    <a:lvl1pPr marL="0" algn="l" defTabSz="1221134" rtl="0" eaLnBrk="1" latinLnBrk="0" hangingPunct="1">
      <a:defRPr sz="2404" kern="1200">
        <a:solidFill>
          <a:schemeClr val="tx1"/>
        </a:solidFill>
        <a:latin typeface="+mn-lt"/>
        <a:ea typeface="+mn-ea"/>
        <a:cs typeface="+mn-cs"/>
      </a:defRPr>
    </a:lvl1pPr>
    <a:lvl2pPr marL="610566" algn="l" defTabSz="1221134" rtl="0" eaLnBrk="1" latinLnBrk="0" hangingPunct="1">
      <a:defRPr sz="2404" kern="1200">
        <a:solidFill>
          <a:schemeClr val="tx1"/>
        </a:solidFill>
        <a:latin typeface="+mn-lt"/>
        <a:ea typeface="+mn-ea"/>
        <a:cs typeface="+mn-cs"/>
      </a:defRPr>
    </a:lvl2pPr>
    <a:lvl3pPr marL="1221134" algn="l" defTabSz="1221134" rtl="0" eaLnBrk="1" latinLnBrk="0" hangingPunct="1">
      <a:defRPr sz="2404" kern="1200">
        <a:solidFill>
          <a:schemeClr val="tx1"/>
        </a:solidFill>
        <a:latin typeface="+mn-lt"/>
        <a:ea typeface="+mn-ea"/>
        <a:cs typeface="+mn-cs"/>
      </a:defRPr>
    </a:lvl3pPr>
    <a:lvl4pPr marL="1831700" algn="l" defTabSz="1221134" rtl="0" eaLnBrk="1" latinLnBrk="0" hangingPunct="1">
      <a:defRPr sz="2404" kern="1200">
        <a:solidFill>
          <a:schemeClr val="tx1"/>
        </a:solidFill>
        <a:latin typeface="+mn-lt"/>
        <a:ea typeface="+mn-ea"/>
        <a:cs typeface="+mn-cs"/>
      </a:defRPr>
    </a:lvl4pPr>
    <a:lvl5pPr marL="2442266" algn="l" defTabSz="1221134" rtl="0" eaLnBrk="1" latinLnBrk="0" hangingPunct="1">
      <a:defRPr sz="2404" kern="1200">
        <a:solidFill>
          <a:schemeClr val="tx1"/>
        </a:solidFill>
        <a:latin typeface="+mn-lt"/>
        <a:ea typeface="+mn-ea"/>
        <a:cs typeface="+mn-cs"/>
      </a:defRPr>
    </a:lvl5pPr>
    <a:lvl6pPr marL="3052835" algn="l" defTabSz="1221134" rtl="0" eaLnBrk="1" latinLnBrk="0" hangingPunct="1">
      <a:defRPr sz="2404" kern="1200">
        <a:solidFill>
          <a:schemeClr val="tx1"/>
        </a:solidFill>
        <a:latin typeface="+mn-lt"/>
        <a:ea typeface="+mn-ea"/>
        <a:cs typeface="+mn-cs"/>
      </a:defRPr>
    </a:lvl6pPr>
    <a:lvl7pPr marL="3663402" algn="l" defTabSz="1221134" rtl="0" eaLnBrk="1" latinLnBrk="0" hangingPunct="1">
      <a:defRPr sz="2404" kern="1200">
        <a:solidFill>
          <a:schemeClr val="tx1"/>
        </a:solidFill>
        <a:latin typeface="+mn-lt"/>
        <a:ea typeface="+mn-ea"/>
        <a:cs typeface="+mn-cs"/>
      </a:defRPr>
    </a:lvl7pPr>
    <a:lvl8pPr marL="4273967" algn="l" defTabSz="1221134" rtl="0" eaLnBrk="1" latinLnBrk="0" hangingPunct="1">
      <a:defRPr sz="2404" kern="1200">
        <a:solidFill>
          <a:schemeClr val="tx1"/>
        </a:solidFill>
        <a:latin typeface="+mn-lt"/>
        <a:ea typeface="+mn-ea"/>
        <a:cs typeface="+mn-cs"/>
      </a:defRPr>
    </a:lvl8pPr>
    <a:lvl9pPr marL="4884534" algn="l" defTabSz="1221134" rtl="0" eaLnBrk="1" latinLnBrk="0" hangingPunct="1">
      <a:defRPr sz="2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4525" userDrawn="1">
          <p15:clr>
            <a:srgbClr val="A4A3A4"/>
          </p15:clr>
        </p15:guide>
        <p15:guide id="2" pos="313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e Stephen" initials="JS" lastIdx="1" clrIdx="0">
    <p:extLst>
      <p:ext uri="{19B8F6BF-5375-455C-9EA6-DF929625EA0E}">
        <p15:presenceInfo xmlns:p15="http://schemas.microsoft.com/office/powerpoint/2012/main" userId="S-1-5-21-3280019214-3074326771-4225885176-1675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8132"/>
    <a:srgbClr val="FEEAD4"/>
    <a:srgbClr val="E8731B"/>
    <a:srgbClr val="FFD5BA"/>
    <a:srgbClr val="FE731B"/>
    <a:srgbClr val="000000"/>
    <a:srgbClr val="2C86B4"/>
    <a:srgbClr val="979AA0"/>
    <a:srgbClr val="FCFDFE"/>
    <a:srgbClr val="E0EF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7327" autoAdjust="0"/>
  </p:normalViewPr>
  <p:slideViewPr>
    <p:cSldViewPr snapToGrid="0">
      <p:cViewPr varScale="1">
        <p:scale>
          <a:sx n="84" d="100"/>
          <a:sy n="84" d="100"/>
        </p:scale>
        <p:origin x="1856" y="72"/>
      </p:cViewPr>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452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308130" cy="719229"/>
          </a:xfrm>
          <a:prstGeom prst="rect">
            <a:avLst/>
          </a:prstGeom>
        </p:spPr>
        <p:txBody>
          <a:bodyPr vert="horz" lIns="132889" tIns="66444" rIns="132889" bIns="66444" rtlCol="0"/>
          <a:lstStyle>
            <a:lvl1pPr algn="l">
              <a:defRPr sz="1700"/>
            </a:lvl1pPr>
          </a:lstStyle>
          <a:p>
            <a:endParaRPr lang="en-NZ"/>
          </a:p>
        </p:txBody>
      </p:sp>
      <p:sp>
        <p:nvSpPr>
          <p:cNvPr id="3" name="Date Placeholder 2"/>
          <p:cNvSpPr>
            <a:spLocks noGrp="1"/>
          </p:cNvSpPr>
          <p:nvPr>
            <p:ph type="dt" sz="quarter" idx="1"/>
          </p:nvPr>
        </p:nvSpPr>
        <p:spPr>
          <a:xfrm>
            <a:off x="5628888" y="1"/>
            <a:ext cx="4308130" cy="719229"/>
          </a:xfrm>
          <a:prstGeom prst="rect">
            <a:avLst/>
          </a:prstGeom>
        </p:spPr>
        <p:txBody>
          <a:bodyPr vert="horz" lIns="132889" tIns="66444" rIns="132889" bIns="66444" rtlCol="0"/>
          <a:lstStyle>
            <a:lvl1pPr algn="r">
              <a:defRPr sz="1700"/>
            </a:lvl1pPr>
          </a:lstStyle>
          <a:p>
            <a:fld id="{123C1A21-FC6D-4F87-B8E8-70545B61CE4D}" type="datetimeFigureOut">
              <a:rPr lang="en-NZ" smtClean="0"/>
              <a:t>23/11/2021</a:t>
            </a:fld>
            <a:endParaRPr lang="en-NZ"/>
          </a:p>
        </p:txBody>
      </p:sp>
      <p:sp>
        <p:nvSpPr>
          <p:cNvPr id="4" name="Footer Placeholder 3"/>
          <p:cNvSpPr>
            <a:spLocks noGrp="1"/>
          </p:cNvSpPr>
          <p:nvPr>
            <p:ph type="ftr" sz="quarter" idx="2"/>
          </p:nvPr>
        </p:nvSpPr>
        <p:spPr>
          <a:xfrm>
            <a:off x="2" y="13646941"/>
            <a:ext cx="4308130" cy="719227"/>
          </a:xfrm>
          <a:prstGeom prst="rect">
            <a:avLst/>
          </a:prstGeom>
        </p:spPr>
        <p:txBody>
          <a:bodyPr vert="horz" lIns="132889" tIns="66444" rIns="132889" bIns="66444" rtlCol="0" anchor="b"/>
          <a:lstStyle>
            <a:lvl1pPr algn="l">
              <a:defRPr sz="1700"/>
            </a:lvl1pPr>
          </a:lstStyle>
          <a:p>
            <a:endParaRPr lang="en-NZ"/>
          </a:p>
        </p:txBody>
      </p:sp>
      <p:sp>
        <p:nvSpPr>
          <p:cNvPr id="5" name="Slide Number Placeholder 4"/>
          <p:cNvSpPr>
            <a:spLocks noGrp="1"/>
          </p:cNvSpPr>
          <p:nvPr>
            <p:ph type="sldNum" sz="quarter" idx="3"/>
          </p:nvPr>
        </p:nvSpPr>
        <p:spPr>
          <a:xfrm>
            <a:off x="5628888" y="13646941"/>
            <a:ext cx="4308130" cy="719227"/>
          </a:xfrm>
          <a:prstGeom prst="rect">
            <a:avLst/>
          </a:prstGeom>
        </p:spPr>
        <p:txBody>
          <a:bodyPr vert="horz" lIns="132889" tIns="66444" rIns="132889" bIns="66444" rtlCol="0" anchor="b"/>
          <a:lstStyle>
            <a:lvl1pPr algn="r">
              <a:defRPr sz="1700"/>
            </a:lvl1pPr>
          </a:lstStyle>
          <a:p>
            <a:fld id="{714772CD-CDDD-4C08-A695-6C97E368A789}" type="slidenum">
              <a:rPr lang="en-NZ" smtClean="0"/>
              <a:t>‹#›</a:t>
            </a:fld>
            <a:endParaRPr lang="en-NZ"/>
          </a:p>
        </p:txBody>
      </p:sp>
    </p:spTree>
    <p:extLst>
      <p:ext uri="{BB962C8B-B14F-4D97-AF65-F5344CB8AC3E}">
        <p14:creationId xmlns:p14="http://schemas.microsoft.com/office/powerpoint/2010/main" val="176029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4307045" cy="720918"/>
          </a:xfrm>
          <a:prstGeom prst="rect">
            <a:avLst/>
          </a:prstGeom>
        </p:spPr>
        <p:txBody>
          <a:bodyPr vert="horz" lIns="132889" tIns="66444" rIns="132889" bIns="66444" rtlCol="0"/>
          <a:lstStyle>
            <a:lvl1pPr algn="l">
              <a:defRPr sz="1700"/>
            </a:lvl1pPr>
          </a:lstStyle>
          <a:p>
            <a:endParaRPr lang="en-NZ"/>
          </a:p>
        </p:txBody>
      </p:sp>
      <p:sp>
        <p:nvSpPr>
          <p:cNvPr id="3" name="Date Placeholder 2"/>
          <p:cNvSpPr>
            <a:spLocks noGrp="1"/>
          </p:cNvSpPr>
          <p:nvPr>
            <p:ph type="dt" idx="1"/>
          </p:nvPr>
        </p:nvSpPr>
        <p:spPr>
          <a:xfrm>
            <a:off x="5629993" y="2"/>
            <a:ext cx="4307045" cy="720918"/>
          </a:xfrm>
          <a:prstGeom prst="rect">
            <a:avLst/>
          </a:prstGeom>
        </p:spPr>
        <p:txBody>
          <a:bodyPr vert="horz" lIns="132889" tIns="66444" rIns="132889" bIns="66444" rtlCol="0"/>
          <a:lstStyle>
            <a:lvl1pPr algn="r">
              <a:defRPr sz="1700"/>
            </a:lvl1pPr>
          </a:lstStyle>
          <a:p>
            <a:fld id="{AC4C87BB-430F-450B-9FFD-A844BEC8996F}" type="datetimeFigureOut">
              <a:rPr lang="en-NZ" smtClean="0"/>
              <a:t>23/11/2021</a:t>
            </a:fld>
            <a:endParaRPr lang="en-NZ"/>
          </a:p>
        </p:txBody>
      </p:sp>
      <p:sp>
        <p:nvSpPr>
          <p:cNvPr id="4" name="Slide Image Placeholder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889" tIns="66444" rIns="132889" bIns="66444" rtlCol="0" anchor="ctr"/>
          <a:lstStyle/>
          <a:p>
            <a:endParaRPr lang="en-NZ"/>
          </a:p>
        </p:txBody>
      </p:sp>
      <p:sp>
        <p:nvSpPr>
          <p:cNvPr id="5" name="Notes Placeholder 4"/>
          <p:cNvSpPr>
            <a:spLocks noGrp="1"/>
          </p:cNvSpPr>
          <p:nvPr>
            <p:ph type="body" sz="quarter" idx="3"/>
          </p:nvPr>
        </p:nvSpPr>
        <p:spPr>
          <a:xfrm>
            <a:off x="993935" y="6914825"/>
            <a:ext cx="7951470" cy="5657583"/>
          </a:xfrm>
          <a:prstGeom prst="rect">
            <a:avLst/>
          </a:prstGeom>
        </p:spPr>
        <p:txBody>
          <a:bodyPr vert="horz" lIns="132889" tIns="66444" rIns="132889" bIns="664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3" y="13647547"/>
            <a:ext cx="4307045" cy="720917"/>
          </a:xfrm>
          <a:prstGeom prst="rect">
            <a:avLst/>
          </a:prstGeom>
        </p:spPr>
        <p:txBody>
          <a:bodyPr vert="horz" lIns="132889" tIns="66444" rIns="132889" bIns="66444" rtlCol="0" anchor="b"/>
          <a:lstStyle>
            <a:lvl1pPr algn="l">
              <a:defRPr sz="1700"/>
            </a:lvl1pPr>
          </a:lstStyle>
          <a:p>
            <a:endParaRPr lang="en-NZ"/>
          </a:p>
        </p:txBody>
      </p:sp>
      <p:sp>
        <p:nvSpPr>
          <p:cNvPr id="7" name="Slide Number Placeholder 6"/>
          <p:cNvSpPr>
            <a:spLocks noGrp="1"/>
          </p:cNvSpPr>
          <p:nvPr>
            <p:ph type="sldNum" sz="quarter" idx="5"/>
          </p:nvPr>
        </p:nvSpPr>
        <p:spPr>
          <a:xfrm>
            <a:off x="5629993" y="13647547"/>
            <a:ext cx="4307045" cy="720917"/>
          </a:xfrm>
          <a:prstGeom prst="rect">
            <a:avLst/>
          </a:prstGeom>
        </p:spPr>
        <p:txBody>
          <a:bodyPr vert="horz" lIns="132889" tIns="66444" rIns="132889" bIns="66444" rtlCol="0" anchor="b"/>
          <a:lstStyle>
            <a:lvl1pPr algn="r">
              <a:defRPr sz="1700"/>
            </a:lvl1pPr>
          </a:lstStyle>
          <a:p>
            <a:fld id="{F6875E11-DCB6-4468-B232-9328D8BC82A9}" type="slidenum">
              <a:rPr lang="en-NZ" smtClean="0"/>
              <a:t>‹#›</a:t>
            </a:fld>
            <a:endParaRPr lang="en-NZ"/>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1221134" rtl="0" eaLnBrk="1" latinLnBrk="0" hangingPunct="1">
      <a:defRPr sz="1604" kern="1200">
        <a:solidFill>
          <a:schemeClr val="tx1"/>
        </a:solidFill>
        <a:latin typeface="+mn-lt"/>
        <a:ea typeface="+mn-ea"/>
        <a:cs typeface="+mn-cs"/>
      </a:defRPr>
    </a:lvl1pPr>
    <a:lvl2pPr marL="610566" algn="l" defTabSz="1221134" rtl="0" eaLnBrk="1" latinLnBrk="0" hangingPunct="1">
      <a:defRPr sz="1604" kern="1200">
        <a:solidFill>
          <a:schemeClr val="tx1"/>
        </a:solidFill>
        <a:latin typeface="+mn-lt"/>
        <a:ea typeface="+mn-ea"/>
        <a:cs typeface="+mn-cs"/>
      </a:defRPr>
    </a:lvl2pPr>
    <a:lvl3pPr marL="1221134" algn="l" defTabSz="1221134" rtl="0" eaLnBrk="1" latinLnBrk="0" hangingPunct="1">
      <a:defRPr sz="1604" kern="1200">
        <a:solidFill>
          <a:schemeClr val="tx1"/>
        </a:solidFill>
        <a:latin typeface="+mn-lt"/>
        <a:ea typeface="+mn-ea"/>
        <a:cs typeface="+mn-cs"/>
      </a:defRPr>
    </a:lvl3pPr>
    <a:lvl4pPr marL="1831700" algn="l" defTabSz="1221134" rtl="0" eaLnBrk="1" latinLnBrk="0" hangingPunct="1">
      <a:defRPr sz="1604" kern="1200">
        <a:solidFill>
          <a:schemeClr val="tx1"/>
        </a:solidFill>
        <a:latin typeface="+mn-lt"/>
        <a:ea typeface="+mn-ea"/>
        <a:cs typeface="+mn-cs"/>
      </a:defRPr>
    </a:lvl4pPr>
    <a:lvl5pPr marL="2442266" algn="l" defTabSz="1221134" rtl="0" eaLnBrk="1" latinLnBrk="0" hangingPunct="1">
      <a:defRPr sz="1604" kern="1200">
        <a:solidFill>
          <a:schemeClr val="tx1"/>
        </a:solidFill>
        <a:latin typeface="+mn-lt"/>
        <a:ea typeface="+mn-ea"/>
        <a:cs typeface="+mn-cs"/>
      </a:defRPr>
    </a:lvl5pPr>
    <a:lvl6pPr marL="3052835" algn="l" defTabSz="1221134" rtl="0" eaLnBrk="1" latinLnBrk="0" hangingPunct="1">
      <a:defRPr sz="1604" kern="1200">
        <a:solidFill>
          <a:schemeClr val="tx1"/>
        </a:solidFill>
        <a:latin typeface="+mn-lt"/>
        <a:ea typeface="+mn-ea"/>
        <a:cs typeface="+mn-cs"/>
      </a:defRPr>
    </a:lvl6pPr>
    <a:lvl7pPr marL="3663402" algn="l" defTabSz="1221134" rtl="0" eaLnBrk="1" latinLnBrk="0" hangingPunct="1">
      <a:defRPr sz="1604" kern="1200">
        <a:solidFill>
          <a:schemeClr val="tx1"/>
        </a:solidFill>
        <a:latin typeface="+mn-lt"/>
        <a:ea typeface="+mn-ea"/>
        <a:cs typeface="+mn-cs"/>
      </a:defRPr>
    </a:lvl7pPr>
    <a:lvl8pPr marL="4273967" algn="l" defTabSz="1221134" rtl="0" eaLnBrk="1" latinLnBrk="0" hangingPunct="1">
      <a:defRPr sz="1604" kern="1200">
        <a:solidFill>
          <a:schemeClr val="tx1"/>
        </a:solidFill>
        <a:latin typeface="+mn-lt"/>
        <a:ea typeface="+mn-ea"/>
        <a:cs typeface="+mn-cs"/>
      </a:defRPr>
    </a:lvl8pPr>
    <a:lvl9pPr marL="4884534" algn="l" defTabSz="1221134"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AFF8-F597-4E33-8F51-9BCB7A8A1423}"/>
              </a:ext>
            </a:extLst>
          </p:cNvPr>
          <p:cNvSpPr>
            <a:spLocks noGrp="1"/>
          </p:cNvSpPr>
          <p:nvPr>
            <p:ph type="ctrTitle"/>
          </p:nvPr>
        </p:nvSpPr>
        <p:spPr>
          <a:xfrm>
            <a:off x="1600872" y="1570976"/>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1FB91DE3-623C-46C9-8061-A668F4CB5D9A}"/>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789AD3E-B496-40FC-80AF-8AB29562C93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AB7B3194-B5A6-47C5-A6EF-A870AD83D0E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940E4F8-A736-4547-B54A-0DC0607E7887}"/>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87468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DA7D-8AD1-46D8-A00C-3BBB20CF928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906B1A4-705C-47E8-A170-FCACC72CFA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603E5-1043-481F-8E41-604074C3E85E}"/>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F25E7C83-8A8B-437D-816C-45A5623E6B6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62D6EF5-F3B9-4E23-89FB-6AC376EE986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33622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0180A-8D3D-4035-BA71-762C7CC8F55B}"/>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6B7A2-E3D6-4DCF-9F4A-8FD572B9B13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DE0F23-A188-4E9B-820D-43CB10D5E20C}"/>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DE2F0498-7E8B-47E0-A0F1-A8C33D9D2A2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E50EF78-FB33-4AC8-A607-211AAB81D8A0}"/>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9923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8BD6-37FC-42B2-BF9A-863687EA6788}"/>
              </a:ext>
            </a:extLst>
          </p:cNvPr>
          <p:cNvSpPr>
            <a:spLocks noGrp="1"/>
          </p:cNvSpPr>
          <p:nvPr>
            <p:ph type="ctrTitle"/>
          </p:nvPr>
        </p:nvSpPr>
        <p:spPr>
          <a:xfrm>
            <a:off x="1600872" y="1570976"/>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047A8349-4796-42E3-A719-BB4553BBA748}"/>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8754DE-7DB0-4D42-A8E7-9FF3B7992C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6765FBA-F936-477D-AB75-822B64B0C85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078BDF5-534D-4A53-B376-0644C75B0DD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94596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5B8A-4064-48DA-9CF8-BEAD3092A79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01E636-4971-4F70-82BB-B23F6E27A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6DD3E6C-14F8-4FE6-80BC-70AA0857449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53A64449-3519-4B6A-B49C-C547D6AEB2D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DDF3199-47E4-4F2E-B97B-54CABDF25223}"/>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90996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D5ED-0C58-41D7-BF22-5C7A03A18BE5}"/>
              </a:ext>
            </a:extLst>
          </p:cNvPr>
          <p:cNvSpPr>
            <a:spLocks noGrp="1"/>
          </p:cNvSpPr>
          <p:nvPr>
            <p:ph type="title"/>
          </p:nvPr>
        </p:nvSpPr>
        <p:spPr>
          <a:xfrm>
            <a:off x="873692" y="2393529"/>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1C41F3E-FC3D-4398-939C-4699B0ADB350}"/>
              </a:ext>
            </a:extLst>
          </p:cNvPr>
          <p:cNvSpPr>
            <a:spLocks noGrp="1"/>
          </p:cNvSpPr>
          <p:nvPr>
            <p:ph type="body" idx="1"/>
          </p:nvPr>
        </p:nvSpPr>
        <p:spPr>
          <a:xfrm>
            <a:off x="873692" y="6425035"/>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63052-32D5-4DED-8EA3-D1B7F9B9B90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480DA916-B4B0-4B5B-9F0C-584F2A4F38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4FEA1D5-D5F4-4382-98F7-D8380BBC89C2}"/>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57474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85BD4-DA05-4DB0-97AD-6B72E57C48C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1BFA19-3674-45C5-A7E2-03A8E93D25E1}"/>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74D9CF0-9645-40FB-B6CA-BFCE5970F2F5}"/>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EFB1DE-605D-4F74-80F9-7788EE921C81}"/>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A0377220-FBB5-4915-899E-BBAF4309990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3F1E1B1-BBA1-42C4-A05E-5780D203E864}"/>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69733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DA50-2610-46A5-9AD5-59A4E4B23777}"/>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7897BBB-9FB6-4C8A-A962-4DB6AE5D7AA0}"/>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AF3A78BE-A9EF-4DEB-A635-322E619AF4B7}"/>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348DFF6-E540-4706-8E6A-38F0E5B5F7A6}"/>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4B148783-9004-4B5A-BE6C-F1E984AFB7B1}"/>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8B1D888-B111-4580-9C6D-10389DA723B8}"/>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8" name="Footer Placeholder 7">
            <a:extLst>
              <a:ext uri="{FF2B5EF4-FFF2-40B4-BE49-F238E27FC236}">
                <a16:creationId xmlns:a16="http://schemas.microsoft.com/office/drawing/2014/main" id="{AF9E3852-5147-4C09-A17E-E318C572642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D5A1DD2-5E25-4ECB-B62B-00D52B1E8C5F}"/>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916464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C45A-466E-4263-AE51-764896C667D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32B1F9B-4323-4964-A7A0-286ECDF4970F}"/>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4" name="Footer Placeholder 3">
            <a:extLst>
              <a:ext uri="{FF2B5EF4-FFF2-40B4-BE49-F238E27FC236}">
                <a16:creationId xmlns:a16="http://schemas.microsoft.com/office/drawing/2014/main" id="{EC391BC5-1BC6-458A-A2C9-B812016C5FDB}"/>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E466748B-066F-4961-B8EF-D6568558775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726499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40CA4-30C8-44B2-877D-6EEF11ADC37D}"/>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3" name="Footer Placeholder 2">
            <a:extLst>
              <a:ext uri="{FF2B5EF4-FFF2-40B4-BE49-F238E27FC236}">
                <a16:creationId xmlns:a16="http://schemas.microsoft.com/office/drawing/2014/main" id="{228D1B35-2A82-49BD-8965-62DC1100B24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402D1A6-E8D9-48E5-B8FD-9DC199C512BE}"/>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146773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7D37-C4B4-44E6-AE67-FA8BDE27D00A}"/>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9DAF5EF-1C8F-42D3-8E41-22B56E4E2995}"/>
              </a:ext>
            </a:extLst>
          </p:cNvPr>
          <p:cNvSpPr>
            <a:spLocks noGrp="1"/>
          </p:cNvSpPr>
          <p:nvPr>
            <p:ph idx="1"/>
          </p:nvPr>
        </p:nvSpPr>
        <p:spPr>
          <a:xfrm>
            <a:off x="5442428" y="1382801"/>
            <a:ext cx="6480104"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85F69D5-0A82-496F-9D2D-71BDD43FE17D}"/>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302DBBEC-6F11-4697-83B2-839C2BC3514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83BCB3E8-E2DB-4C1D-AA0B-D708311602D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0F40864-DD5A-4108-A214-14F8CFE7E04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4947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0F1A-0643-4C6B-83EA-D44EA0845E6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2714CE-2223-45CC-976D-4CF614D21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3DA3766-B902-4AE7-B4F5-E4FCEFF2683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981A43B8-43A2-480F-97D2-C2635FC7A7C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206CE7C-F989-4747-993F-CFB8D93C70D2}"/>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623980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7457-6DCE-499F-A986-EC51BD96E148}"/>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543309F-2C4B-448F-B95A-B97DA2AE519D}"/>
              </a:ext>
            </a:extLst>
          </p:cNvPr>
          <p:cNvSpPr>
            <a:spLocks noGrp="1"/>
          </p:cNvSpPr>
          <p:nvPr>
            <p:ph type="pic" idx="1"/>
          </p:nvPr>
        </p:nvSpPr>
        <p:spPr>
          <a:xfrm>
            <a:off x="5442428" y="1382801"/>
            <a:ext cx="6480104"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77AD0DE9-B707-4541-9AF0-C7D17B7C7F13}"/>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884AB615-473B-4B79-A169-97E1A10E23F5}"/>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F6C1764C-6302-4C0E-9065-37D32C6283D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C21E33D-FF80-4D20-B460-E1A3561745E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401638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29DE-05E9-402C-BFF6-B5B6A16997A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AC246C-6367-4132-91A5-0EA3681A41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183724C-70FA-4F8E-8436-7211DBEA2A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FD2E1C30-905B-444C-8E0F-F6FF9A09B42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9984FB-53E3-4099-A51D-580ACB9D97C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075009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8DE459-EF28-48B5-A054-0A551E640354}"/>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3EFE514-55DB-4EBB-B4A7-CE3DBEA8B1E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BAAE50-A03E-41A1-9AC5-4E38A34BB6C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3B6D30E-5424-4F63-B116-4A40F7376F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91049AA-0B70-4D22-A608-4DC05B3E542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16163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887840162"/>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274096079"/>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752284900"/>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170315035"/>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360323027"/>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978905692"/>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95433485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C899-8F1B-4552-BA76-F18F6070F955}"/>
              </a:ext>
            </a:extLst>
          </p:cNvPr>
          <p:cNvSpPr>
            <a:spLocks noGrp="1"/>
          </p:cNvSpPr>
          <p:nvPr>
            <p:ph type="title"/>
          </p:nvPr>
        </p:nvSpPr>
        <p:spPr>
          <a:xfrm>
            <a:off x="873692" y="2393529"/>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863F5B6-1853-439C-8F2F-8D3754A1AC30}"/>
              </a:ext>
            </a:extLst>
          </p:cNvPr>
          <p:cNvSpPr>
            <a:spLocks noGrp="1"/>
          </p:cNvSpPr>
          <p:nvPr>
            <p:ph type="body" idx="1"/>
          </p:nvPr>
        </p:nvSpPr>
        <p:spPr>
          <a:xfrm>
            <a:off x="873692" y="6425035"/>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430208-021A-4766-8FF0-CDEF3F28A30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591D7DBE-F486-41F0-852D-6C11BA223E4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57C0B72-AB5C-43A3-959A-3C60FC6EEB7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2637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588735788"/>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070099674"/>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53273485"/>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577294037"/>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3180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1144694-557C-B044-9D5A-15D0740AEA3B}"/>
              </a:ext>
            </a:extLst>
          </p:cNvPr>
          <p:cNvSpPr>
            <a:spLocks noGrp="1"/>
          </p:cNvSpPr>
          <p:nvPr>
            <p:ph type="body" sz="quarter" idx="12" hasCustomPrompt="1"/>
          </p:nvPr>
        </p:nvSpPr>
        <p:spPr>
          <a:xfrm>
            <a:off x="352866" y="4321995"/>
            <a:ext cx="9464223" cy="47860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2117" b="0" i="0">
                <a:solidFill>
                  <a:srgbClr val="E8731B"/>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subtitle here</a:t>
            </a:r>
          </a:p>
        </p:txBody>
      </p:sp>
      <p:sp>
        <p:nvSpPr>
          <p:cNvPr id="10" name="Text Placeholder 11">
            <a:extLst>
              <a:ext uri="{FF2B5EF4-FFF2-40B4-BE49-F238E27FC236}">
                <a16:creationId xmlns:a16="http://schemas.microsoft.com/office/drawing/2014/main" id="{198DB7BD-EE57-DB4F-9275-56BE1FB2AE3A}"/>
              </a:ext>
            </a:extLst>
          </p:cNvPr>
          <p:cNvSpPr>
            <a:spLocks noGrp="1"/>
          </p:cNvSpPr>
          <p:nvPr>
            <p:ph type="body" sz="quarter" idx="13" hasCustomPrompt="1"/>
          </p:nvPr>
        </p:nvSpPr>
        <p:spPr>
          <a:xfrm>
            <a:off x="352866" y="1488178"/>
            <a:ext cx="9464223" cy="2159118"/>
          </a:xfrm>
          <a:prstGeom prst="rect">
            <a:avLst/>
          </a:prstGeom>
        </p:spPr>
        <p:txBody>
          <a:bodyPr>
            <a:noAutofit/>
          </a:bodyPr>
          <a:lstStyle>
            <a:lvl1pPr marL="0" marR="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sz="5080" b="1" i="0">
                <a:solidFill>
                  <a:schemeClr val="bg1"/>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a:pPr>
            <a:r>
              <a:rPr lang="en-GB" dirty="0"/>
              <a:t>Click to add your report title here</a:t>
            </a:r>
          </a:p>
        </p:txBody>
      </p:sp>
      <p:pic>
        <p:nvPicPr>
          <p:cNvPr id="17" name="Picture 16" descr="A picture containing drawing&#10;&#10;Description automatically generated">
            <a:extLst>
              <a:ext uri="{FF2B5EF4-FFF2-40B4-BE49-F238E27FC236}">
                <a16:creationId xmlns:a16="http://schemas.microsoft.com/office/drawing/2014/main" id="{C263CAF4-8F91-9846-922A-0928C4735E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867" y="7924290"/>
            <a:ext cx="2645270" cy="607862"/>
          </a:xfrm>
          <a:prstGeom prst="rect">
            <a:avLst/>
          </a:prstGeom>
        </p:spPr>
      </p:pic>
      <p:sp>
        <p:nvSpPr>
          <p:cNvPr id="7" name="Text Placeholder 7">
            <a:extLst>
              <a:ext uri="{FF2B5EF4-FFF2-40B4-BE49-F238E27FC236}">
                <a16:creationId xmlns:a16="http://schemas.microsoft.com/office/drawing/2014/main" id="{78CD9AD1-4005-DB45-B128-38C7ED80E7AA}"/>
              </a:ext>
            </a:extLst>
          </p:cNvPr>
          <p:cNvSpPr>
            <a:spLocks noGrp="1"/>
          </p:cNvSpPr>
          <p:nvPr>
            <p:ph type="body" sz="quarter" idx="14" hasCustomPrompt="1"/>
          </p:nvPr>
        </p:nvSpPr>
        <p:spPr>
          <a:xfrm>
            <a:off x="352866" y="5744836"/>
            <a:ext cx="9464223" cy="30275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1016" b="0" i="0">
                <a:solidFill>
                  <a:schemeClr val="bg1"/>
                </a:solidFill>
                <a:latin typeface="Calibri" panose="020F0502020204030204" pitchFamily="34" charset="0"/>
                <a:cs typeface="Calibri" panose="020F050202020403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date here</a:t>
            </a:r>
          </a:p>
          <a:p>
            <a:pPr lvl="0"/>
            <a:endParaRPr lang="en-GB" dirty="0"/>
          </a:p>
        </p:txBody>
      </p:sp>
    </p:spTree>
    <p:extLst>
      <p:ext uri="{BB962C8B-B14F-4D97-AF65-F5344CB8AC3E}">
        <p14:creationId xmlns:p14="http://schemas.microsoft.com/office/powerpoint/2010/main" val="204189043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61847087-640E-F648-A1AA-B8C08292EC83}"/>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D1AE584E-F588-184B-A71C-4BEE565E4D2C}"/>
              </a:ext>
            </a:extLst>
          </p:cNvPr>
          <p:cNvSpPr>
            <a:spLocks noGrp="1"/>
          </p:cNvSpPr>
          <p:nvPr>
            <p:ph type="sldNum" sz="quarter" idx="13"/>
          </p:nvPr>
        </p:nvSpPr>
        <p:spPr/>
        <p:txBody>
          <a:bodyPr/>
          <a:lstStyle/>
          <a:p>
            <a:fld id="{015476B9-F852-294A-A03D-C78501D21738}" type="slidenum">
              <a:rPr lang="en-US" smtClean="0"/>
              <a:pPr/>
              <a:t>‹#›</a:t>
            </a:fld>
            <a:endParaRPr lang="en-US" dirty="0"/>
          </a:p>
        </p:txBody>
      </p:sp>
      <p:sp>
        <p:nvSpPr>
          <p:cNvPr id="11" name="Content Placeholder 4">
            <a:extLst>
              <a:ext uri="{FF2B5EF4-FFF2-40B4-BE49-F238E27FC236}">
                <a16:creationId xmlns:a16="http://schemas.microsoft.com/office/drawing/2014/main" id="{CC445FAD-3C08-FF4F-B8D8-2000B0AA7BEE}"/>
              </a:ext>
            </a:extLst>
          </p:cNvPr>
          <p:cNvSpPr>
            <a:spLocks noGrp="1"/>
          </p:cNvSpPr>
          <p:nvPr>
            <p:ph sz="quarter" idx="11"/>
          </p:nvPr>
        </p:nvSpPr>
        <p:spPr>
          <a:xfrm>
            <a:off x="171449"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028F7B22-0C60-3346-B9C3-0084B7F43705}"/>
              </a:ext>
            </a:extLst>
          </p:cNvPr>
          <p:cNvSpPr>
            <a:spLocks noGrp="1"/>
          </p:cNvSpPr>
          <p:nvPr>
            <p:ph sz="quarter" idx="14"/>
          </p:nvPr>
        </p:nvSpPr>
        <p:spPr>
          <a:xfrm>
            <a:off x="6210406"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5570375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8" name="Content Placeholder 4">
            <a:extLst>
              <a:ext uri="{FF2B5EF4-FFF2-40B4-BE49-F238E27FC236}">
                <a16:creationId xmlns:a16="http://schemas.microsoft.com/office/drawing/2014/main" id="{D40CE032-BDF0-9D4D-B6C5-FE386CB5295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B930CE05-EDDE-564A-8372-A0B4B2136FE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0248A260-58F0-DA43-873A-157AF58533B9}"/>
              </a:ext>
            </a:extLst>
          </p:cNvPr>
          <p:cNvSpPr>
            <a:spLocks noGrp="1"/>
          </p:cNvSpPr>
          <p:nvPr>
            <p:ph sz="quarter" idx="14"/>
          </p:nvPr>
        </p:nvSpPr>
        <p:spPr>
          <a:xfrm>
            <a:off x="8232884"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28847388"/>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 orang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877FFD48-83D2-624E-B032-39576F7A8F58}"/>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C3F60822-C149-F740-9ED9-31614684C230}"/>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21" name="Content Placeholder 4">
            <a:extLst>
              <a:ext uri="{FF2B5EF4-FFF2-40B4-BE49-F238E27FC236}">
                <a16:creationId xmlns:a16="http://schemas.microsoft.com/office/drawing/2014/main" id="{04E6E0BB-1887-6A40-8648-27F0C435DE15}"/>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2" name="Content Placeholder 4">
            <a:extLst>
              <a:ext uri="{FF2B5EF4-FFF2-40B4-BE49-F238E27FC236}">
                <a16:creationId xmlns:a16="http://schemas.microsoft.com/office/drawing/2014/main" id="{AE78D797-ECA0-3941-838C-8F0D2D10920B}"/>
              </a:ext>
            </a:extLst>
          </p:cNvPr>
          <p:cNvSpPr>
            <a:spLocks noGrp="1"/>
          </p:cNvSpPr>
          <p:nvPr>
            <p:ph sz="quarter" idx="12"/>
          </p:nvPr>
        </p:nvSpPr>
        <p:spPr>
          <a:xfrm>
            <a:off x="8232884" y="670913"/>
            <a:ext cx="3851999" cy="8701689"/>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Content Placeholder 4">
            <a:extLst>
              <a:ext uri="{FF2B5EF4-FFF2-40B4-BE49-F238E27FC236}">
                <a16:creationId xmlns:a16="http://schemas.microsoft.com/office/drawing/2014/main" id="{01013726-EAE6-8446-B58A-B2C9259A2F6C}"/>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85838311"/>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 teal">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8" name="Content Placeholder 4">
            <a:extLst>
              <a:ext uri="{FF2B5EF4-FFF2-40B4-BE49-F238E27FC236}">
                <a16:creationId xmlns:a16="http://schemas.microsoft.com/office/drawing/2014/main" id="{70FA48CD-CCBC-D240-8095-37C8EB548538}"/>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4F4A2BB7-51EE-0B42-9B26-FC487CBB6AF5}"/>
              </a:ext>
            </a:extLst>
          </p:cNvPr>
          <p:cNvSpPr>
            <a:spLocks noGrp="1"/>
          </p:cNvSpPr>
          <p:nvPr>
            <p:ph sz="quarter" idx="12"/>
          </p:nvPr>
        </p:nvSpPr>
        <p:spPr>
          <a:xfrm>
            <a:off x="8232884" y="670913"/>
            <a:ext cx="3851999" cy="870168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E4760419-D70F-5440-B9E8-C08FC98EA3FB}"/>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D2AB8096-F2A4-7546-9AF6-421261AA192F}"/>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059181D2-58FE-1A48-9966-A1631EA4834E}"/>
              </a:ext>
            </a:extLst>
          </p:cNvPr>
          <p:cNvSpPr>
            <a:spLocks noGrp="1"/>
          </p:cNvSpPr>
          <p:nvPr>
            <p:ph type="sldNum" sz="quarter" idx="14"/>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301887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5330-A0A3-4BBA-8778-06AA6F36B1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67F445-0DCE-431B-B832-9D35BB01F3B2}"/>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C0EBF70-4080-4B1F-9B63-0995B193DC6C}"/>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5DB041C-DAE5-47CD-B7B1-3159F3E3E98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728FD338-16F8-4A50-9B81-F07AAE24DBC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031978-0C0F-4682-8ECE-7E86A7CD3AB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21167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umn – blu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26E8E484-41F0-9E47-9DB8-E2129136407B}"/>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61DB12B2-0031-6341-A09F-6A7008A791A8}"/>
              </a:ext>
            </a:extLst>
          </p:cNvPr>
          <p:cNvSpPr>
            <a:spLocks noGrp="1"/>
          </p:cNvSpPr>
          <p:nvPr>
            <p:ph type="title"/>
          </p:nvPr>
        </p:nvSpPr>
        <p:spPr/>
        <p:txBody>
          <a:bodyPr/>
          <a:lstStyle/>
          <a:p>
            <a:r>
              <a:rPr lang="en-GB"/>
              <a:t>Click to edit Master title style</a:t>
            </a:r>
            <a:endParaRPr lang="en-US"/>
          </a:p>
        </p:txBody>
      </p:sp>
      <p:sp>
        <p:nvSpPr>
          <p:cNvPr id="10" name="Content Placeholder 4">
            <a:extLst>
              <a:ext uri="{FF2B5EF4-FFF2-40B4-BE49-F238E27FC236}">
                <a16:creationId xmlns:a16="http://schemas.microsoft.com/office/drawing/2014/main" id="{961EE5D3-8B79-2445-AB58-B5E1B83C282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B766AC63-D3EF-CA42-BAAB-B035FFCA5A4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5101A87-8E44-5146-B02C-A6CC7C0EC6AF}"/>
              </a:ext>
            </a:extLst>
          </p:cNvPr>
          <p:cNvSpPr>
            <a:spLocks noGrp="1"/>
          </p:cNvSpPr>
          <p:nvPr>
            <p:ph sz="quarter" idx="14"/>
          </p:nvPr>
        </p:nvSpPr>
        <p:spPr>
          <a:xfrm>
            <a:off x="8232884"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9078807"/>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 – orang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87F6DE8A-090B-5C4C-825B-C51497086B87}"/>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4EBA3EF6-6616-724A-AA77-B6791B5143E1}"/>
              </a:ext>
            </a:extLst>
          </p:cNvPr>
          <p:cNvSpPr>
            <a:spLocks noGrp="1"/>
          </p:cNvSpPr>
          <p:nvPr>
            <p:ph type="title"/>
          </p:nvPr>
        </p:nvSpPr>
        <p:spPr/>
        <p:txBody>
          <a:bodyPr/>
          <a:lstStyle/>
          <a:p>
            <a:r>
              <a:rPr lang="en-GB" dirty="0"/>
              <a:t>Click to edit Master title style</a:t>
            </a:r>
            <a:endParaRPr lang="en-US" dirty="0"/>
          </a:p>
        </p:txBody>
      </p:sp>
      <p:sp>
        <p:nvSpPr>
          <p:cNvPr id="11" name="Content Placeholder 4">
            <a:extLst>
              <a:ext uri="{FF2B5EF4-FFF2-40B4-BE49-F238E27FC236}">
                <a16:creationId xmlns:a16="http://schemas.microsoft.com/office/drawing/2014/main" id="{E0B86121-D37B-E045-A0BE-DD07A79CD2C4}"/>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93632DCC-5DF0-E44A-81BF-B7F482C45DC4}"/>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58154082-83E5-904F-AD77-42DAB6C28D76}"/>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2">
            <a:extLst>
              <a:ext uri="{FF2B5EF4-FFF2-40B4-BE49-F238E27FC236}">
                <a16:creationId xmlns:a16="http://schemas.microsoft.com/office/drawing/2014/main" id="{6C425884-029C-6440-A2A4-702CFEC61617}"/>
              </a:ext>
            </a:extLst>
          </p:cNvPr>
          <p:cNvSpPr>
            <a:spLocks noGrp="1"/>
          </p:cNvSpPr>
          <p:nvPr>
            <p:ph type="body" sz="quarter" idx="18"/>
          </p:nvPr>
        </p:nvSpPr>
        <p:spPr>
          <a:xfrm>
            <a:off x="172050" y="8548082"/>
            <a:ext cx="11916763" cy="824518"/>
          </a:xfrm>
          <a:solidFill>
            <a:srgbClr val="FEEAD4"/>
          </a:solidFill>
        </p:spPr>
        <p:txBody>
          <a:bodyPr lIns="90000" tIns="90000" bIns="90000"/>
          <a:lstStyle>
            <a:lvl1pPr>
              <a:defRPr b="1">
                <a:solidFill>
                  <a:srgbClr val="E8731B"/>
                </a:solidFill>
              </a:defRPr>
            </a:lvl1pPr>
            <a:lvl2pPr marL="0" indent="0">
              <a:buClr>
                <a:srgbClr val="E8731B"/>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1199176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 – teal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0EFF1"/>
          </a:solidFill>
        </p:spPr>
        <p:txBody>
          <a:bodyPr lIns="90000" tIns="90000" bIns="90000"/>
          <a:lstStyle>
            <a:lvl1pPr>
              <a:defRPr b="1">
                <a:solidFill>
                  <a:srgbClr val="088D97"/>
                </a:solidFill>
              </a:defRPr>
            </a:lvl1pPr>
            <a:lvl2pPr marL="0" indent="0">
              <a:buClr>
                <a:srgbClr val="088D97"/>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4531913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 blu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3EEF4"/>
          </a:solidFill>
        </p:spPr>
        <p:txBody>
          <a:bodyPr lIns="90000" tIns="90000" bIns="90000"/>
          <a:lstStyle>
            <a:lvl1pPr>
              <a:defRPr b="1">
                <a:solidFill>
                  <a:srgbClr val="26567F"/>
                </a:solidFill>
              </a:defRPr>
            </a:lvl1pPr>
            <a:lvl2pPr marL="0" indent="0">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592537504"/>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loured box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6" name="Content Placeholder 4">
            <a:extLst>
              <a:ext uri="{FF2B5EF4-FFF2-40B4-BE49-F238E27FC236}">
                <a16:creationId xmlns:a16="http://schemas.microsoft.com/office/drawing/2014/main" id="{485F48EA-F462-9046-9A89-7195BC5B5547}"/>
              </a:ext>
            </a:extLst>
          </p:cNvPr>
          <p:cNvSpPr>
            <a:spLocks noGrp="1"/>
          </p:cNvSpPr>
          <p:nvPr>
            <p:ph sz="quarter" idx="12"/>
          </p:nvPr>
        </p:nvSpPr>
        <p:spPr>
          <a:xfrm>
            <a:off x="4202167" y="670910"/>
            <a:ext cx="7882716" cy="3954878"/>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4">
            <a:extLst>
              <a:ext uri="{FF2B5EF4-FFF2-40B4-BE49-F238E27FC236}">
                <a16:creationId xmlns:a16="http://schemas.microsoft.com/office/drawing/2014/main" id="{FC4DF6FA-2F28-924C-818A-F2089B448CD3}"/>
              </a:ext>
            </a:extLst>
          </p:cNvPr>
          <p:cNvSpPr>
            <a:spLocks noGrp="1"/>
          </p:cNvSpPr>
          <p:nvPr>
            <p:ph sz="quarter" idx="14"/>
          </p:nvPr>
        </p:nvSpPr>
        <p:spPr>
          <a:xfrm>
            <a:off x="171448"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4">
            <a:extLst>
              <a:ext uri="{FF2B5EF4-FFF2-40B4-BE49-F238E27FC236}">
                <a16:creationId xmlns:a16="http://schemas.microsoft.com/office/drawing/2014/main" id="{168591FB-B7D3-0B43-AB21-345CEE35C05F}"/>
              </a:ext>
            </a:extLst>
          </p:cNvPr>
          <p:cNvSpPr>
            <a:spLocks noGrp="1"/>
          </p:cNvSpPr>
          <p:nvPr>
            <p:ph sz="quarter" idx="15"/>
          </p:nvPr>
        </p:nvSpPr>
        <p:spPr>
          <a:xfrm>
            <a:off x="8243395" y="4800600"/>
            <a:ext cx="3851999" cy="457199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07FF52A-D9F6-514F-8E48-E2A3B4A65E01}"/>
              </a:ext>
            </a:extLst>
          </p:cNvPr>
          <p:cNvSpPr>
            <a:spLocks noGrp="1"/>
          </p:cNvSpPr>
          <p:nvPr>
            <p:ph sz="quarter" idx="16"/>
          </p:nvPr>
        </p:nvSpPr>
        <p:spPr>
          <a:xfrm>
            <a:off x="4195925" y="4800600"/>
            <a:ext cx="3851999" cy="457199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1BD14FE1-5763-8F42-B3BF-615236B2DC06}"/>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2AAF89A0-84AC-B445-BB28-679B72E002E0}"/>
              </a:ext>
            </a:extLst>
          </p:cNvPr>
          <p:cNvSpPr>
            <a:spLocks noGrp="1"/>
          </p:cNvSpPr>
          <p:nvPr>
            <p:ph type="sldNum" sz="quarter" idx="17"/>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6618737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ey stat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7" name="Title 1">
            <a:extLst>
              <a:ext uri="{FF2B5EF4-FFF2-40B4-BE49-F238E27FC236}">
                <a16:creationId xmlns:a16="http://schemas.microsoft.com/office/drawing/2014/main" id="{F1CF64A9-7F57-3B47-89BB-53884FFAB1F3}"/>
              </a:ext>
            </a:extLst>
          </p:cNvPr>
          <p:cNvSpPr>
            <a:spLocks noGrp="1"/>
          </p:cNvSpPr>
          <p:nvPr>
            <p:ph type="title"/>
          </p:nvPr>
        </p:nvSpPr>
        <p:spPr>
          <a:xfrm>
            <a:off x="171450" y="228601"/>
            <a:ext cx="10554172" cy="358774"/>
          </a:xfrm>
        </p:spPr>
        <p:txBody>
          <a:bodyPr/>
          <a:lstStyle/>
          <a:p>
            <a:r>
              <a:rPr lang="en-GB"/>
              <a:t>Click to edit Master title style</a:t>
            </a:r>
            <a:endParaRPr lang="en-US"/>
          </a:p>
        </p:txBody>
      </p:sp>
      <p:sp>
        <p:nvSpPr>
          <p:cNvPr id="8" name="Content Placeholder 4">
            <a:extLst>
              <a:ext uri="{FF2B5EF4-FFF2-40B4-BE49-F238E27FC236}">
                <a16:creationId xmlns:a16="http://schemas.microsoft.com/office/drawing/2014/main" id="{2AE59236-4762-6047-917B-3538F5A381F4}"/>
              </a:ext>
            </a:extLst>
          </p:cNvPr>
          <p:cNvSpPr>
            <a:spLocks noGrp="1"/>
          </p:cNvSpPr>
          <p:nvPr>
            <p:ph sz="quarter" idx="11"/>
          </p:nvPr>
        </p:nvSpPr>
        <p:spPr>
          <a:xfrm>
            <a:off x="171449"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E18B767D-D1EC-D942-85C6-830E20824FFA}"/>
              </a:ext>
            </a:extLst>
          </p:cNvPr>
          <p:cNvSpPr>
            <a:spLocks noGrp="1"/>
          </p:cNvSpPr>
          <p:nvPr>
            <p:ph sz="quarter" idx="13"/>
          </p:nvPr>
        </p:nvSpPr>
        <p:spPr>
          <a:xfrm>
            <a:off x="420216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CBCEB91A-46E1-3C4E-B009-3374F60C04FF}"/>
              </a:ext>
            </a:extLst>
          </p:cNvPr>
          <p:cNvSpPr>
            <a:spLocks noGrp="1"/>
          </p:cNvSpPr>
          <p:nvPr>
            <p:ph sz="quarter" idx="14"/>
          </p:nvPr>
        </p:nvSpPr>
        <p:spPr>
          <a:xfrm>
            <a:off x="8232884"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Rectangle 16">
            <a:extLst>
              <a:ext uri="{FF2B5EF4-FFF2-40B4-BE49-F238E27FC236}">
                <a16:creationId xmlns:a16="http://schemas.microsoft.com/office/drawing/2014/main" id="{DE73C6CF-6002-FD48-8E78-150523B8ACD1}"/>
              </a:ext>
            </a:extLst>
          </p:cNvPr>
          <p:cNvSpPr/>
          <p:nvPr userDrawn="1"/>
        </p:nvSpPr>
        <p:spPr>
          <a:xfrm>
            <a:off x="171450" y="7539135"/>
            <a:ext cx="3851998" cy="1833464"/>
          </a:xfrm>
          <a:prstGeom prst="rect">
            <a:avLst/>
          </a:prstGeom>
          <a:solidFill>
            <a:srgbClr val="E3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18" name="Picture Placeholder 7">
            <a:extLst>
              <a:ext uri="{FF2B5EF4-FFF2-40B4-BE49-F238E27FC236}">
                <a16:creationId xmlns:a16="http://schemas.microsoft.com/office/drawing/2014/main" id="{A1569BDA-DF52-B54B-9A24-23C3D1B28DB7}"/>
              </a:ext>
            </a:extLst>
          </p:cNvPr>
          <p:cNvSpPr>
            <a:spLocks noGrp="1"/>
          </p:cNvSpPr>
          <p:nvPr>
            <p:ph type="pic" sz="quarter" idx="21"/>
          </p:nvPr>
        </p:nvSpPr>
        <p:spPr>
          <a:xfrm>
            <a:off x="277928" y="7674605"/>
            <a:ext cx="1121664" cy="1584966"/>
          </a:xfrm>
        </p:spPr>
        <p:txBody>
          <a:bodyPr/>
          <a:lstStyle/>
          <a:p>
            <a:endParaRPr lang="en-US" dirty="0"/>
          </a:p>
        </p:txBody>
      </p:sp>
      <p:sp>
        <p:nvSpPr>
          <p:cNvPr id="19" name="Text Placeholder 16">
            <a:extLst>
              <a:ext uri="{FF2B5EF4-FFF2-40B4-BE49-F238E27FC236}">
                <a16:creationId xmlns:a16="http://schemas.microsoft.com/office/drawing/2014/main" id="{836AC2B7-D86D-3B43-9B43-975DA78C386B}"/>
              </a:ext>
            </a:extLst>
          </p:cNvPr>
          <p:cNvSpPr>
            <a:spLocks noGrp="1"/>
          </p:cNvSpPr>
          <p:nvPr>
            <p:ph type="body" sz="quarter" idx="22" hasCustomPrompt="1"/>
          </p:nvPr>
        </p:nvSpPr>
        <p:spPr>
          <a:xfrm>
            <a:off x="1506073" y="7688424"/>
            <a:ext cx="2367809" cy="578802"/>
          </a:xfrm>
        </p:spPr>
        <p:txBody>
          <a:bodyPr>
            <a:noAutofit/>
          </a:bodyPr>
          <a:lstStyle>
            <a:lvl1pPr>
              <a:lnSpc>
                <a:spcPct val="100000"/>
              </a:lnSpc>
              <a:defRPr sz="4243" b="1">
                <a:solidFill>
                  <a:srgbClr val="26567F"/>
                </a:solidFill>
              </a:defRPr>
            </a:lvl1pPr>
            <a:lvl2pPr marL="350268" indent="0">
              <a:buNone/>
              <a:defRPr/>
            </a:lvl2pPr>
          </a:lstStyle>
          <a:p>
            <a:pPr lvl="0"/>
            <a:r>
              <a:rPr lang="en-GB" dirty="0"/>
              <a:t>%</a:t>
            </a:r>
          </a:p>
        </p:txBody>
      </p:sp>
      <p:sp>
        <p:nvSpPr>
          <p:cNvPr id="20" name="Text Placeholder 16">
            <a:extLst>
              <a:ext uri="{FF2B5EF4-FFF2-40B4-BE49-F238E27FC236}">
                <a16:creationId xmlns:a16="http://schemas.microsoft.com/office/drawing/2014/main" id="{18F8170A-DD6E-7143-8612-B808B142C299}"/>
              </a:ext>
            </a:extLst>
          </p:cNvPr>
          <p:cNvSpPr>
            <a:spLocks noGrp="1"/>
          </p:cNvSpPr>
          <p:nvPr>
            <p:ph type="body" sz="quarter" idx="23" hasCustomPrompt="1"/>
          </p:nvPr>
        </p:nvSpPr>
        <p:spPr>
          <a:xfrm>
            <a:off x="1506071" y="8416518"/>
            <a:ext cx="2384794" cy="837543"/>
          </a:xfrm>
        </p:spPr>
        <p:txBody>
          <a:bodyPr>
            <a:normAutofit/>
          </a:bodyPr>
          <a:lstStyle>
            <a:lvl1pPr>
              <a:defRPr sz="848" b="0"/>
            </a:lvl1pPr>
            <a:lvl2pPr marL="350268" indent="0" algn="l">
              <a:buFont typeface="Arial" panose="020B0604020202020204" pitchFamily="34" charset="0"/>
              <a:buNone/>
              <a:defRPr/>
            </a:lvl2pPr>
          </a:lstStyle>
          <a:p>
            <a:pPr lvl="0"/>
            <a:r>
              <a:rPr lang="en-AU" dirty="0"/>
              <a:t>Click to add your description here</a:t>
            </a:r>
            <a:endParaRPr lang="en-US" dirty="0"/>
          </a:p>
        </p:txBody>
      </p:sp>
      <p:sp>
        <p:nvSpPr>
          <p:cNvPr id="21" name="Rectangle 20">
            <a:extLst>
              <a:ext uri="{FF2B5EF4-FFF2-40B4-BE49-F238E27FC236}">
                <a16:creationId xmlns:a16="http://schemas.microsoft.com/office/drawing/2014/main" id="{D75DA779-2E86-DA43-9ED3-6A14BE46662C}"/>
              </a:ext>
            </a:extLst>
          </p:cNvPr>
          <p:cNvSpPr/>
          <p:nvPr userDrawn="1"/>
        </p:nvSpPr>
        <p:spPr>
          <a:xfrm>
            <a:off x="4202274" y="7525316"/>
            <a:ext cx="3851998" cy="1833464"/>
          </a:xfrm>
          <a:prstGeom prst="rect">
            <a:avLst/>
          </a:prstGeom>
          <a:solidFill>
            <a:srgbClr val="E0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dirty="0"/>
          </a:p>
        </p:txBody>
      </p:sp>
      <p:sp>
        <p:nvSpPr>
          <p:cNvPr id="22" name="Picture Placeholder 7">
            <a:extLst>
              <a:ext uri="{FF2B5EF4-FFF2-40B4-BE49-F238E27FC236}">
                <a16:creationId xmlns:a16="http://schemas.microsoft.com/office/drawing/2014/main" id="{BBA6D0CB-6742-2448-B379-F6BC770E2A6E}"/>
              </a:ext>
            </a:extLst>
          </p:cNvPr>
          <p:cNvSpPr>
            <a:spLocks noGrp="1"/>
          </p:cNvSpPr>
          <p:nvPr>
            <p:ph type="pic" sz="quarter" idx="24"/>
          </p:nvPr>
        </p:nvSpPr>
        <p:spPr>
          <a:xfrm>
            <a:off x="4308752" y="7660786"/>
            <a:ext cx="1121664" cy="1584966"/>
          </a:xfrm>
        </p:spPr>
        <p:txBody>
          <a:bodyPr/>
          <a:lstStyle/>
          <a:p>
            <a:endParaRPr lang="en-US" dirty="0"/>
          </a:p>
        </p:txBody>
      </p:sp>
      <p:sp>
        <p:nvSpPr>
          <p:cNvPr id="23" name="Text Placeholder 16">
            <a:extLst>
              <a:ext uri="{FF2B5EF4-FFF2-40B4-BE49-F238E27FC236}">
                <a16:creationId xmlns:a16="http://schemas.microsoft.com/office/drawing/2014/main" id="{D1EBB37F-5B26-354A-A2F9-A943F4AF8AEF}"/>
              </a:ext>
            </a:extLst>
          </p:cNvPr>
          <p:cNvSpPr>
            <a:spLocks noGrp="1"/>
          </p:cNvSpPr>
          <p:nvPr>
            <p:ph type="body" sz="quarter" idx="25" hasCustomPrompt="1"/>
          </p:nvPr>
        </p:nvSpPr>
        <p:spPr>
          <a:xfrm>
            <a:off x="5536897" y="7674605"/>
            <a:ext cx="2367809" cy="578802"/>
          </a:xfrm>
        </p:spPr>
        <p:txBody>
          <a:bodyPr>
            <a:noAutofit/>
          </a:bodyPr>
          <a:lstStyle>
            <a:lvl1pPr>
              <a:lnSpc>
                <a:spcPct val="100000"/>
              </a:lnSpc>
              <a:defRPr sz="4243" b="1">
                <a:solidFill>
                  <a:srgbClr val="088D97"/>
                </a:solidFill>
              </a:defRPr>
            </a:lvl1pPr>
            <a:lvl2pPr marL="350268" indent="0">
              <a:buNone/>
              <a:defRPr/>
            </a:lvl2pPr>
          </a:lstStyle>
          <a:p>
            <a:pPr lvl="0"/>
            <a:r>
              <a:rPr lang="en-GB" dirty="0"/>
              <a:t>%</a:t>
            </a:r>
          </a:p>
        </p:txBody>
      </p:sp>
      <p:sp>
        <p:nvSpPr>
          <p:cNvPr id="24" name="Text Placeholder 16">
            <a:extLst>
              <a:ext uri="{FF2B5EF4-FFF2-40B4-BE49-F238E27FC236}">
                <a16:creationId xmlns:a16="http://schemas.microsoft.com/office/drawing/2014/main" id="{CC04478F-EB6D-B642-8D68-647D1D416CDE}"/>
              </a:ext>
            </a:extLst>
          </p:cNvPr>
          <p:cNvSpPr>
            <a:spLocks noGrp="1"/>
          </p:cNvSpPr>
          <p:nvPr>
            <p:ph type="body" sz="quarter" idx="26" hasCustomPrompt="1"/>
          </p:nvPr>
        </p:nvSpPr>
        <p:spPr>
          <a:xfrm>
            <a:off x="5536895" y="8402699"/>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5" name="Rectangle 24">
            <a:extLst>
              <a:ext uri="{FF2B5EF4-FFF2-40B4-BE49-F238E27FC236}">
                <a16:creationId xmlns:a16="http://schemas.microsoft.com/office/drawing/2014/main" id="{5C5D7655-7919-924E-A85B-580777336530}"/>
              </a:ext>
            </a:extLst>
          </p:cNvPr>
          <p:cNvSpPr/>
          <p:nvPr userDrawn="1"/>
        </p:nvSpPr>
        <p:spPr>
          <a:xfrm>
            <a:off x="8251760" y="7539135"/>
            <a:ext cx="3851998" cy="1833464"/>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26" name="Picture Placeholder 7">
            <a:extLst>
              <a:ext uri="{FF2B5EF4-FFF2-40B4-BE49-F238E27FC236}">
                <a16:creationId xmlns:a16="http://schemas.microsoft.com/office/drawing/2014/main" id="{1409257E-67B2-EA4F-858D-BEDCCDDABF8D}"/>
              </a:ext>
            </a:extLst>
          </p:cNvPr>
          <p:cNvSpPr>
            <a:spLocks noGrp="1"/>
          </p:cNvSpPr>
          <p:nvPr>
            <p:ph type="pic" sz="quarter" idx="27"/>
          </p:nvPr>
        </p:nvSpPr>
        <p:spPr>
          <a:xfrm>
            <a:off x="8358238" y="7674605"/>
            <a:ext cx="1121664" cy="1584966"/>
          </a:xfrm>
        </p:spPr>
        <p:txBody>
          <a:bodyPr/>
          <a:lstStyle/>
          <a:p>
            <a:endParaRPr lang="en-US" dirty="0"/>
          </a:p>
        </p:txBody>
      </p:sp>
      <p:sp>
        <p:nvSpPr>
          <p:cNvPr id="27" name="Text Placeholder 16">
            <a:extLst>
              <a:ext uri="{FF2B5EF4-FFF2-40B4-BE49-F238E27FC236}">
                <a16:creationId xmlns:a16="http://schemas.microsoft.com/office/drawing/2014/main" id="{7225F187-EE84-D642-B915-D68476F8AD26}"/>
              </a:ext>
            </a:extLst>
          </p:cNvPr>
          <p:cNvSpPr>
            <a:spLocks noGrp="1"/>
          </p:cNvSpPr>
          <p:nvPr>
            <p:ph type="body" sz="quarter" idx="28" hasCustomPrompt="1"/>
          </p:nvPr>
        </p:nvSpPr>
        <p:spPr>
          <a:xfrm>
            <a:off x="9586383" y="7688424"/>
            <a:ext cx="2367809" cy="578802"/>
          </a:xfrm>
        </p:spPr>
        <p:txBody>
          <a:bodyPr>
            <a:noAutofit/>
          </a:bodyPr>
          <a:lstStyle>
            <a:lvl1pPr>
              <a:lnSpc>
                <a:spcPct val="100000"/>
              </a:lnSpc>
              <a:defRPr sz="4243" b="1">
                <a:solidFill>
                  <a:srgbClr val="E8731B"/>
                </a:solidFill>
              </a:defRPr>
            </a:lvl1pPr>
            <a:lvl2pPr marL="350268" indent="0">
              <a:buNone/>
              <a:defRPr/>
            </a:lvl2pPr>
          </a:lstStyle>
          <a:p>
            <a:pPr lvl="0"/>
            <a:r>
              <a:rPr lang="en-GB" dirty="0"/>
              <a:t>%</a:t>
            </a:r>
          </a:p>
        </p:txBody>
      </p:sp>
      <p:sp>
        <p:nvSpPr>
          <p:cNvPr id="28" name="Text Placeholder 16">
            <a:extLst>
              <a:ext uri="{FF2B5EF4-FFF2-40B4-BE49-F238E27FC236}">
                <a16:creationId xmlns:a16="http://schemas.microsoft.com/office/drawing/2014/main" id="{AC11B336-C257-774A-80A9-F7D93B9C3FA9}"/>
              </a:ext>
            </a:extLst>
          </p:cNvPr>
          <p:cNvSpPr>
            <a:spLocks noGrp="1"/>
          </p:cNvSpPr>
          <p:nvPr>
            <p:ph type="body" sz="quarter" idx="29" hasCustomPrompt="1"/>
          </p:nvPr>
        </p:nvSpPr>
        <p:spPr>
          <a:xfrm>
            <a:off x="9586381" y="8416518"/>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 name="Slide Number Placeholder 1">
            <a:extLst>
              <a:ext uri="{FF2B5EF4-FFF2-40B4-BE49-F238E27FC236}">
                <a16:creationId xmlns:a16="http://schemas.microsoft.com/office/drawing/2014/main" id="{545B6269-49F5-2F45-8333-62B7F2B7F022}"/>
              </a:ext>
            </a:extLst>
          </p:cNvPr>
          <p:cNvSpPr>
            <a:spLocks noGrp="1"/>
          </p:cNvSpPr>
          <p:nvPr>
            <p:ph type="sldNum" sz="quarter" idx="30"/>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727376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FA6A-7AF3-4F2B-AD06-99008390BE83}"/>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E026A20-3EE1-4AD8-9C04-E0D52C9E4861}"/>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63719C47-3E73-446D-A701-FC460B0D5E20}"/>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FDFC8CA-E30C-4184-97AA-C9DE969FD53D}"/>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6F913712-4434-4AE4-B44E-71F4355A59D0}"/>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2980A2B-3836-4FDA-803F-7C342D1A33EA}"/>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8" name="Footer Placeholder 7">
            <a:extLst>
              <a:ext uri="{FF2B5EF4-FFF2-40B4-BE49-F238E27FC236}">
                <a16:creationId xmlns:a16="http://schemas.microsoft.com/office/drawing/2014/main" id="{626B1453-DE1E-44EC-9BED-1205E16E91B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647E305-C9D4-4696-86B3-2FBE25B60E5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15438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1AB0-F710-4B16-8D5C-D5C4F81D555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C3F24C1-2364-4939-96F0-9DF4236D198F}"/>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4" name="Footer Placeholder 3">
            <a:extLst>
              <a:ext uri="{FF2B5EF4-FFF2-40B4-BE49-F238E27FC236}">
                <a16:creationId xmlns:a16="http://schemas.microsoft.com/office/drawing/2014/main" id="{4EEE799F-5E01-42E7-9917-2B73B1F84DF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A37520BE-BADE-4C13-84E0-1D8E511D425C}"/>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4170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1C04A-B259-4A26-ADBE-1DCC6897C26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3" name="Footer Placeholder 2">
            <a:extLst>
              <a:ext uri="{FF2B5EF4-FFF2-40B4-BE49-F238E27FC236}">
                <a16:creationId xmlns:a16="http://schemas.microsoft.com/office/drawing/2014/main" id="{F2B19D11-3173-4F1B-A303-30D7198F268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A5A75CF-1EF9-4C70-9966-152D35CAFBF4}"/>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01519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776A-FCD9-4BE2-B860-CC30FB65FD82}"/>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4A5463F-3406-4C6B-8766-DA5C31BD670F}"/>
              </a:ext>
            </a:extLst>
          </p:cNvPr>
          <p:cNvSpPr>
            <a:spLocks noGrp="1"/>
          </p:cNvSpPr>
          <p:nvPr>
            <p:ph idx="1"/>
          </p:nvPr>
        </p:nvSpPr>
        <p:spPr>
          <a:xfrm>
            <a:off x="5442428" y="1382801"/>
            <a:ext cx="6480104"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B11C9EF-2050-4A60-9517-213CB701457B}"/>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579936C1-4099-4D1B-B539-A6D3D1DC2504}"/>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066421AB-8B3E-4098-940F-A02BA8AF22C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716FCF8-C1E3-4B0B-805D-765625AC41F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25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BB28-88A3-4389-8118-38146F3FD4D9}"/>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86CC9CF-A974-4970-90F5-40D714D9C153}"/>
              </a:ext>
            </a:extLst>
          </p:cNvPr>
          <p:cNvSpPr>
            <a:spLocks noGrp="1"/>
          </p:cNvSpPr>
          <p:nvPr>
            <p:ph type="pic" idx="1"/>
          </p:nvPr>
        </p:nvSpPr>
        <p:spPr>
          <a:xfrm>
            <a:off x="5442428" y="1382801"/>
            <a:ext cx="6480104"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6C1B3444-BB1D-4F7C-8255-A4E4A58D8A43}"/>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7D6A6DC5-8009-4455-9FE6-70185DBB05A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412EB51F-BB00-428A-A74D-DED932894E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BB99507-69D4-4B9F-8CF1-AE36C95E18E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40475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theme" Target="../theme/theme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5E7C9-E363-4EEA-9AD2-1F3D3764E546}"/>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821D58E-E00C-41FA-93EA-F7E3DADACB0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3D838A-7670-4C64-AA84-FE1FFCDB350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798AD2A9-D134-497E-A125-1CC8E456ABAE}"/>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C546B63-7F39-465A-9F67-F47983EBB18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AA25BA4E-986F-4665-B43D-429C68E7EB44}" type="slidenum">
              <a:rPr lang="en-NZ" smtClean="0"/>
              <a:t>‹#›</a:t>
            </a:fld>
            <a:endParaRPr lang="en-NZ"/>
          </a:p>
        </p:txBody>
      </p:sp>
    </p:spTree>
    <p:extLst>
      <p:ext uri="{BB962C8B-B14F-4D97-AF65-F5344CB8AC3E}">
        <p14:creationId xmlns:p14="http://schemas.microsoft.com/office/powerpoint/2010/main" val="92112056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B6317-124E-44DD-BBDA-CA14A180931A}"/>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B1A80D2-E09F-4B5A-BBFF-AAFAF707A77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E137D8-02BF-45A2-A1B4-50989D44A6D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284A0194-7C7A-497E-A7C1-1C06F4A39B99}"/>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6F494A3D-829B-4720-BFB6-5B2F5F1CB43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1C333246-3D3C-4E53-B7DD-256490DCFE49}" type="slidenum">
              <a:rPr lang="en-NZ" smtClean="0"/>
              <a:t>‹#›</a:t>
            </a:fld>
            <a:endParaRPr lang="en-NZ"/>
          </a:p>
        </p:txBody>
      </p:sp>
    </p:spTree>
    <p:extLst>
      <p:ext uri="{BB962C8B-B14F-4D97-AF65-F5344CB8AC3E}">
        <p14:creationId xmlns:p14="http://schemas.microsoft.com/office/powerpoint/2010/main" val="1381306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764DE79-268F-4C1A-8933-263129D2AF90}" type="datetimeFigureOut">
              <a:rPr lang="en-US" dirty="0"/>
              <a:t>11/23/2021</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15476B9-F852-294A-A03D-C78501D21738}" type="slidenum">
              <a:rPr lang="en-US" smtClean="0"/>
              <a:pPr/>
              <a:t>‹#›</a:t>
            </a:fld>
            <a:endParaRPr lang="en-US" dirty="0"/>
          </a:p>
        </p:txBody>
      </p:sp>
      <p:pic>
        <p:nvPicPr>
          <p:cNvPr id="7" name="Picture 6" descr="A picture containing drawing&#10;&#10;Description automatically generated">
            <a:extLst>
              <a:ext uri="{FF2B5EF4-FFF2-40B4-BE49-F238E27FC236}">
                <a16:creationId xmlns:a16="http://schemas.microsoft.com/office/drawing/2014/main" id="{DF4BCD08-8CFF-42BF-89EE-2DD7E7149B7E}"/>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Tree>
    <p:extLst>
      <p:ext uri="{BB962C8B-B14F-4D97-AF65-F5344CB8AC3E}">
        <p14:creationId xmlns:p14="http://schemas.microsoft.com/office/powerpoint/2010/main" val="3974864931"/>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658" r:id="rId13"/>
    <p:sldLayoutId id="2147483668" r:id="rId14"/>
    <p:sldLayoutId id="2147483656" r:id="rId15"/>
    <p:sldLayoutId id="2147483672" r:id="rId16"/>
    <p:sldLayoutId id="2147483669" r:id="rId17"/>
    <p:sldLayoutId id="2147483671" r:id="rId18"/>
    <p:sldLayoutId id="2147483670" r:id="rId19"/>
    <p:sldLayoutId id="2147483695" r:id="rId20"/>
    <p:sldLayoutId id="2147483696" r:id="rId21"/>
    <p:sldLayoutId id="2147483676" r:id="rId22"/>
    <p:sldLayoutId id="2147483675" r:id="rId23"/>
  </p:sldLayoutIdLst>
  <p:hf hdr="0" ftr="0" dt="0"/>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33" userDrawn="1">
          <p15:clr>
            <a:srgbClr val="F26B43"/>
          </p15:clr>
        </p15:guide>
        <p15:guide id="2" pos="108" userDrawn="1">
          <p15:clr>
            <a:srgbClr val="F26B43"/>
          </p15:clr>
        </p15:guide>
        <p15:guide id="3" orient="horz" pos="5904" userDrawn="1">
          <p15:clr>
            <a:srgbClr val="F26B43"/>
          </p15:clr>
        </p15:guide>
        <p15:guide id="4" orient="horz" pos="144" userDrawn="1">
          <p15:clr>
            <a:srgbClr val="F26B43"/>
          </p15:clr>
        </p15:guide>
        <p15:guide id="5" pos="7706" userDrawn="1">
          <p15:clr>
            <a:srgbClr val="F26B43"/>
          </p15:clr>
        </p15:guide>
        <p15:guide id="6" pos="7615" userDrawn="1">
          <p15:clr>
            <a:srgbClr val="F26B43"/>
          </p15:clr>
        </p15:guide>
        <p15:guide id="7" orient="horz" pos="416" userDrawn="1">
          <p15:clr>
            <a:srgbClr val="F26B43"/>
          </p15:clr>
        </p15:guide>
        <p15:guide id="8" orient="horz" pos="370" userDrawn="1">
          <p15:clr>
            <a:srgbClr val="F26B43"/>
          </p15:clr>
        </p15:guide>
        <p15:guide id="9" pos="15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a:extLst>
              <a:ext uri="{FF2B5EF4-FFF2-40B4-BE49-F238E27FC236}">
                <a16:creationId xmlns:a16="http://schemas.microsoft.com/office/drawing/2014/main" id="{C41E64FB-CC6D-479D-9975-C383C8E3187F}"/>
              </a:ext>
            </a:extLst>
          </p:cNvPr>
          <p:cNvSpPr txBox="1"/>
          <p:nvPr/>
        </p:nvSpPr>
        <p:spPr>
          <a:xfrm>
            <a:off x="21451" y="1076492"/>
            <a:ext cx="6368715" cy="1077253"/>
          </a:xfrm>
          <a:prstGeom prst="rect">
            <a:avLst/>
          </a:prstGeom>
          <a:noFill/>
          <a:ln>
            <a:noFill/>
          </a:ln>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r>
              <a:rPr lang="en-NZ" sz="1300" b="0" dirty="0">
                <a:latin typeface="Source Sans Pro" panose="020B0503030403020204" pitchFamily="34" charset="0"/>
                <a:ea typeface="Source Sans Pro" panose="020B0503030403020204" pitchFamily="34" charset="0"/>
                <a:cs typeface="Calibri" panose="020F0502020204030204" pitchFamily="34" charset="0"/>
              </a:rPr>
              <a:t>When you work directly with service users, whānau or communities, you are a </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kaitiaki. </a:t>
            </a:r>
            <a:r>
              <a:rPr lang="en-NZ" sz="1300" b="0" dirty="0">
                <a:latin typeface="Source Sans Pro" panose="020B0503030403020204" pitchFamily="34" charset="0"/>
                <a:ea typeface="Source Sans Pro" panose="020B0503030403020204" pitchFamily="34" charset="0"/>
                <a:cs typeface="Calibri" panose="020F0502020204030204" pitchFamily="34" charset="0"/>
              </a:rPr>
              <a:t>This brings an obligation to care for the data and information they share, and uphold the </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Manaakitanga Principle</a:t>
            </a:r>
            <a:r>
              <a:rPr lang="en-NZ" sz="1300" b="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 </a:t>
            </a:r>
            <a:r>
              <a:rPr lang="en-NZ" sz="1300" b="0" dirty="0">
                <a:latin typeface="Source Sans Pro" panose="020B0503030403020204" pitchFamily="34" charset="0"/>
                <a:ea typeface="Source Sans Pro" panose="020B0503030403020204" pitchFamily="34" charset="0"/>
                <a:cs typeface="Calibri" panose="020F0502020204030204" pitchFamily="34" charset="0"/>
              </a:rPr>
              <a:t>You can be an advocate for the respectful, trusted and transparent use of their data or information. This summary outlines important things to think about when you collect or use service users’ data or information. </a:t>
            </a:r>
          </a:p>
          <a:p>
            <a:endParaRPr lang="en-NZ" sz="1300" b="0" dirty="0">
              <a:latin typeface="Source Sans Pro" panose="020B0503030403020204" pitchFamily="34" charset="0"/>
              <a:ea typeface="Source Sans Pro" panose="020B0503030403020204" pitchFamily="34" charset="0"/>
            </a:endParaRPr>
          </a:p>
        </p:txBody>
      </p:sp>
      <p:sp>
        <p:nvSpPr>
          <p:cNvPr id="35" name="TextBox 34">
            <a:extLst>
              <a:ext uri="{FF2B5EF4-FFF2-40B4-BE49-F238E27FC236}">
                <a16:creationId xmlns:a16="http://schemas.microsoft.com/office/drawing/2014/main" id="{C2E68E72-8780-466E-BFFD-5A60347715E8}"/>
              </a:ext>
            </a:extLst>
          </p:cNvPr>
          <p:cNvSpPr txBox="1"/>
          <p:nvPr/>
        </p:nvSpPr>
        <p:spPr>
          <a:xfrm>
            <a:off x="6432882" y="1076492"/>
            <a:ext cx="6368717" cy="952892"/>
          </a:xfrm>
          <a:prstGeom prst="rect">
            <a:avLst/>
          </a:prstGeom>
          <a:noFill/>
          <a:ln>
            <a:noFill/>
          </a:ln>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r>
              <a:rPr lang="en-NZ" sz="1300" b="0" dirty="0">
                <a:latin typeface="Source Sans Pro" panose="020B0503030403020204" pitchFamily="34" charset="0"/>
                <a:ea typeface="Source Sans Pro" panose="020B0503030403020204" pitchFamily="34" charset="0"/>
                <a:cs typeface="Calibri" panose="020F0502020204030204" pitchFamily="34" charset="0"/>
              </a:rPr>
              <a:t>When DPUP talks about data and information, it can mean all sorts of things. For example, someone’s phone number, an assessment record or an Excel spreadsheet that shows the age, gender and length of time people were involved with a service. It’s any data or information from or about service users, their whānau or communities.</a:t>
            </a:r>
            <a:endParaRPr lang="en-NZ" sz="1300" b="0" i="1" dirty="0">
              <a:latin typeface="Source Sans Pro" panose="020B0503030403020204" pitchFamily="34" charset="0"/>
              <a:ea typeface="Source Sans Pro" panose="020B0503030403020204" pitchFamily="34" charset="0"/>
              <a:cs typeface="Calibri" panose="020F0502020204030204" pitchFamily="34" charset="0"/>
            </a:endParaRPr>
          </a:p>
        </p:txBody>
      </p:sp>
      <p:cxnSp>
        <p:nvCxnSpPr>
          <p:cNvPr id="36" name="Straight Connector 35">
            <a:extLst>
              <a:ext uri="{FF2B5EF4-FFF2-40B4-BE49-F238E27FC236}">
                <a16:creationId xmlns:a16="http://schemas.microsoft.com/office/drawing/2014/main" id="{F032EDF4-DD8C-4FC5-921D-9F1B95A0EDEC}"/>
              </a:ext>
            </a:extLst>
          </p:cNvPr>
          <p:cNvCxnSpPr>
            <a:cxnSpLocks/>
          </p:cNvCxnSpPr>
          <p:nvPr/>
        </p:nvCxnSpPr>
        <p:spPr>
          <a:xfrm>
            <a:off x="95202" y="2153745"/>
            <a:ext cx="12769515"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8B6BFC80-0E56-4EF9-ABE2-8916B1A8022A}"/>
              </a:ext>
            </a:extLst>
          </p:cNvPr>
          <p:cNvSpPr txBox="1"/>
          <p:nvPr/>
        </p:nvSpPr>
        <p:spPr>
          <a:xfrm>
            <a:off x="-1" y="2215978"/>
            <a:ext cx="7272339" cy="492443"/>
          </a:xfrm>
          <a:prstGeom prst="rect">
            <a:avLst/>
          </a:prstGeom>
          <a:noFill/>
          <a:ln>
            <a:noFill/>
          </a:ln>
        </p:spPr>
        <p:txBody>
          <a:bodyPr wrap="square" rtlCol="0">
            <a:spAutoFit/>
          </a:bodyPr>
          <a:lstStyle/>
          <a:p>
            <a:pPr algn="just"/>
            <a:r>
              <a:rPr lang="en-NZ" sz="1300" b="1" dirty="0">
                <a:latin typeface="Source Sans Pro" panose="020B0503030403020204" pitchFamily="34" charset="0"/>
                <a:ea typeface="Source Sans Pro" panose="020B0503030403020204" pitchFamily="34" charset="0"/>
                <a:cs typeface="Calibri" panose="020F0502020204030204" pitchFamily="34" charset="0"/>
              </a:rPr>
              <a:t>The DPUP Principles </a:t>
            </a:r>
            <a:r>
              <a:rPr lang="en-NZ" sz="1300" dirty="0">
                <a:latin typeface="Source Sans Pro" panose="020B0503030403020204" pitchFamily="34" charset="0"/>
                <a:ea typeface="Source Sans Pro" panose="020B0503030403020204" pitchFamily="34" charset="0"/>
                <a:cs typeface="Calibri" panose="020F0502020204030204" pitchFamily="34" charset="0"/>
              </a:rPr>
              <a:t>are values and behaviours that underpin respectful, transparent and trusted use of data and information:</a:t>
            </a:r>
          </a:p>
        </p:txBody>
      </p:sp>
      <p:pic>
        <p:nvPicPr>
          <p:cNvPr id="26" name="Picture 25">
            <a:extLst>
              <a:ext uri="{FF2B5EF4-FFF2-40B4-BE49-F238E27FC236}">
                <a16:creationId xmlns:a16="http://schemas.microsoft.com/office/drawing/2014/main" id="{A909B8BF-94D0-4878-95F1-C83450F3EB33}"/>
              </a:ext>
            </a:extLst>
          </p:cNvPr>
          <p:cNvPicPr>
            <a:picLocks noChangeAspect="1"/>
          </p:cNvPicPr>
          <p:nvPr/>
        </p:nvPicPr>
        <p:blipFill rotWithShape="1">
          <a:blip r:embed="rId2">
            <a:extLst>
              <a:ext uri="{28A0092B-C50C-407E-A947-70E740481C1C}">
                <a14:useLocalDpi xmlns:a14="http://schemas.microsoft.com/office/drawing/2010/main" val="0"/>
              </a:ext>
            </a:extLst>
          </a:blip>
          <a:srcRect l="9408"/>
          <a:stretch/>
        </p:blipFill>
        <p:spPr>
          <a:xfrm>
            <a:off x="7869" y="3745746"/>
            <a:ext cx="1123653" cy="902900"/>
          </a:xfrm>
          <a:prstGeom prst="rect">
            <a:avLst/>
          </a:prstGeom>
        </p:spPr>
      </p:pic>
      <p:sp>
        <p:nvSpPr>
          <p:cNvPr id="12" name="Rectangle: Rounded Corners 11">
            <a:extLst>
              <a:ext uri="{FF2B5EF4-FFF2-40B4-BE49-F238E27FC236}">
                <a16:creationId xmlns:a16="http://schemas.microsoft.com/office/drawing/2014/main" id="{EF271153-864B-43C5-9452-264E09147430}"/>
              </a:ext>
            </a:extLst>
          </p:cNvPr>
          <p:cNvSpPr/>
          <p:nvPr/>
        </p:nvSpPr>
        <p:spPr>
          <a:xfrm>
            <a:off x="971210" y="2794028"/>
            <a:ext cx="5589610"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spcBef>
                <a:spcPts val="508"/>
              </a:spcBef>
            </a:pP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He Tāngata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Improve outcomes for service users, whānau and communities.</a:t>
            </a:r>
            <a:r>
              <a:rPr lang="en-NZ" sz="1200" dirty="0">
                <a:latin typeface="Source Sans Pro" panose="020B0503030403020204" pitchFamily="34" charset="0"/>
                <a:ea typeface="Source Sans Pro" panose="020B0503030403020204" pitchFamily="34" charset="0"/>
                <a:cs typeface="Calibri" panose="020F0502020204030204" pitchFamily="34" charset="0"/>
              </a:rPr>
              <a:t>. </a:t>
            </a:r>
          </a:p>
        </p:txBody>
      </p:sp>
      <p:sp>
        <p:nvSpPr>
          <p:cNvPr id="40" name="Rectangle: Rounded Corners 39">
            <a:extLst>
              <a:ext uri="{FF2B5EF4-FFF2-40B4-BE49-F238E27FC236}">
                <a16:creationId xmlns:a16="http://schemas.microsoft.com/office/drawing/2014/main" id="{6676C238-9AB4-4309-9AF4-394EF3222EAC}"/>
              </a:ext>
            </a:extLst>
          </p:cNvPr>
          <p:cNvSpPr/>
          <p:nvPr/>
        </p:nvSpPr>
        <p:spPr>
          <a:xfrm>
            <a:off x="1183056" y="3344014"/>
            <a:ext cx="6377790"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spcBef>
                <a:spcPts val="508"/>
              </a:spcBef>
            </a:pP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Manaakitanga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Uphold the mana and dignity of those who share their data and information.</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41" name="Rectangle: Rounded Corners 40">
            <a:extLst>
              <a:ext uri="{FF2B5EF4-FFF2-40B4-BE49-F238E27FC236}">
                <a16:creationId xmlns:a16="http://schemas.microsoft.com/office/drawing/2014/main" id="{D136C549-F219-416B-A590-1176AA68AACB}"/>
              </a:ext>
            </a:extLst>
          </p:cNvPr>
          <p:cNvSpPr/>
          <p:nvPr/>
        </p:nvSpPr>
        <p:spPr>
          <a:xfrm>
            <a:off x="1504695" y="3894001"/>
            <a:ext cx="5995190" cy="371504"/>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 Whakahaere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Empower people — include them and enable their choices. </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42" name="Rectangle: Rounded Corners 41">
            <a:extLst>
              <a:ext uri="{FF2B5EF4-FFF2-40B4-BE49-F238E27FC236}">
                <a16:creationId xmlns:a16="http://schemas.microsoft.com/office/drawing/2014/main" id="{843AAF23-E6CB-46AC-ADA9-CA86D744BA9D}"/>
              </a:ext>
            </a:extLst>
          </p:cNvPr>
          <p:cNvSpPr/>
          <p:nvPr/>
        </p:nvSpPr>
        <p:spPr>
          <a:xfrm>
            <a:off x="1266875" y="4456178"/>
            <a:ext cx="6055199"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Kaitiakitanga </a:t>
            </a:r>
            <a:r>
              <a:rPr lang="en-NZ" sz="12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Act as a steward in a way that’s transparent, understood and trusted. </a:t>
            </a:r>
          </a:p>
        </p:txBody>
      </p:sp>
      <p:sp>
        <p:nvSpPr>
          <p:cNvPr id="43" name="Rectangle: Rounded Corners 42">
            <a:extLst>
              <a:ext uri="{FF2B5EF4-FFF2-40B4-BE49-F238E27FC236}">
                <a16:creationId xmlns:a16="http://schemas.microsoft.com/office/drawing/2014/main" id="{0358A24D-FDA8-4026-9524-1F1B84B0E358}"/>
              </a:ext>
            </a:extLst>
          </p:cNvPr>
          <p:cNvSpPr/>
          <p:nvPr/>
        </p:nvSpPr>
        <p:spPr>
          <a:xfrm>
            <a:off x="971210" y="5006164"/>
            <a:ext cx="5123115"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Mahitahitanga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Work as equals to create and share valuable knowledge. </a:t>
            </a:r>
          </a:p>
        </p:txBody>
      </p:sp>
      <p:sp>
        <p:nvSpPr>
          <p:cNvPr id="8" name="TextBox 7">
            <a:extLst>
              <a:ext uri="{FF2B5EF4-FFF2-40B4-BE49-F238E27FC236}">
                <a16:creationId xmlns:a16="http://schemas.microsoft.com/office/drawing/2014/main" id="{3C1A8E84-7572-4381-86C1-8F68C3178B4A}"/>
              </a:ext>
            </a:extLst>
          </p:cNvPr>
          <p:cNvSpPr txBox="1"/>
          <p:nvPr/>
        </p:nvSpPr>
        <p:spPr>
          <a:xfrm>
            <a:off x="1093359" y="60097"/>
            <a:ext cx="7520679" cy="830997"/>
          </a:xfrm>
          <a:prstGeom prst="rect">
            <a:avLst/>
          </a:prstGeom>
          <a:noFill/>
          <a:ln>
            <a:noFill/>
          </a:ln>
        </p:spPr>
        <p:txBody>
          <a:bodyPr wrap="square" rtlCol="0">
            <a:spAutoFit/>
          </a:bodyPr>
          <a:lstStyle/>
          <a:p>
            <a:r>
              <a:rPr lang="en-NZ" sz="2400" dirty="0">
                <a:solidFill>
                  <a:srgbClr val="E8731B"/>
                </a:solidFill>
                <a:latin typeface="Source Sans Pro" panose="020B0503030403020204" pitchFamily="34" charset="0"/>
                <a:ea typeface="Source Sans Pro" panose="020B0503030403020204" pitchFamily="34" charset="0"/>
              </a:rPr>
              <a:t>The Data Protection and Use Policy (DPUP)</a:t>
            </a:r>
          </a:p>
          <a:p>
            <a:r>
              <a:rPr lang="en-NZ" sz="2400" b="1" dirty="0">
                <a:solidFill>
                  <a:srgbClr val="E8731B"/>
                </a:solidFill>
                <a:latin typeface="Source Sans Pro" panose="020B0503030403020204" pitchFamily="34" charset="0"/>
                <a:ea typeface="Source Sans Pro" panose="020B0503030403020204" pitchFamily="34" charset="0"/>
              </a:rPr>
              <a:t>DPUP summary for frontline workers</a:t>
            </a:r>
          </a:p>
        </p:txBody>
      </p:sp>
      <p:cxnSp>
        <p:nvCxnSpPr>
          <p:cNvPr id="9" name="Straight Connector 8">
            <a:extLst>
              <a:ext uri="{FF2B5EF4-FFF2-40B4-BE49-F238E27FC236}">
                <a16:creationId xmlns:a16="http://schemas.microsoft.com/office/drawing/2014/main" id="{97AFFC17-9B7B-466B-86CB-CAAFEF38208A}"/>
              </a:ext>
            </a:extLst>
          </p:cNvPr>
          <p:cNvCxnSpPr>
            <a:cxnSpLocks/>
          </p:cNvCxnSpPr>
          <p:nvPr/>
        </p:nvCxnSpPr>
        <p:spPr>
          <a:xfrm>
            <a:off x="1112085" y="891791"/>
            <a:ext cx="11657430"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B48A2D0C-F624-46CF-9621-CCE1A3965E42}"/>
              </a:ext>
            </a:extLst>
          </p:cNvPr>
          <p:cNvGrpSpPr/>
          <p:nvPr/>
        </p:nvGrpSpPr>
        <p:grpSpPr>
          <a:xfrm>
            <a:off x="32085" y="17398"/>
            <a:ext cx="1080000" cy="1080000"/>
            <a:chOff x="5669725" y="3926501"/>
            <a:chExt cx="1261981" cy="1261981"/>
          </a:xfrm>
        </p:grpSpPr>
        <p:grpSp>
          <p:nvGrpSpPr>
            <p:cNvPr id="47" name="Group 46">
              <a:extLst>
                <a:ext uri="{FF2B5EF4-FFF2-40B4-BE49-F238E27FC236}">
                  <a16:creationId xmlns:a16="http://schemas.microsoft.com/office/drawing/2014/main" id="{F9BD0C6A-4080-40B3-BFBD-A2501E005365}"/>
                </a:ext>
              </a:extLst>
            </p:cNvPr>
            <p:cNvGrpSpPr/>
            <p:nvPr/>
          </p:nvGrpSpPr>
          <p:grpSpPr>
            <a:xfrm>
              <a:off x="5669725" y="3926501"/>
              <a:ext cx="1261981" cy="1261981"/>
              <a:chOff x="5769809" y="4169609"/>
              <a:chExt cx="1261981" cy="1261981"/>
            </a:xfrm>
          </p:grpSpPr>
          <p:pic>
            <p:nvPicPr>
              <p:cNvPr id="51" name="Picture 50">
                <a:extLst>
                  <a:ext uri="{FF2B5EF4-FFF2-40B4-BE49-F238E27FC236}">
                    <a16:creationId xmlns:a16="http://schemas.microsoft.com/office/drawing/2014/main" id="{D5DDE6AF-0896-4B8A-9584-E5B73C0E4E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9809" y="4169609"/>
                <a:ext cx="1261981" cy="1261981"/>
              </a:xfrm>
              <a:prstGeom prst="rect">
                <a:avLst/>
              </a:prstGeom>
            </p:spPr>
          </p:pic>
          <p:sp>
            <p:nvSpPr>
              <p:cNvPr id="52" name="Oval 51">
                <a:extLst>
                  <a:ext uri="{FF2B5EF4-FFF2-40B4-BE49-F238E27FC236}">
                    <a16:creationId xmlns:a16="http://schemas.microsoft.com/office/drawing/2014/main" id="{52331836-EF49-44E3-BD52-9A87160ED89E}"/>
                  </a:ext>
                </a:extLst>
              </p:cNvPr>
              <p:cNvSpPr/>
              <p:nvPr/>
            </p:nvSpPr>
            <p:spPr>
              <a:xfrm>
                <a:off x="5964072" y="4370126"/>
                <a:ext cx="866632" cy="8443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pic>
          <p:nvPicPr>
            <p:cNvPr id="50" name="Picture 49">
              <a:extLst>
                <a:ext uri="{FF2B5EF4-FFF2-40B4-BE49-F238E27FC236}">
                  <a16:creationId xmlns:a16="http://schemas.microsoft.com/office/drawing/2014/main" id="{C7852110-9C40-4A76-B9EC-C98BEDE5E4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68753" y="3974982"/>
              <a:ext cx="999951" cy="1015443"/>
            </a:xfrm>
            <a:prstGeom prst="rect">
              <a:avLst/>
            </a:prstGeom>
          </p:spPr>
        </p:pic>
      </p:grpSp>
      <p:sp>
        <p:nvSpPr>
          <p:cNvPr id="53" name="TextBox 52">
            <a:extLst>
              <a:ext uri="{FF2B5EF4-FFF2-40B4-BE49-F238E27FC236}">
                <a16:creationId xmlns:a16="http://schemas.microsoft.com/office/drawing/2014/main" id="{D03B202C-9313-465C-857D-A0145A45468C}"/>
              </a:ext>
            </a:extLst>
          </p:cNvPr>
          <p:cNvSpPr txBox="1"/>
          <p:nvPr/>
        </p:nvSpPr>
        <p:spPr>
          <a:xfrm flipH="1">
            <a:off x="7695246" y="2175125"/>
            <a:ext cx="5125805" cy="3739485"/>
          </a:xfrm>
          <a:prstGeom prst="rect">
            <a:avLst/>
          </a:prstGeom>
          <a:noFill/>
        </p:spPr>
        <p:txBody>
          <a:bodyPr wrap="square" rtlCol="0">
            <a:spAutoFit/>
          </a:bodyPr>
          <a:lstStyle/>
          <a:p>
            <a:pPr algn="ctr"/>
            <a:r>
              <a:rPr lang="en-NZ" sz="1400" b="1" dirty="0">
                <a:solidFill>
                  <a:srgbClr val="E8731B"/>
                </a:solidFill>
                <a:latin typeface="Source Sans Pro" panose="020B0503030403020204" pitchFamily="34" charset="0"/>
                <a:ea typeface="Source Sans Pro" panose="020B0503030403020204" pitchFamily="34" charset="0"/>
              </a:rPr>
              <a:t>Be transparent about purpose</a:t>
            </a:r>
            <a:endParaRPr lang="en-NZ" sz="800" b="1" dirty="0">
              <a:solidFill>
                <a:srgbClr val="2A2A3E"/>
              </a:solidFill>
              <a:latin typeface="Source Sans Pro" panose="020B0503030403020204" pitchFamily="34" charset="0"/>
              <a:ea typeface="Source Sans Pro" panose="020B0503030403020204" pitchFamily="34" charset="0"/>
            </a:endParaRP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In some situations you may not be the person deciding what data or information to collect or how to use it. In other situations you may have a lot of room to decide what information to collect.</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Either way, it’s vital to understand why you’re collecting people’s information and how it will be used by your agency or other agencies that you may share it with.</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If you’re not sure, then it will be hard to be transparent with service users — and the Privacy Act 2020 says agencies must be transparent when it’s their personal information (it can or does identify them). DPUP recommends this as good practice when it’s about them but doesn’t identify them.</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Remember that misinterpretation, misuse or careless use of people’s information can have serious consequences for them, their whānau or community.</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The Transparency and Choice Guideline has more information: digital.govt.nz/</a:t>
            </a:r>
            <a:r>
              <a:rPr lang="en-NZ" sz="1300" dirty="0" err="1">
                <a:latin typeface="Source Sans Pro" panose="020B0503030403020204" pitchFamily="34" charset="0"/>
                <a:ea typeface="Source Sans Pro" panose="020B0503030403020204" pitchFamily="34" charset="0"/>
                <a:cs typeface="Calibri" panose="020F0502020204030204" pitchFamily="34" charset="0"/>
              </a:rPr>
              <a:t>dpup</a:t>
            </a:r>
            <a:r>
              <a:rPr lang="en-NZ" sz="1300" dirty="0">
                <a:latin typeface="Source Sans Pro" panose="020B0503030403020204" pitchFamily="34" charset="0"/>
                <a:ea typeface="Source Sans Pro" panose="020B0503030403020204" pitchFamily="34" charset="0"/>
                <a:cs typeface="Calibri" panose="020F0502020204030204" pitchFamily="34" charset="0"/>
              </a:rPr>
              <a:t>/guidelines</a:t>
            </a:r>
            <a:endParaRPr lang="en-NZ" sz="1300" b="1" dirty="0">
              <a:solidFill>
                <a:srgbClr val="2A2A3E"/>
              </a:solidFill>
              <a:latin typeface="Source Sans Pro" panose="020B0503030403020204" pitchFamily="34" charset="0"/>
              <a:ea typeface="Source Sans Pro" panose="020B0503030403020204" pitchFamily="34" charset="0"/>
            </a:endParaRPr>
          </a:p>
        </p:txBody>
      </p:sp>
      <p:cxnSp>
        <p:nvCxnSpPr>
          <p:cNvPr id="55" name="Straight Connector 54">
            <a:extLst>
              <a:ext uri="{FF2B5EF4-FFF2-40B4-BE49-F238E27FC236}">
                <a16:creationId xmlns:a16="http://schemas.microsoft.com/office/drawing/2014/main" id="{C30BBCB6-3A76-4DBB-B853-2FE5E36B1752}"/>
              </a:ext>
            </a:extLst>
          </p:cNvPr>
          <p:cNvCxnSpPr>
            <a:cxnSpLocks/>
          </p:cNvCxnSpPr>
          <p:nvPr/>
        </p:nvCxnSpPr>
        <p:spPr>
          <a:xfrm>
            <a:off x="7653419" y="2153745"/>
            <a:ext cx="34342" cy="7447455"/>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8518B10-0449-41B6-B212-178DC1FA2E22}"/>
              </a:ext>
            </a:extLst>
          </p:cNvPr>
          <p:cNvSpPr txBox="1"/>
          <p:nvPr/>
        </p:nvSpPr>
        <p:spPr>
          <a:xfrm>
            <a:off x="7716680" y="7264444"/>
            <a:ext cx="2449122" cy="1882567"/>
          </a:xfrm>
          <a:prstGeom prst="rect">
            <a:avLst/>
          </a:prstGeom>
          <a:noFill/>
          <a:ln>
            <a:noFill/>
          </a:ln>
        </p:spPr>
        <p:txBody>
          <a:bodyPr wrap="square" rtlCol="0">
            <a:spAutoFit/>
          </a:bodyPr>
          <a:lstStyle/>
          <a:p>
            <a:pPr marL="0" lvl="4" defTabSz="700533">
              <a:spcBef>
                <a:spcPts val="508"/>
              </a:spcBef>
              <a:spcAft>
                <a:spcPts val="508"/>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Being clear about purpose isn't just about being ethical. </a:t>
            </a:r>
          </a:p>
          <a:p>
            <a:pPr marL="0" lvl="4" defTabSz="700533">
              <a:spcBef>
                <a:spcPts val="508"/>
              </a:spcBef>
              <a:spcAft>
                <a:spcPts val="508"/>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The Privacy Act 2020 says information should only be collected if there is a clear, reasonable need for it and should only be used for the purpose it was collected for, unless there is a specific exception.</a:t>
            </a:r>
          </a:p>
        </p:txBody>
      </p:sp>
      <p:sp>
        <p:nvSpPr>
          <p:cNvPr id="63" name="TextBox 62">
            <a:extLst>
              <a:ext uri="{FF2B5EF4-FFF2-40B4-BE49-F238E27FC236}">
                <a16:creationId xmlns:a16="http://schemas.microsoft.com/office/drawing/2014/main" id="{F2595EA1-51D7-4F47-BDD0-B4C5C8D7CA66}"/>
              </a:ext>
            </a:extLst>
          </p:cNvPr>
          <p:cNvSpPr txBox="1"/>
          <p:nvPr/>
        </p:nvSpPr>
        <p:spPr>
          <a:xfrm>
            <a:off x="7673583" y="6078228"/>
            <a:ext cx="2518142" cy="1015663"/>
          </a:xfrm>
          <a:prstGeom prst="rect">
            <a:avLst/>
          </a:prstGeom>
          <a:noFill/>
          <a:ln>
            <a:noFill/>
          </a:ln>
        </p:spPr>
        <p:txBody>
          <a:bodyPr wrap="square" rtlCol="0">
            <a:spAutoFit/>
          </a:bodyPr>
          <a:lstStyle/>
          <a:p>
            <a:pPr marL="0" lvl="4" defTabSz="700533">
              <a:spcBef>
                <a:spcPts val="508"/>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If you help decide what to collect and why, then advocate for involving a wide range of people, including service users, in the decision-making process.</a:t>
            </a:r>
          </a:p>
        </p:txBody>
      </p:sp>
      <p:sp>
        <p:nvSpPr>
          <p:cNvPr id="65" name="TextBox 64">
            <a:extLst>
              <a:ext uri="{FF2B5EF4-FFF2-40B4-BE49-F238E27FC236}">
                <a16:creationId xmlns:a16="http://schemas.microsoft.com/office/drawing/2014/main" id="{92FCE977-06DC-4C49-A786-3E9C32607459}"/>
              </a:ext>
            </a:extLst>
          </p:cNvPr>
          <p:cNvSpPr txBox="1"/>
          <p:nvPr/>
        </p:nvSpPr>
        <p:spPr>
          <a:xfrm>
            <a:off x="10230781" y="6069772"/>
            <a:ext cx="2417174" cy="1015663"/>
          </a:xfrm>
          <a:prstGeom prst="rect">
            <a:avLst/>
          </a:prstGeom>
          <a:noFill/>
          <a:ln>
            <a:noFill/>
          </a:ln>
        </p:spPr>
        <p:txBody>
          <a:bodyPr wrap="square" rtlCol="0">
            <a:spAutoFit/>
          </a:bodyPr>
          <a:lstStyle/>
          <a:p>
            <a:pPr marL="0" lvl="4" defTabSz="700533">
              <a:spcBef>
                <a:spcPts val="508"/>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Be clear what the benefits are of collecting or using this information for service users, whānau, communities or the general public.</a:t>
            </a:r>
          </a:p>
        </p:txBody>
      </p:sp>
      <p:sp>
        <p:nvSpPr>
          <p:cNvPr id="66" name="TextBox 65">
            <a:extLst>
              <a:ext uri="{FF2B5EF4-FFF2-40B4-BE49-F238E27FC236}">
                <a16:creationId xmlns:a16="http://schemas.microsoft.com/office/drawing/2014/main" id="{DD1285CD-237D-407D-ACA1-43ACD1AE23B1}"/>
              </a:ext>
            </a:extLst>
          </p:cNvPr>
          <p:cNvSpPr txBox="1"/>
          <p:nvPr/>
        </p:nvSpPr>
        <p:spPr>
          <a:xfrm>
            <a:off x="10220998" y="7256562"/>
            <a:ext cx="2481494" cy="1633781"/>
          </a:xfrm>
          <a:prstGeom prst="rect">
            <a:avLst/>
          </a:prstGeom>
          <a:noFill/>
          <a:ln>
            <a:noFill/>
          </a:ln>
        </p:spPr>
        <p:txBody>
          <a:bodyPr wrap="square" rtlCol="0">
            <a:spAutoFit/>
          </a:bodyPr>
          <a:lstStyle/>
          <a:p>
            <a:pPr marL="0" lvl="4" defTabSz="700533">
              <a:spcBef>
                <a:spcPts val="508"/>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If you are not sure why you need to collect a piece of information or data, you have the right to ask.</a:t>
            </a:r>
          </a:p>
          <a:p>
            <a:pPr marL="0" lvl="4" defTabSz="700533">
              <a:spcBef>
                <a:spcPts val="508"/>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No agency or professional should ask for data or information to be collected for them, or shared with them, without explaining why they need it and how they’ll use it.</a:t>
            </a:r>
          </a:p>
        </p:txBody>
      </p:sp>
      <p:cxnSp>
        <p:nvCxnSpPr>
          <p:cNvPr id="67" name="Straight Connector 66">
            <a:extLst>
              <a:ext uri="{FF2B5EF4-FFF2-40B4-BE49-F238E27FC236}">
                <a16:creationId xmlns:a16="http://schemas.microsoft.com/office/drawing/2014/main" id="{EF9B406F-AC3E-4EBF-BE05-BCB3D5C2D636}"/>
              </a:ext>
            </a:extLst>
          </p:cNvPr>
          <p:cNvCxnSpPr>
            <a:cxnSpLocks/>
          </p:cNvCxnSpPr>
          <p:nvPr/>
        </p:nvCxnSpPr>
        <p:spPr>
          <a:xfrm>
            <a:off x="7740564" y="7180781"/>
            <a:ext cx="5326628" cy="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DF81E4E4-0EE5-417A-A84D-507B5A34983E}"/>
              </a:ext>
            </a:extLst>
          </p:cNvPr>
          <p:cNvCxnSpPr>
            <a:cxnSpLocks/>
          </p:cNvCxnSpPr>
          <p:nvPr/>
        </p:nvCxnSpPr>
        <p:spPr>
          <a:xfrm>
            <a:off x="10234821" y="5892000"/>
            <a:ext cx="0" cy="3636106"/>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F1D19304-1232-4C8B-8721-168AB5D1E914}"/>
              </a:ext>
            </a:extLst>
          </p:cNvPr>
          <p:cNvCxnSpPr>
            <a:cxnSpLocks/>
          </p:cNvCxnSpPr>
          <p:nvPr/>
        </p:nvCxnSpPr>
        <p:spPr>
          <a:xfrm flipH="1">
            <a:off x="7374" y="5892000"/>
            <a:ext cx="12794226" cy="1195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128" name="TextBox 127">
            <a:extLst>
              <a:ext uri="{FF2B5EF4-FFF2-40B4-BE49-F238E27FC236}">
                <a16:creationId xmlns:a16="http://schemas.microsoft.com/office/drawing/2014/main" id="{1F965AC9-7837-4382-AE13-776AB7A128F8}"/>
              </a:ext>
            </a:extLst>
          </p:cNvPr>
          <p:cNvSpPr txBox="1"/>
          <p:nvPr/>
        </p:nvSpPr>
        <p:spPr>
          <a:xfrm>
            <a:off x="-21847" y="5947167"/>
            <a:ext cx="7617035" cy="728405"/>
          </a:xfrm>
          <a:prstGeom prst="rect">
            <a:avLst/>
          </a:prstGeom>
          <a:noFill/>
          <a:ln>
            <a:noFill/>
          </a:ln>
        </p:spPr>
        <p:txBody>
          <a:bodyPr wrap="square" rtlCol="0">
            <a:spAutoFit/>
          </a:bodyPr>
          <a:lstStyle/>
          <a:p>
            <a:pPr algn="ctr">
              <a:spcBef>
                <a:spcPts val="200"/>
              </a:spcBef>
              <a:spcAft>
                <a:spcPts val="200"/>
              </a:spcAft>
              <a:buClr>
                <a:srgbClr val="26567F"/>
              </a:buClr>
            </a:pPr>
            <a:r>
              <a:rPr lang="en-NZ" sz="14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Be transparent with service users</a:t>
            </a:r>
          </a:p>
          <a:p>
            <a:pPr>
              <a:spcBef>
                <a:spcPts val="200"/>
              </a:spcBef>
              <a:spcAft>
                <a:spcPts val="200"/>
              </a:spcAft>
              <a:buClr>
                <a:srgbClr val="26567F"/>
              </a:buClr>
            </a:pPr>
            <a:r>
              <a:rPr lang="en-NZ" sz="1200" dirty="0">
                <a:latin typeface="Source Sans Pro" panose="020B0503030403020204" pitchFamily="34" charset="0"/>
                <a:ea typeface="Source Sans Pro" panose="020B0503030403020204" pitchFamily="34" charset="0"/>
                <a:cs typeface="Calibri" panose="020F0502020204030204" pitchFamily="34" charset="0"/>
              </a:rPr>
              <a:t>Transparency is about respect and building trust. Help people understand about the collection and use of their data or information, their right to access and corrections, and what choices they have. </a:t>
            </a:r>
          </a:p>
        </p:txBody>
      </p:sp>
      <p:sp>
        <p:nvSpPr>
          <p:cNvPr id="147" name="Content Placeholder 4">
            <a:extLst>
              <a:ext uri="{FF2B5EF4-FFF2-40B4-BE49-F238E27FC236}">
                <a16:creationId xmlns:a16="http://schemas.microsoft.com/office/drawing/2014/main" id="{BEC302FB-4146-4F74-A7F1-034F90DAE988}"/>
              </a:ext>
            </a:extLst>
          </p:cNvPr>
          <p:cNvSpPr txBox="1">
            <a:spLocks/>
          </p:cNvSpPr>
          <p:nvPr/>
        </p:nvSpPr>
        <p:spPr>
          <a:xfrm>
            <a:off x="2145" y="6662320"/>
            <a:ext cx="3198650" cy="2604396"/>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Collection and use </a:t>
            </a:r>
          </a:p>
          <a:p>
            <a:pPr lvl="4">
              <a:lnSpc>
                <a:spcPct val="100000"/>
              </a:lnSpc>
              <a:spcBef>
                <a:spcPts val="300"/>
              </a:spcBef>
              <a:spcAft>
                <a:spcPts val="300"/>
              </a:spcAft>
            </a:pPr>
            <a:r>
              <a:rPr lang="en-NZ" sz="1200" dirty="0">
                <a:solidFill>
                  <a:schemeClr val="tx1"/>
                </a:solidFill>
                <a:latin typeface="Source Sans Pro" panose="020B0503030403020204" pitchFamily="34" charset="0"/>
                <a:ea typeface="Source Sans Pro" panose="020B0503030403020204" pitchFamily="34" charset="0"/>
              </a:rPr>
              <a:t>What’s collected or used, why it’s needed, how it’ll be used and how that will help them or others.</a:t>
            </a:r>
          </a:p>
          <a:p>
            <a:pPr lvl="4">
              <a:lnSpc>
                <a:spcPct val="100000"/>
              </a:lnSpc>
              <a:spcBef>
                <a:spcPts val="300"/>
              </a:spcBef>
              <a:spcAft>
                <a:spcPts val="300"/>
              </a:spcAft>
            </a:pPr>
            <a:r>
              <a:rPr lang="en-NZ" sz="1200" dirty="0">
                <a:solidFill>
                  <a:schemeClr val="tx1"/>
                </a:solidFill>
                <a:latin typeface="Source Sans Pro" panose="020B0503030403020204" pitchFamily="34" charset="0"/>
                <a:ea typeface="Source Sans Pro" panose="020B0503030403020204" pitchFamily="34" charset="0"/>
              </a:rPr>
              <a:t>If and why it will be linked with other information about them.</a:t>
            </a:r>
          </a:p>
          <a:p>
            <a:pPr lvl="4">
              <a:lnSpc>
                <a:spcPct val="100000"/>
              </a:lnSpc>
              <a:spcBef>
                <a:spcPts val="300"/>
              </a:spcBef>
              <a:spcAft>
                <a:spcPts val="300"/>
              </a:spcAft>
            </a:pPr>
            <a:r>
              <a:rPr lang="en-NZ" sz="1200" dirty="0">
                <a:solidFill>
                  <a:schemeClr val="tx1"/>
                </a:solidFill>
                <a:latin typeface="Source Sans Pro" panose="020B0503030403020204" pitchFamily="34" charset="0"/>
                <a:ea typeface="Source Sans Pro" panose="020B0503030403020204" pitchFamily="34" charset="0"/>
              </a:rPr>
              <a:t>What it will not be used for and who will not see it.</a:t>
            </a:r>
          </a:p>
          <a:p>
            <a:pPr lvl="4">
              <a:lnSpc>
                <a:spcPct val="100000"/>
              </a:lnSpc>
              <a:spcBef>
                <a:spcPts val="300"/>
              </a:spcBef>
              <a:spcAft>
                <a:spcPts val="300"/>
              </a:spcAft>
            </a:pPr>
            <a:r>
              <a:rPr lang="en-NZ" sz="1200" dirty="0">
                <a:solidFill>
                  <a:schemeClr val="tx1"/>
                </a:solidFill>
                <a:latin typeface="Source Sans Pro" panose="020B0503030403020204" pitchFamily="34" charset="0"/>
                <a:ea typeface="Source Sans Pro" panose="020B0503030403020204" pitchFamily="34" charset="0"/>
              </a:rPr>
              <a:t>If and why it will be shared with other agencies or professionals.</a:t>
            </a:r>
          </a:p>
          <a:p>
            <a:pPr lvl="4">
              <a:lnSpc>
                <a:spcPct val="100000"/>
              </a:lnSpc>
              <a:spcBef>
                <a:spcPts val="300"/>
              </a:spcBef>
              <a:spcAft>
                <a:spcPts val="300"/>
              </a:spcAft>
            </a:pPr>
            <a:r>
              <a:rPr lang="en-NZ" sz="1200" dirty="0">
                <a:solidFill>
                  <a:schemeClr val="tx1"/>
                </a:solidFill>
                <a:latin typeface="Source Sans Pro" panose="020B0503030403020204" pitchFamily="34" charset="0"/>
                <a:ea typeface="Source Sans Pro" panose="020B0503030403020204" pitchFamily="34" charset="0"/>
              </a:rPr>
              <a:t>What laws allow the collection or use.</a:t>
            </a:r>
            <a:endPar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145" name="Content Placeholder 4">
            <a:extLst>
              <a:ext uri="{FF2B5EF4-FFF2-40B4-BE49-F238E27FC236}">
                <a16:creationId xmlns:a16="http://schemas.microsoft.com/office/drawing/2014/main" id="{544A5DEB-DD44-40CD-8DFB-6AF4A052AE72}"/>
              </a:ext>
            </a:extLst>
          </p:cNvPr>
          <p:cNvSpPr txBox="1">
            <a:spLocks/>
          </p:cNvSpPr>
          <p:nvPr/>
        </p:nvSpPr>
        <p:spPr>
          <a:xfrm>
            <a:off x="3286882" y="6662321"/>
            <a:ext cx="2019310" cy="2030026"/>
          </a:xfrm>
          <a:prstGeom prst="rect">
            <a:avLst/>
          </a:prstGeom>
          <a:solidFill>
            <a:schemeClr val="bg1"/>
          </a:solid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Access and corrections</a:t>
            </a:r>
          </a:p>
          <a:p>
            <a:pPr lvl="4">
              <a:lnSpc>
                <a:spcPct val="100000"/>
              </a:lnSpc>
              <a:spcBef>
                <a:spcPts val="300"/>
              </a:spcBef>
              <a:spcAft>
                <a:spcPts val="300"/>
              </a:spcAft>
            </a:pPr>
            <a:r>
              <a:rPr lang="en-NZ" sz="1200" b="0" dirty="0">
                <a:solidFill>
                  <a:schemeClr val="tx1"/>
                </a:solidFill>
                <a:latin typeface="Source Sans Pro" panose="020B0503030403020204" pitchFamily="34" charset="0"/>
                <a:ea typeface="Source Sans Pro" panose="020B0503030403020204" pitchFamily="34" charset="0"/>
              </a:rPr>
              <a:t>Their right to access data or information and ask for </a:t>
            </a:r>
            <a:r>
              <a:rPr lang="en-NZ" sz="1200" dirty="0">
                <a:solidFill>
                  <a:schemeClr val="tx1"/>
                </a:solidFill>
                <a:latin typeface="Source Sans Pro" panose="020B0503030403020204" pitchFamily="34" charset="0"/>
              </a:rPr>
              <a:t>corrections to be made.</a:t>
            </a:r>
          </a:p>
          <a:p>
            <a:pPr lvl="4">
              <a:lnSpc>
                <a:spcPct val="100000"/>
              </a:lnSpc>
              <a:spcBef>
                <a:spcPts val="300"/>
              </a:spcBef>
              <a:spcAft>
                <a:spcPts val="300"/>
              </a:spcAft>
            </a:pPr>
            <a:r>
              <a:rPr lang="en-NZ" sz="1200" dirty="0">
                <a:solidFill>
                  <a:schemeClr val="tx1"/>
                </a:solidFill>
                <a:latin typeface="Source Sans Pro" panose="020B0503030403020204" pitchFamily="34" charset="0"/>
              </a:rPr>
              <a:t>What will happen if the information will not be changed in </a:t>
            </a:r>
            <a:r>
              <a:rPr lang="en-NZ" sz="1200" b="0" dirty="0">
                <a:solidFill>
                  <a:schemeClr val="tx1"/>
                </a:solidFill>
                <a:latin typeface="Source Sans Pro" panose="020B0503030403020204" pitchFamily="34" charset="0"/>
                <a:ea typeface="Source Sans Pro" panose="020B0503030403020204" pitchFamily="34" charset="0"/>
              </a:rPr>
              <a:t>response to their request.</a:t>
            </a:r>
            <a:endPar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143" name="Content Placeholder 4">
            <a:extLst>
              <a:ext uri="{FF2B5EF4-FFF2-40B4-BE49-F238E27FC236}">
                <a16:creationId xmlns:a16="http://schemas.microsoft.com/office/drawing/2014/main" id="{C22623F8-38B9-436D-A3F4-098FF4FEB821}"/>
              </a:ext>
            </a:extLst>
          </p:cNvPr>
          <p:cNvSpPr txBox="1">
            <a:spLocks/>
          </p:cNvSpPr>
          <p:nvPr/>
        </p:nvSpPr>
        <p:spPr>
          <a:xfrm>
            <a:off x="5402136" y="6662320"/>
            <a:ext cx="2216606" cy="2249312"/>
          </a:xfrm>
          <a:prstGeom prst="rect">
            <a:avLst/>
          </a:prstGeom>
          <a:solidFill>
            <a:schemeClr val="bg1"/>
          </a:solid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Choices</a:t>
            </a:r>
          </a:p>
          <a:p>
            <a:pPr lvl="4">
              <a:lnSpc>
                <a:spcPct val="100000"/>
              </a:lnSpc>
              <a:spcBef>
                <a:spcPts val="300"/>
              </a:spcBef>
              <a:spcAft>
                <a:spcPts val="300"/>
              </a:spcAft>
            </a:pPr>
            <a:r>
              <a:rPr lang="en-NZ" sz="1200" b="0" dirty="0">
                <a:solidFill>
                  <a:schemeClr val="tx1"/>
                </a:solidFill>
                <a:latin typeface="Source Sans Pro" panose="020B0503030403020204" pitchFamily="34" charset="0"/>
                <a:ea typeface="Source Sans Pro" panose="020B0503030403020204" pitchFamily="34" charset="0"/>
              </a:rPr>
              <a:t>What choices they have </a:t>
            </a:r>
            <a:r>
              <a:rPr lang="en-NZ" sz="1200" dirty="0">
                <a:solidFill>
                  <a:schemeClr val="tx1"/>
                </a:solidFill>
                <a:latin typeface="Source Sans Pro" panose="020B0503030403020204" pitchFamily="34" charset="0"/>
              </a:rPr>
              <a:t>about who sees their information or how it’s used.</a:t>
            </a:r>
          </a:p>
          <a:p>
            <a:pPr lvl="4">
              <a:lnSpc>
                <a:spcPct val="100000"/>
              </a:lnSpc>
              <a:spcBef>
                <a:spcPts val="300"/>
              </a:spcBef>
              <a:spcAft>
                <a:spcPts val="300"/>
              </a:spcAft>
            </a:pPr>
            <a:r>
              <a:rPr lang="en-NZ" sz="1200" dirty="0">
                <a:solidFill>
                  <a:schemeClr val="tx1"/>
                </a:solidFill>
                <a:latin typeface="Source Sans Pro" panose="020B0503030403020204" pitchFamily="34" charset="0"/>
              </a:rPr>
              <a:t>If they don’t have a choice, why.</a:t>
            </a:r>
          </a:p>
          <a:p>
            <a:pPr lvl="4">
              <a:lnSpc>
                <a:spcPct val="100000"/>
              </a:lnSpc>
              <a:spcBef>
                <a:spcPts val="300"/>
              </a:spcBef>
              <a:spcAft>
                <a:spcPts val="300"/>
              </a:spcAft>
            </a:pPr>
            <a:r>
              <a:rPr lang="en-NZ" sz="1200" dirty="0">
                <a:solidFill>
                  <a:schemeClr val="tx1"/>
                </a:solidFill>
                <a:latin typeface="Source Sans Pro" panose="020B0503030403020204" pitchFamily="34" charset="0"/>
              </a:rPr>
              <a:t>How they can be involved in decisions around </a:t>
            </a:r>
            <a:r>
              <a:rPr lang="en-NZ" sz="1200" b="0" dirty="0">
                <a:solidFill>
                  <a:schemeClr val="tx1"/>
                </a:solidFill>
                <a:latin typeface="Source Sans Pro" panose="020B0503030403020204" pitchFamily="34" charset="0"/>
                <a:ea typeface="Source Sans Pro" panose="020B0503030403020204" pitchFamily="34" charset="0"/>
              </a:rPr>
              <a:t>the use of their data or information.</a:t>
            </a:r>
            <a:endPar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10" name="Arc 9">
            <a:extLst>
              <a:ext uri="{FF2B5EF4-FFF2-40B4-BE49-F238E27FC236}">
                <a16:creationId xmlns:a16="http://schemas.microsoft.com/office/drawing/2014/main" id="{D0FE7518-DF9F-4744-8E05-0F7E399ED9F8}"/>
              </a:ext>
            </a:extLst>
          </p:cNvPr>
          <p:cNvSpPr/>
          <p:nvPr/>
        </p:nvSpPr>
        <p:spPr>
          <a:xfrm>
            <a:off x="-995704" y="2799223"/>
            <a:ext cx="2069095" cy="2716212"/>
          </a:xfrm>
          <a:prstGeom prst="arc">
            <a:avLst>
              <a:gd name="adj1" fmla="val 16120575"/>
              <a:gd name="adj2" fmla="val 5492463"/>
            </a:avLst>
          </a:prstGeom>
          <a:noFill/>
          <a:ln w="25400">
            <a:solidFill>
              <a:srgbClr val="E8731B">
                <a:alpha val="3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lt1"/>
              </a:solidFill>
            </a:endParaRPr>
          </a:p>
        </p:txBody>
      </p:sp>
      <p:sp>
        <p:nvSpPr>
          <p:cNvPr id="58" name="Rectangle: Rounded Corners 57">
            <a:extLst>
              <a:ext uri="{FF2B5EF4-FFF2-40B4-BE49-F238E27FC236}">
                <a16:creationId xmlns:a16="http://schemas.microsoft.com/office/drawing/2014/main" id="{9470490A-7AB2-475D-A2CA-74C97D6E1895}"/>
              </a:ext>
            </a:extLst>
          </p:cNvPr>
          <p:cNvSpPr/>
          <p:nvPr/>
        </p:nvSpPr>
        <p:spPr>
          <a:xfrm>
            <a:off x="936446" y="5520495"/>
            <a:ext cx="5294825" cy="371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See the full versions of the Principles at: </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digital.govt.nz/</a:t>
            </a:r>
            <a:r>
              <a:rPr lang="en-NZ" sz="1200" b="1" dirty="0" err="1">
                <a:solidFill>
                  <a:srgbClr val="E8731B"/>
                </a:solidFill>
                <a:latin typeface="Source Sans Pro" panose="020B0503030403020204" pitchFamily="34" charset="0"/>
                <a:ea typeface="Source Sans Pro" panose="020B0503030403020204" pitchFamily="34" charset="0"/>
                <a:cs typeface="Calibri" panose="020F0502020204030204" pitchFamily="34" charset="0"/>
              </a:rPr>
              <a:t>dpup</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/principles</a:t>
            </a:r>
          </a:p>
        </p:txBody>
      </p:sp>
      <p:sp>
        <p:nvSpPr>
          <p:cNvPr id="14" name="Rectangle 13">
            <a:extLst>
              <a:ext uri="{FF2B5EF4-FFF2-40B4-BE49-F238E27FC236}">
                <a16:creationId xmlns:a16="http://schemas.microsoft.com/office/drawing/2014/main" id="{7BBF0101-CBFD-435D-967E-129702ED9C6A}"/>
              </a:ext>
            </a:extLst>
          </p:cNvPr>
          <p:cNvSpPr/>
          <p:nvPr/>
        </p:nvSpPr>
        <p:spPr>
          <a:xfrm>
            <a:off x="3162241" y="8586190"/>
            <a:ext cx="4482906" cy="1015663"/>
          </a:xfrm>
          <a:prstGeom prst="rect">
            <a:avLst/>
          </a:prstGeom>
          <a:solidFill>
            <a:srgbClr val="FEEAD4"/>
          </a:solidFill>
        </p:spPr>
        <p:txBody>
          <a:bodyPr wrap="square">
            <a:spAutoFit/>
          </a:bodyPr>
          <a:lstStyle/>
          <a:p>
            <a:r>
              <a:rPr lang="en-NZ" sz="1200" b="1" dirty="0">
                <a:solidFill>
                  <a:srgbClr val="EA8132"/>
                </a:solidFill>
                <a:latin typeface="Source Sans Pro" panose="020B0503030403020204" pitchFamily="34" charset="0"/>
                <a:ea typeface="Source Sans Pro" panose="020B0503030403020204" pitchFamily="34" charset="0"/>
              </a:rPr>
              <a:t>      Keep in mind</a:t>
            </a:r>
          </a:p>
          <a:p>
            <a:r>
              <a:rPr lang="en-NZ" sz="1200" dirty="0">
                <a:latin typeface="Source Sans Pro" panose="020B0503030403020204" pitchFamily="34" charset="0"/>
                <a:ea typeface="Source Sans Pro" panose="020B0503030403020204" pitchFamily="34" charset="0"/>
              </a:rPr>
              <a:t>Keep in mind that people can think of their information as being about them even if it does not identify them. It’s good practice to be transparent and offer choice even if the information is collected or used in a way that won’t identify them or others.</a:t>
            </a:r>
          </a:p>
        </p:txBody>
      </p:sp>
      <p:sp>
        <p:nvSpPr>
          <p:cNvPr id="15" name="Oval 14">
            <a:extLst>
              <a:ext uri="{FF2B5EF4-FFF2-40B4-BE49-F238E27FC236}">
                <a16:creationId xmlns:a16="http://schemas.microsoft.com/office/drawing/2014/main" id="{5DD16B05-82F7-4F2B-AE02-0A879612418F}"/>
              </a:ext>
            </a:extLst>
          </p:cNvPr>
          <p:cNvSpPr/>
          <p:nvPr/>
        </p:nvSpPr>
        <p:spPr>
          <a:xfrm>
            <a:off x="3209330" y="8623120"/>
            <a:ext cx="160521" cy="172577"/>
          </a:xfrm>
          <a:prstGeom prst="ellipse">
            <a:avLst/>
          </a:prstGeom>
          <a:solidFill>
            <a:srgbClr val="EA8132"/>
          </a:solidFill>
          <a:ln>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100" b="1" dirty="0"/>
              <a:t>!</a:t>
            </a:r>
          </a:p>
        </p:txBody>
      </p:sp>
      <p:sp>
        <p:nvSpPr>
          <p:cNvPr id="61" name="TextBox 60">
            <a:extLst>
              <a:ext uri="{FF2B5EF4-FFF2-40B4-BE49-F238E27FC236}">
                <a16:creationId xmlns:a16="http://schemas.microsoft.com/office/drawing/2014/main" id="{4E91C428-3FA8-4583-9CE5-E7B3CF399896}"/>
              </a:ext>
            </a:extLst>
          </p:cNvPr>
          <p:cNvSpPr txBox="1"/>
          <p:nvPr/>
        </p:nvSpPr>
        <p:spPr>
          <a:xfrm>
            <a:off x="11900477" y="9328737"/>
            <a:ext cx="976623" cy="230832"/>
          </a:xfrm>
          <a:prstGeom prst="rect">
            <a:avLst/>
          </a:prstGeom>
          <a:noFill/>
        </p:spPr>
        <p:txBody>
          <a:bodyPr wrap="square" rtlCol="0">
            <a:spAutoFit/>
          </a:bodyPr>
          <a:lstStyle/>
          <a:p>
            <a:r>
              <a:rPr lang="en-NZ" sz="900" b="1" dirty="0">
                <a:latin typeface="Source Sans Pro" panose="020B0503030403020204" pitchFamily="34" charset="0"/>
                <a:ea typeface="Source Sans Pro" panose="020B0503030403020204" pitchFamily="34" charset="0"/>
              </a:rPr>
              <a:t>Page 1 of 2</a:t>
            </a:r>
          </a:p>
        </p:txBody>
      </p:sp>
      <p:pic>
        <p:nvPicPr>
          <p:cNvPr id="48" name="Picture 47">
            <a:extLst>
              <a:ext uri="{FF2B5EF4-FFF2-40B4-BE49-F238E27FC236}">
                <a16:creationId xmlns:a16="http://schemas.microsoft.com/office/drawing/2014/main" id="{29E524B3-CC1F-4039-8109-0EF78981C0E7}"/>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79779" y="178561"/>
            <a:ext cx="1417311" cy="612000"/>
          </a:xfrm>
          <a:prstGeom prst="rect">
            <a:avLst/>
          </a:prstGeom>
        </p:spPr>
      </p:pic>
      <p:pic>
        <p:nvPicPr>
          <p:cNvPr id="49" name="Picture 48">
            <a:extLst>
              <a:ext uri="{FF2B5EF4-FFF2-40B4-BE49-F238E27FC236}">
                <a16:creationId xmlns:a16="http://schemas.microsoft.com/office/drawing/2014/main" id="{E9469FBC-0B43-4DC8-88A4-E55B024FF90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83374" y="105950"/>
            <a:ext cx="1988523" cy="720000"/>
          </a:xfrm>
          <a:prstGeom prst="rect">
            <a:avLst/>
          </a:prstGeom>
        </p:spPr>
      </p:pic>
      <p:sp>
        <p:nvSpPr>
          <p:cNvPr id="54" name="TextBox 53">
            <a:extLst>
              <a:ext uri="{FF2B5EF4-FFF2-40B4-BE49-F238E27FC236}">
                <a16:creationId xmlns:a16="http://schemas.microsoft.com/office/drawing/2014/main" id="{465B3AD5-242E-4393-BB7E-499C047B5BCF}"/>
              </a:ext>
              <a:ext uri="{C183D7F6-B498-43B3-948B-1728B52AA6E4}">
                <adec:decorative xmlns:adec="http://schemas.microsoft.com/office/drawing/2017/decorative" val="0"/>
              </a:ext>
            </a:extLst>
          </p:cNvPr>
          <p:cNvSpPr txBox="1"/>
          <p:nvPr/>
        </p:nvSpPr>
        <p:spPr>
          <a:xfrm>
            <a:off x="31797" y="9321269"/>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56" name="Picture 55">
            <a:extLst>
              <a:ext uri="{FF2B5EF4-FFF2-40B4-BE49-F238E27FC236}">
                <a16:creationId xmlns:a16="http://schemas.microsoft.com/office/drawing/2014/main" id="{40C72C8D-9EFB-4B4D-AD1B-F3285F206B3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06780" y="9261348"/>
            <a:ext cx="1484683" cy="270295"/>
          </a:xfrm>
          <a:prstGeom prst="rect">
            <a:avLst/>
          </a:prstGeom>
        </p:spPr>
      </p:pic>
    </p:spTree>
    <p:extLst>
      <p:ext uri="{BB962C8B-B14F-4D97-AF65-F5344CB8AC3E}">
        <p14:creationId xmlns:p14="http://schemas.microsoft.com/office/powerpoint/2010/main" val="156567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90">
            <a:extLst>
              <a:ext uri="{FF2B5EF4-FFF2-40B4-BE49-F238E27FC236}">
                <a16:creationId xmlns:a16="http://schemas.microsoft.com/office/drawing/2014/main" id="{246A0CB3-1CCB-42F9-8E5D-92E4F3E0FDC0}"/>
              </a:ext>
            </a:extLst>
          </p:cNvPr>
          <p:cNvSpPr/>
          <p:nvPr/>
        </p:nvSpPr>
        <p:spPr>
          <a:xfrm>
            <a:off x="10424162" y="7140475"/>
            <a:ext cx="2377437" cy="2308325"/>
          </a:xfrm>
          <a:prstGeom prst="rect">
            <a:avLst/>
          </a:prstGeom>
          <a:solidFill>
            <a:srgbClr val="E8731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8" name="TextBox 57">
            <a:extLst>
              <a:ext uri="{FF2B5EF4-FFF2-40B4-BE49-F238E27FC236}">
                <a16:creationId xmlns:a16="http://schemas.microsoft.com/office/drawing/2014/main" id="{B95D0C97-3F79-4EF7-A390-70D192F58A7A}"/>
              </a:ext>
            </a:extLst>
          </p:cNvPr>
          <p:cNvSpPr txBox="1"/>
          <p:nvPr/>
        </p:nvSpPr>
        <p:spPr>
          <a:xfrm>
            <a:off x="9225" y="7157975"/>
            <a:ext cx="3617895" cy="2253146"/>
          </a:xfrm>
          <a:prstGeom prst="rect">
            <a:avLst/>
          </a:prstGeom>
          <a:noFill/>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lvl="3"/>
            <a:r>
              <a:rPr lang="en-NZ" sz="14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Sharing data and information </a:t>
            </a:r>
          </a:p>
          <a:p>
            <a:pPr marL="145167" lvl="4" indent="-145167">
              <a:lnSpc>
                <a:spcPct val="100000"/>
              </a:lnSpc>
              <a:spcBef>
                <a:spcPts val="100"/>
              </a:spcBef>
              <a:spcAft>
                <a:spcPts val="100"/>
              </a:spcAft>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rPr>
              <a:t>Generally sharing information at the frontline is about sharing personal information (that does or can identify people) between agencies so service users can access support.</a:t>
            </a:r>
          </a:p>
          <a:p>
            <a:pPr marL="145167" lvl="4" indent="-145167">
              <a:lnSpc>
                <a:spcPct val="100000"/>
              </a:lnSpc>
              <a:spcBef>
                <a:spcPts val="100"/>
              </a:spcBef>
              <a:spcAft>
                <a:spcPts val="100"/>
              </a:spcAft>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rPr>
              <a:t>Sharing value is about sharing the knowledge created using data and information from or about service users, whānau and communities. It’s about the </a:t>
            </a:r>
            <a:r>
              <a:rPr lang="en-NZ" sz="1300" dirty="0">
                <a:solidFill>
                  <a:srgbClr val="E8731B"/>
                </a:solidFill>
                <a:latin typeface="Source Sans Pro" panose="020B0503030403020204" pitchFamily="34" charset="0"/>
                <a:ea typeface="Source Sans Pro" panose="020B0503030403020204" pitchFamily="34" charset="0"/>
              </a:rPr>
              <a:t>M</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ahitahitanga Principle. </a:t>
            </a:r>
          </a:p>
          <a:p>
            <a:pPr algn="just"/>
            <a:endParaRPr lang="en-NZ" sz="1400" b="0" dirty="0">
              <a:latin typeface="Calibri" panose="020F0502020204030204" pitchFamily="34" charset="0"/>
              <a:cs typeface="Calibri" panose="020F0502020204030204" pitchFamily="34" charset="0"/>
            </a:endParaRPr>
          </a:p>
        </p:txBody>
      </p:sp>
      <p:sp>
        <p:nvSpPr>
          <p:cNvPr id="68" name="Content Placeholder 4">
            <a:extLst>
              <a:ext uri="{FF2B5EF4-FFF2-40B4-BE49-F238E27FC236}">
                <a16:creationId xmlns:a16="http://schemas.microsoft.com/office/drawing/2014/main" id="{2356F5C4-F053-4A12-A11F-A4B5B2315E87}"/>
              </a:ext>
            </a:extLst>
          </p:cNvPr>
          <p:cNvSpPr txBox="1">
            <a:spLocks/>
          </p:cNvSpPr>
          <p:nvPr/>
        </p:nvSpPr>
        <p:spPr>
          <a:xfrm>
            <a:off x="7993380" y="7161062"/>
            <a:ext cx="2528316" cy="2221944"/>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4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Share information </a:t>
            </a:r>
          </a:p>
          <a:p>
            <a:pPr marL="145167" lvl="4" indent="-145167">
              <a:lnSpc>
                <a:spcPct val="100000"/>
              </a:lnSpc>
              <a:spcBef>
                <a:spcPts val="508"/>
              </a:spcBef>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Uphold the DPUP Principles when sharing.</a:t>
            </a:r>
          </a:p>
          <a:p>
            <a:pPr marL="145167" lvl="4" indent="-145167">
              <a:lnSpc>
                <a:spcPct val="100000"/>
              </a:lnSpc>
              <a:spcBef>
                <a:spcPts val="508"/>
              </a:spcBef>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Support services users choices whenever possible.</a:t>
            </a:r>
          </a:p>
          <a:p>
            <a:pPr marL="145167" lvl="4" indent="-145167">
              <a:lnSpc>
                <a:spcPct val="100000"/>
              </a:lnSpc>
              <a:spcBef>
                <a:spcPts val="508"/>
              </a:spcBef>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Follow any other ethical or legal requirements that relate to your work.</a:t>
            </a:r>
            <a:endParaRPr lang="en-US" sz="1300" dirty="0">
              <a:latin typeface="Source Sans Pro" panose="020B0503030403020204" pitchFamily="34" charset="0"/>
              <a:ea typeface="Source Sans Pro" panose="020B0503030403020204" pitchFamily="34" charset="0"/>
            </a:endParaRPr>
          </a:p>
        </p:txBody>
      </p:sp>
      <p:sp>
        <p:nvSpPr>
          <p:cNvPr id="69" name="Content Placeholder 4">
            <a:extLst>
              <a:ext uri="{FF2B5EF4-FFF2-40B4-BE49-F238E27FC236}">
                <a16:creationId xmlns:a16="http://schemas.microsoft.com/office/drawing/2014/main" id="{7B6B9EC9-D5E9-47CE-9A80-4118817288A5}"/>
              </a:ext>
            </a:extLst>
          </p:cNvPr>
          <p:cNvSpPr txBox="1">
            <a:spLocks/>
          </p:cNvSpPr>
          <p:nvPr/>
        </p:nvSpPr>
        <p:spPr>
          <a:xfrm>
            <a:off x="3489960" y="7148921"/>
            <a:ext cx="4626039" cy="2262265"/>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4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Share value  </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Look for opportunities to use your expertise to help shape data analysis, research or other ways of understanding data and information.</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Advocate for service users’ voices to be included.</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Advocate for service users’ choices about how their information is used to create insights.</a:t>
            </a:r>
          </a:p>
          <a:p>
            <a:pPr marL="145167" lvl="4" indent="-145167">
              <a:lnSpc>
                <a:spcPct val="100000"/>
              </a:lnSpc>
              <a:spcBef>
                <a:spcPts val="100"/>
              </a:spcBef>
              <a:spcAft>
                <a:spcPts val="100"/>
              </a:spcAft>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If you create insights, do research or other forms of analysis, then safely share it to grow collective knowledge. This includes sharing the de-identified data sets with those who have a legitimate interest to improve wellbeing.</a:t>
            </a:r>
            <a:endParaRPr lang="en-US" sz="1300" dirty="0">
              <a:latin typeface="Source Sans Pro" panose="020B0503030403020204" pitchFamily="34" charset="0"/>
              <a:ea typeface="Source Sans Pro" panose="020B0503030403020204" pitchFamily="34" charset="0"/>
            </a:endParaRPr>
          </a:p>
        </p:txBody>
      </p:sp>
      <p:cxnSp>
        <p:nvCxnSpPr>
          <p:cNvPr id="30" name="Straight Connector 29">
            <a:extLst>
              <a:ext uri="{FF2B5EF4-FFF2-40B4-BE49-F238E27FC236}">
                <a16:creationId xmlns:a16="http://schemas.microsoft.com/office/drawing/2014/main" id="{6E78EDA0-1E56-4D17-9065-41AE1EB78A7B}"/>
              </a:ext>
            </a:extLst>
          </p:cNvPr>
          <p:cNvCxnSpPr>
            <a:cxnSpLocks/>
          </p:cNvCxnSpPr>
          <p:nvPr/>
        </p:nvCxnSpPr>
        <p:spPr>
          <a:xfrm>
            <a:off x="1112085" y="891791"/>
            <a:ext cx="11657430"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3C511AE1-FA10-4CDA-93C1-5DFC04810975}"/>
              </a:ext>
            </a:extLst>
          </p:cNvPr>
          <p:cNvGrpSpPr/>
          <p:nvPr/>
        </p:nvGrpSpPr>
        <p:grpSpPr>
          <a:xfrm>
            <a:off x="32085" y="17398"/>
            <a:ext cx="1080000" cy="1080000"/>
            <a:chOff x="5669725" y="3926501"/>
            <a:chExt cx="1261981" cy="1261981"/>
          </a:xfrm>
        </p:grpSpPr>
        <p:grpSp>
          <p:nvGrpSpPr>
            <p:cNvPr id="36" name="Group 35">
              <a:extLst>
                <a:ext uri="{FF2B5EF4-FFF2-40B4-BE49-F238E27FC236}">
                  <a16:creationId xmlns:a16="http://schemas.microsoft.com/office/drawing/2014/main" id="{793270FF-BBC5-4104-BD08-8D2CD096DFFC}"/>
                </a:ext>
              </a:extLst>
            </p:cNvPr>
            <p:cNvGrpSpPr/>
            <p:nvPr/>
          </p:nvGrpSpPr>
          <p:grpSpPr>
            <a:xfrm>
              <a:off x="5669725" y="3926501"/>
              <a:ext cx="1261981" cy="1261981"/>
              <a:chOff x="5769809" y="4169609"/>
              <a:chExt cx="1261981" cy="1261981"/>
            </a:xfrm>
          </p:grpSpPr>
          <p:pic>
            <p:nvPicPr>
              <p:cNvPr id="38" name="Picture 37">
                <a:extLst>
                  <a:ext uri="{FF2B5EF4-FFF2-40B4-BE49-F238E27FC236}">
                    <a16:creationId xmlns:a16="http://schemas.microsoft.com/office/drawing/2014/main" id="{1B6A1EE3-1D34-476F-9A55-9D66DF6BDB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9809" y="4169609"/>
                <a:ext cx="1261981" cy="1261981"/>
              </a:xfrm>
              <a:prstGeom prst="rect">
                <a:avLst/>
              </a:prstGeom>
            </p:spPr>
          </p:pic>
          <p:sp>
            <p:nvSpPr>
              <p:cNvPr id="40" name="Oval 39">
                <a:extLst>
                  <a:ext uri="{FF2B5EF4-FFF2-40B4-BE49-F238E27FC236}">
                    <a16:creationId xmlns:a16="http://schemas.microsoft.com/office/drawing/2014/main" id="{6B696F20-FCE1-4479-BD62-3068FC66503D}"/>
                  </a:ext>
                </a:extLst>
              </p:cNvPr>
              <p:cNvSpPr/>
              <p:nvPr/>
            </p:nvSpPr>
            <p:spPr>
              <a:xfrm>
                <a:off x="5964072" y="4370126"/>
                <a:ext cx="866632" cy="8443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pic>
          <p:nvPicPr>
            <p:cNvPr id="37" name="Picture 36">
              <a:extLst>
                <a:ext uri="{FF2B5EF4-FFF2-40B4-BE49-F238E27FC236}">
                  <a16:creationId xmlns:a16="http://schemas.microsoft.com/office/drawing/2014/main" id="{E9E7D0E4-C113-4F25-A153-851F3D88B3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68753" y="3974982"/>
              <a:ext cx="999951" cy="1015443"/>
            </a:xfrm>
            <a:prstGeom prst="rect">
              <a:avLst/>
            </a:prstGeom>
          </p:spPr>
        </p:pic>
      </p:grpSp>
      <p:sp>
        <p:nvSpPr>
          <p:cNvPr id="55" name="Rectangle: Rounded Corners 54">
            <a:extLst>
              <a:ext uri="{FF2B5EF4-FFF2-40B4-BE49-F238E27FC236}">
                <a16:creationId xmlns:a16="http://schemas.microsoft.com/office/drawing/2014/main" id="{0090E071-C03D-4823-B69E-5DC062AC4EA6}"/>
              </a:ext>
            </a:extLst>
          </p:cNvPr>
          <p:cNvSpPr/>
          <p:nvPr/>
        </p:nvSpPr>
        <p:spPr>
          <a:xfrm>
            <a:off x="1500633" y="997506"/>
            <a:ext cx="4436871" cy="3564444"/>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4">
              <a:lnSpc>
                <a:spcPct val="90000"/>
              </a:lnSpc>
              <a:spcBef>
                <a:spcPts val="508"/>
              </a:spcBef>
              <a:spcAft>
                <a:spcPts val="508"/>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People should have as many choices as possible about their data or information. Choices can be about what information is provided, how it’s provided, recorded or shared, and who gets to see or use it. There may be situations where it’s not safe or appropriate to offer choices. Consult with others and think about this carefully as it can have negative effects on people’s trust and engagement. The way you can support choices will vary depending on the work you do and how you interact with service users.</a:t>
            </a:r>
          </a:p>
          <a:p>
            <a:pPr marL="0" lvl="4">
              <a:lnSpc>
                <a:spcPct val="90000"/>
              </a:lnSpc>
              <a:spcBef>
                <a:spcPts val="508"/>
              </a:spcBef>
              <a:spcAft>
                <a:spcPts val="508"/>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The </a:t>
            </a:r>
            <a:r>
              <a:rPr lang="en-NZ" sz="13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 Whakahaere </a:t>
            </a: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Principle asks you to:</a:t>
            </a:r>
          </a:p>
          <a:p>
            <a:pPr marL="285750" lvl="4" indent="-285750">
              <a:lnSpc>
                <a:spcPct val="90000"/>
              </a:lnSpc>
              <a:spcBef>
                <a:spcPts val="300"/>
              </a:spcBef>
              <a:spcAft>
                <a:spcPts val="508"/>
              </a:spcAft>
              <a:buClr>
                <a:srgbClr val="26567F"/>
              </a:buClr>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where possible, give people choices and respect the choices they make</a:t>
            </a:r>
          </a:p>
          <a:p>
            <a:pPr marL="285750" lvl="4" indent="-285750">
              <a:lnSpc>
                <a:spcPct val="90000"/>
              </a:lnSpc>
              <a:spcBef>
                <a:spcPts val="300"/>
              </a:spcBef>
              <a:spcAft>
                <a:spcPts val="508"/>
              </a:spcAft>
              <a:buClr>
                <a:srgbClr val="26567F"/>
              </a:buClr>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give people easy access to and oversight of their information wherever possible.</a:t>
            </a:r>
          </a:p>
        </p:txBody>
      </p:sp>
      <p:sp>
        <p:nvSpPr>
          <p:cNvPr id="52" name="Rectangle: Rounded Corners 51">
            <a:extLst>
              <a:ext uri="{FF2B5EF4-FFF2-40B4-BE49-F238E27FC236}">
                <a16:creationId xmlns:a16="http://schemas.microsoft.com/office/drawing/2014/main" id="{F8724496-F004-4653-A19B-0DBA84F6F2CF}"/>
              </a:ext>
            </a:extLst>
          </p:cNvPr>
          <p:cNvSpPr/>
          <p:nvPr/>
        </p:nvSpPr>
        <p:spPr>
          <a:xfrm>
            <a:off x="6430110" y="2385912"/>
            <a:ext cx="6321625" cy="371505"/>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Be an advocate and help those who decide what to collect or how it’s used. Be sure to understand what choices can look like in the area you work. </a:t>
            </a:r>
            <a:endPar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A749FE82-5F09-4127-9552-2F7A23B19FF9}"/>
              </a:ext>
            </a:extLst>
          </p:cNvPr>
          <p:cNvCxnSpPr>
            <a:cxnSpLocks/>
          </p:cNvCxnSpPr>
          <p:nvPr/>
        </p:nvCxnSpPr>
        <p:spPr>
          <a:xfrm>
            <a:off x="6045990" y="2576142"/>
            <a:ext cx="379965"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sp>
        <p:nvSpPr>
          <p:cNvPr id="47" name="Rectangle: Rounded Corners 46">
            <a:extLst>
              <a:ext uri="{FF2B5EF4-FFF2-40B4-BE49-F238E27FC236}">
                <a16:creationId xmlns:a16="http://schemas.microsoft.com/office/drawing/2014/main" id="{E37B5C62-160F-45B5-AFDF-FD8669CC6662}"/>
              </a:ext>
            </a:extLst>
          </p:cNvPr>
          <p:cNvSpPr/>
          <p:nvPr/>
        </p:nvSpPr>
        <p:spPr>
          <a:xfrm>
            <a:off x="6430110" y="1193793"/>
            <a:ext cx="6321625" cy="371505"/>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700533">
              <a:spcBef>
                <a:spcPts val="508"/>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Make sure people know about their choices and the consequences of them. </a:t>
            </a:r>
          </a:p>
        </p:txBody>
      </p:sp>
      <p:cxnSp>
        <p:nvCxnSpPr>
          <p:cNvPr id="57" name="Straight Connector 56">
            <a:extLst>
              <a:ext uri="{FF2B5EF4-FFF2-40B4-BE49-F238E27FC236}">
                <a16:creationId xmlns:a16="http://schemas.microsoft.com/office/drawing/2014/main" id="{1D7D8E44-EAFA-4AB3-B33E-3B5A5DE40F48}"/>
              </a:ext>
            </a:extLst>
          </p:cNvPr>
          <p:cNvCxnSpPr>
            <a:cxnSpLocks/>
          </p:cNvCxnSpPr>
          <p:nvPr/>
        </p:nvCxnSpPr>
        <p:spPr>
          <a:xfrm>
            <a:off x="6045809" y="1388124"/>
            <a:ext cx="379965"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sp>
        <p:nvSpPr>
          <p:cNvPr id="51" name="Rectangle: Rounded Corners 50">
            <a:extLst>
              <a:ext uri="{FF2B5EF4-FFF2-40B4-BE49-F238E27FC236}">
                <a16:creationId xmlns:a16="http://schemas.microsoft.com/office/drawing/2014/main" id="{ECDA8DB5-0297-45A9-A01F-87F945A98D44}"/>
              </a:ext>
            </a:extLst>
          </p:cNvPr>
          <p:cNvSpPr/>
          <p:nvPr/>
        </p:nvSpPr>
        <p:spPr>
          <a:xfrm>
            <a:off x="6430110" y="1789853"/>
            <a:ext cx="6321625" cy="371504"/>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Support people to make choices — how you interact with them can encourage them, make them feel safe and help them say what they need to or ask questions.</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cxnSp>
        <p:nvCxnSpPr>
          <p:cNvPr id="61" name="Straight Connector 60">
            <a:extLst>
              <a:ext uri="{FF2B5EF4-FFF2-40B4-BE49-F238E27FC236}">
                <a16:creationId xmlns:a16="http://schemas.microsoft.com/office/drawing/2014/main" id="{42A818E9-2A0E-4107-A9FB-4C8F811C52E9}"/>
              </a:ext>
            </a:extLst>
          </p:cNvPr>
          <p:cNvCxnSpPr>
            <a:cxnSpLocks/>
          </p:cNvCxnSpPr>
          <p:nvPr/>
        </p:nvCxnSpPr>
        <p:spPr>
          <a:xfrm>
            <a:off x="6045809" y="1980726"/>
            <a:ext cx="379965"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sp>
        <p:nvSpPr>
          <p:cNvPr id="53" name="Rectangle: Rounded Corners 52">
            <a:extLst>
              <a:ext uri="{FF2B5EF4-FFF2-40B4-BE49-F238E27FC236}">
                <a16:creationId xmlns:a16="http://schemas.microsoft.com/office/drawing/2014/main" id="{263E919B-D01F-4E02-9C7C-7176F9B17438}"/>
              </a:ext>
            </a:extLst>
          </p:cNvPr>
          <p:cNvSpPr/>
          <p:nvPr/>
        </p:nvSpPr>
        <p:spPr>
          <a:xfrm>
            <a:off x="6430110" y="2981972"/>
            <a:ext cx="6321625" cy="371505"/>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700533">
              <a:spcBef>
                <a:spcPts val="508"/>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If there isn’t a choice, explain why and let people know who they can talk to about it, or how they can make a complaint.</a:t>
            </a:r>
          </a:p>
        </p:txBody>
      </p:sp>
      <p:cxnSp>
        <p:nvCxnSpPr>
          <p:cNvPr id="62" name="Straight Connector 61">
            <a:extLst>
              <a:ext uri="{FF2B5EF4-FFF2-40B4-BE49-F238E27FC236}">
                <a16:creationId xmlns:a16="http://schemas.microsoft.com/office/drawing/2014/main" id="{E8CF1173-44BE-455E-9290-947024AD3EC0}"/>
              </a:ext>
            </a:extLst>
          </p:cNvPr>
          <p:cNvCxnSpPr>
            <a:cxnSpLocks/>
          </p:cNvCxnSpPr>
          <p:nvPr/>
        </p:nvCxnSpPr>
        <p:spPr>
          <a:xfrm>
            <a:off x="6045990" y="3179516"/>
            <a:ext cx="379965"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sp>
        <p:nvSpPr>
          <p:cNvPr id="56" name="Rectangle: Rounded Corners 55">
            <a:extLst>
              <a:ext uri="{FF2B5EF4-FFF2-40B4-BE49-F238E27FC236}">
                <a16:creationId xmlns:a16="http://schemas.microsoft.com/office/drawing/2014/main" id="{B8AF1A4A-DA97-4ECD-8628-1722800148EA}"/>
              </a:ext>
            </a:extLst>
          </p:cNvPr>
          <p:cNvSpPr/>
          <p:nvPr/>
        </p:nvSpPr>
        <p:spPr>
          <a:xfrm>
            <a:off x="6439486" y="3578032"/>
            <a:ext cx="6321625" cy="371505"/>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700533">
              <a:spcBef>
                <a:spcPts val="508"/>
              </a:spcBef>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Check back with service users when possible. Things change and making a choice isn’t necessarily a one-off thing.</a:t>
            </a:r>
            <a:r>
              <a:rPr lang="en-NZ" sz="1200" b="1" dirty="0">
                <a:latin typeface="Source Sans Pro" panose="020B0503030403020204" pitchFamily="34" charset="0"/>
                <a:ea typeface="Source Sans Pro" panose="020B0503030403020204" pitchFamily="34" charset="0"/>
                <a:cs typeface="Calibri" panose="020F0502020204030204" pitchFamily="34" charset="0"/>
              </a:rPr>
              <a:t> </a:t>
            </a:r>
          </a:p>
        </p:txBody>
      </p:sp>
      <p:cxnSp>
        <p:nvCxnSpPr>
          <p:cNvPr id="63" name="Straight Connector 62">
            <a:extLst>
              <a:ext uri="{FF2B5EF4-FFF2-40B4-BE49-F238E27FC236}">
                <a16:creationId xmlns:a16="http://schemas.microsoft.com/office/drawing/2014/main" id="{76DFCBFA-939B-43BD-B210-D457A542D73A}"/>
              </a:ext>
            </a:extLst>
          </p:cNvPr>
          <p:cNvCxnSpPr>
            <a:cxnSpLocks/>
          </p:cNvCxnSpPr>
          <p:nvPr/>
        </p:nvCxnSpPr>
        <p:spPr>
          <a:xfrm>
            <a:off x="6050146" y="3763358"/>
            <a:ext cx="379965"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sp>
        <p:nvSpPr>
          <p:cNvPr id="71" name="Rectangle: Rounded Corners 70">
            <a:extLst>
              <a:ext uri="{FF2B5EF4-FFF2-40B4-BE49-F238E27FC236}">
                <a16:creationId xmlns:a16="http://schemas.microsoft.com/office/drawing/2014/main" id="{F1AB7923-D24B-4832-8583-9E3C10FBB387}"/>
              </a:ext>
            </a:extLst>
          </p:cNvPr>
          <p:cNvSpPr/>
          <p:nvPr/>
        </p:nvSpPr>
        <p:spPr>
          <a:xfrm>
            <a:off x="1500633" y="4725558"/>
            <a:ext cx="4538319" cy="2117817"/>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191305">
              <a:spcBef>
                <a:spcPts val="508"/>
              </a:spcBef>
              <a:spcAft>
                <a:spcPts val="508"/>
              </a:spcAft>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People have a legal right to access their personal information (that does or can identify them) and ask for corrections to be made, except in specific situations. Be proactive and make it as easy as possible for service users. Do not wait for them to ask. Tell them about their rights, and encourage and support them to use those rights.</a:t>
            </a:r>
          </a:p>
          <a:p>
            <a:pPr defTabSz="1191305">
              <a:spcBef>
                <a:spcPts val="508"/>
              </a:spcBef>
              <a:spcAft>
                <a:spcPts val="508"/>
              </a:spcAft>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There are lots of ways to be proactive. Think about the context of your work as well as any relevant legal, organisational or ethical requirements.</a:t>
            </a:r>
          </a:p>
        </p:txBody>
      </p:sp>
      <p:sp>
        <p:nvSpPr>
          <p:cNvPr id="75" name="Rectangle: Rounded Corners 74">
            <a:extLst>
              <a:ext uri="{FF2B5EF4-FFF2-40B4-BE49-F238E27FC236}">
                <a16:creationId xmlns:a16="http://schemas.microsoft.com/office/drawing/2014/main" id="{0BFC11E8-97EE-4595-BB9E-460814612895}"/>
              </a:ext>
            </a:extLst>
          </p:cNvPr>
          <p:cNvSpPr/>
          <p:nvPr/>
        </p:nvSpPr>
        <p:spPr>
          <a:xfrm>
            <a:off x="6439487" y="5743751"/>
            <a:ext cx="6321806" cy="601733"/>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a:lnSpc>
                <a:spcPct val="100000"/>
              </a:lnSpc>
              <a:spcBef>
                <a:spcPts val="508"/>
              </a:spcBef>
            </a:pPr>
            <a:r>
              <a:rPr lang="en-NZ" sz="1200" dirty="0">
                <a:solidFill>
                  <a:schemeClr val="tx1"/>
                </a:solidFill>
                <a:latin typeface="Source Sans Pro" panose="020B0503030403020204" pitchFamily="34" charset="0"/>
                <a:ea typeface="Source Sans Pro" panose="020B0503030403020204" pitchFamily="34" charset="0"/>
              </a:rPr>
              <a:t>Let service users know they can ask for corrections. If it’s your professional view that you do not believe something should be changed then explain that and note down what the service user would prefer to have recorded as well.</a:t>
            </a:r>
          </a:p>
        </p:txBody>
      </p:sp>
      <p:cxnSp>
        <p:nvCxnSpPr>
          <p:cNvPr id="78" name="Straight Connector 77">
            <a:extLst>
              <a:ext uri="{FF2B5EF4-FFF2-40B4-BE49-F238E27FC236}">
                <a16:creationId xmlns:a16="http://schemas.microsoft.com/office/drawing/2014/main" id="{B490A813-B776-40E4-83BF-7999E07FCDC8}"/>
              </a:ext>
            </a:extLst>
          </p:cNvPr>
          <p:cNvCxnSpPr>
            <a:cxnSpLocks/>
          </p:cNvCxnSpPr>
          <p:nvPr/>
        </p:nvCxnSpPr>
        <p:spPr>
          <a:xfrm>
            <a:off x="6045809" y="6007709"/>
            <a:ext cx="379965"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sp>
        <p:nvSpPr>
          <p:cNvPr id="73" name="Rectangle: Rounded Corners 72">
            <a:extLst>
              <a:ext uri="{FF2B5EF4-FFF2-40B4-BE49-F238E27FC236}">
                <a16:creationId xmlns:a16="http://schemas.microsoft.com/office/drawing/2014/main" id="{D7FCBFEB-FCDE-45D1-9F77-E27FDF924529}"/>
              </a:ext>
            </a:extLst>
          </p:cNvPr>
          <p:cNvSpPr/>
          <p:nvPr/>
        </p:nvSpPr>
        <p:spPr>
          <a:xfrm>
            <a:off x="6439487" y="4652830"/>
            <a:ext cx="6321806" cy="372567"/>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700533">
              <a:spcBef>
                <a:spcPts val="508"/>
              </a:spcBef>
              <a:buClr>
                <a:srgbClr val="26567F"/>
              </a:buClr>
            </a:pPr>
            <a:r>
              <a:rPr lang="en-NZ" sz="1200" dirty="0">
                <a:solidFill>
                  <a:schemeClr val="tx1"/>
                </a:solidFill>
                <a:latin typeface="Source Sans Pro" panose="020B0503030403020204" pitchFamily="34" charset="0"/>
                <a:ea typeface="Source Sans Pro" panose="020B0503030403020204" pitchFamily="34" charset="0"/>
              </a:rPr>
              <a:t>Learn how access works in your agency. It can be simple: turn a computer screen around, show people their notes, provide photocopies, copy them in on emails about them.</a:t>
            </a:r>
            <a:endPar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p:txBody>
      </p:sp>
      <p:cxnSp>
        <p:nvCxnSpPr>
          <p:cNvPr id="79" name="Straight Connector 78">
            <a:extLst>
              <a:ext uri="{FF2B5EF4-FFF2-40B4-BE49-F238E27FC236}">
                <a16:creationId xmlns:a16="http://schemas.microsoft.com/office/drawing/2014/main" id="{FEB48666-8CBD-4050-9190-6D841B99E740}"/>
              </a:ext>
            </a:extLst>
          </p:cNvPr>
          <p:cNvCxnSpPr>
            <a:cxnSpLocks/>
          </p:cNvCxnSpPr>
          <p:nvPr/>
        </p:nvCxnSpPr>
        <p:spPr>
          <a:xfrm>
            <a:off x="6033617" y="4828531"/>
            <a:ext cx="379965"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sp>
        <p:nvSpPr>
          <p:cNvPr id="74" name="Rectangle: Rounded Corners 73">
            <a:extLst>
              <a:ext uri="{FF2B5EF4-FFF2-40B4-BE49-F238E27FC236}">
                <a16:creationId xmlns:a16="http://schemas.microsoft.com/office/drawing/2014/main" id="{67CD4DF5-C0E3-4A3A-87F7-272ED74CF4D4}"/>
              </a:ext>
            </a:extLst>
          </p:cNvPr>
          <p:cNvSpPr/>
          <p:nvPr/>
        </p:nvSpPr>
        <p:spPr>
          <a:xfrm>
            <a:off x="6429929" y="5204422"/>
            <a:ext cx="6371669" cy="371504"/>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a:lnSpc>
                <a:spcPct val="100000"/>
              </a:lnSpc>
              <a:spcBef>
                <a:spcPts val="508"/>
              </a:spcBef>
            </a:pPr>
            <a:r>
              <a:rPr lang="en-NZ" sz="1200" dirty="0">
                <a:solidFill>
                  <a:schemeClr val="tx1"/>
                </a:solidFill>
                <a:latin typeface="Source Sans Pro" panose="020B0503030403020204" pitchFamily="34" charset="0"/>
                <a:ea typeface="Source Sans Pro" panose="020B0503030403020204" pitchFamily="34" charset="0"/>
              </a:rPr>
              <a:t>Make it a normal part of conversations to talk about data and information, like; “I take notes when we talk so I can remember what we have covered – would you like a copy?”</a:t>
            </a:r>
          </a:p>
        </p:txBody>
      </p:sp>
      <p:cxnSp>
        <p:nvCxnSpPr>
          <p:cNvPr id="83" name="Straight Connector 82">
            <a:extLst>
              <a:ext uri="{FF2B5EF4-FFF2-40B4-BE49-F238E27FC236}">
                <a16:creationId xmlns:a16="http://schemas.microsoft.com/office/drawing/2014/main" id="{526F37B5-310C-4BA1-80B4-025F11A68E01}"/>
              </a:ext>
            </a:extLst>
          </p:cNvPr>
          <p:cNvCxnSpPr>
            <a:cxnSpLocks/>
          </p:cNvCxnSpPr>
          <p:nvPr/>
        </p:nvCxnSpPr>
        <p:spPr>
          <a:xfrm>
            <a:off x="6045809" y="5360021"/>
            <a:ext cx="379965"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sp>
        <p:nvSpPr>
          <p:cNvPr id="76" name="Rectangle: Rounded Corners 75">
            <a:extLst>
              <a:ext uri="{FF2B5EF4-FFF2-40B4-BE49-F238E27FC236}">
                <a16:creationId xmlns:a16="http://schemas.microsoft.com/office/drawing/2014/main" id="{269F2BF3-E5F0-4DFA-9D50-CC54755207CA}"/>
              </a:ext>
            </a:extLst>
          </p:cNvPr>
          <p:cNvSpPr/>
          <p:nvPr/>
        </p:nvSpPr>
        <p:spPr>
          <a:xfrm>
            <a:off x="6429930" y="6519792"/>
            <a:ext cx="6321806" cy="373824"/>
          </a:xfrm>
          <a:prstGeom prst="roundRect">
            <a:avLst/>
          </a:prstGeom>
          <a:noFill/>
          <a:ln w="28575">
            <a:solidFill>
              <a:srgbClr val="FFD5B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defTabSz="700533">
              <a:spcBef>
                <a:spcPts val="508"/>
              </a:spcBef>
              <a:buClr>
                <a:srgbClr val="26567F"/>
              </a:buClr>
            </a:pPr>
            <a:r>
              <a:rPr lang="en-NZ" sz="1200" dirty="0">
                <a:solidFill>
                  <a:schemeClr val="tx1"/>
                </a:solidFill>
                <a:latin typeface="Source Sans Pro" panose="020B0503030403020204" pitchFamily="34" charset="0"/>
                <a:ea typeface="Source Sans Pro" panose="020B0503030403020204" pitchFamily="34" charset="0"/>
              </a:rPr>
              <a:t>If information will be shared with other agencies, explain that and make sure people know how to access what other agencies hold. Help them do that if that's appropriate.</a:t>
            </a:r>
            <a:endPar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p:txBody>
      </p:sp>
      <p:cxnSp>
        <p:nvCxnSpPr>
          <p:cNvPr id="87" name="Straight Connector 86">
            <a:extLst>
              <a:ext uri="{FF2B5EF4-FFF2-40B4-BE49-F238E27FC236}">
                <a16:creationId xmlns:a16="http://schemas.microsoft.com/office/drawing/2014/main" id="{A52DF5CA-D78E-41D7-9290-CF60C0470FF8}"/>
              </a:ext>
            </a:extLst>
          </p:cNvPr>
          <p:cNvCxnSpPr>
            <a:cxnSpLocks/>
          </p:cNvCxnSpPr>
          <p:nvPr/>
        </p:nvCxnSpPr>
        <p:spPr>
          <a:xfrm>
            <a:off x="6045809" y="6684898"/>
            <a:ext cx="379965" cy="0"/>
          </a:xfrm>
          <a:prstGeom prst="line">
            <a:avLst/>
          </a:prstGeom>
          <a:ln w="28575">
            <a:solidFill>
              <a:srgbClr val="E8731B">
                <a:alpha val="30000"/>
              </a:srgbClr>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A3842F41-B019-4A26-BF8C-DCD9418826DD}"/>
              </a:ext>
            </a:extLst>
          </p:cNvPr>
          <p:cNvGrpSpPr/>
          <p:nvPr/>
        </p:nvGrpSpPr>
        <p:grpSpPr>
          <a:xfrm>
            <a:off x="10414944" y="7430183"/>
            <a:ext cx="2395872" cy="1833696"/>
            <a:chOff x="10493799" y="8153392"/>
            <a:chExt cx="2231603" cy="1833696"/>
          </a:xfrm>
        </p:grpSpPr>
        <p:sp>
          <p:nvSpPr>
            <p:cNvPr id="94" name="TextBox 93">
              <a:extLst>
                <a:ext uri="{FF2B5EF4-FFF2-40B4-BE49-F238E27FC236}">
                  <a16:creationId xmlns:a16="http://schemas.microsoft.com/office/drawing/2014/main" id="{F29A3D80-1CF5-4F4B-90A6-85B2193BBA34}"/>
                </a:ext>
              </a:extLst>
            </p:cNvPr>
            <p:cNvSpPr txBox="1"/>
            <p:nvPr/>
          </p:nvSpPr>
          <p:spPr>
            <a:xfrm>
              <a:off x="10493799" y="8181465"/>
              <a:ext cx="2231603" cy="1805623"/>
            </a:xfrm>
            <a:prstGeom prst="rect">
              <a:avLst/>
            </a:prstGeom>
            <a:noFill/>
          </p:spPr>
          <p:txBody>
            <a:bodyPr wrap="square" rtlCol="0">
              <a:spAutoFit/>
            </a:bodyPr>
            <a:lstStyle/>
            <a:p>
              <a:pPr>
                <a:spcBef>
                  <a:spcPts val="200"/>
                </a:spcBef>
                <a:spcAft>
                  <a:spcPts val="200"/>
                </a:spcAft>
              </a:pPr>
              <a:r>
                <a:rPr lang="en-NZ" sz="1200" b="1" dirty="0">
                  <a:solidFill>
                    <a:srgbClr val="E8731B"/>
                  </a:solidFill>
                  <a:latin typeface="Source Sans Pro" panose="020B0503030403020204" pitchFamily="34" charset="0"/>
                  <a:ea typeface="Source Sans Pro" panose="020B0503030403020204" pitchFamily="34" charset="0"/>
                </a:rPr>
                <a:t>digital.govt.nz/</a:t>
              </a:r>
              <a:r>
                <a:rPr lang="en-NZ" sz="1200" b="1" dirty="0" err="1">
                  <a:solidFill>
                    <a:srgbClr val="E8731B"/>
                  </a:solidFill>
                  <a:latin typeface="Source Sans Pro" panose="020B0503030403020204" pitchFamily="34" charset="0"/>
                  <a:ea typeface="Source Sans Pro" panose="020B0503030403020204" pitchFamily="34" charset="0"/>
                </a:rPr>
                <a:t>dpup</a:t>
              </a:r>
              <a:r>
                <a:rPr lang="en-NZ" sz="1200" b="1" dirty="0">
                  <a:solidFill>
                    <a:srgbClr val="E8731B"/>
                  </a:solidFill>
                  <a:latin typeface="Source Sans Pro" panose="020B0503030403020204" pitchFamily="34" charset="0"/>
                  <a:ea typeface="Source Sans Pro" panose="020B0503030403020204" pitchFamily="34" charset="0"/>
                </a:rPr>
                <a:t>/toolkit </a:t>
              </a:r>
              <a:r>
                <a:rPr lang="en-NZ" sz="1200" dirty="0">
                  <a:latin typeface="Source Sans Pro" panose="020B0503030403020204" pitchFamily="34" charset="0"/>
                  <a:ea typeface="Source Sans Pro" panose="020B0503030403020204" pitchFamily="34" charset="0"/>
                </a:rPr>
                <a:t>has more resources and tools, including information about how DPUP works with other laws and information sharing guidance. </a:t>
              </a:r>
            </a:p>
            <a:p>
              <a:pPr>
                <a:spcBef>
                  <a:spcPts val="200"/>
                </a:spcBef>
                <a:spcAft>
                  <a:spcPts val="200"/>
                </a:spcAft>
              </a:pPr>
              <a:r>
                <a:rPr lang="en-NZ" sz="1200" dirty="0">
                  <a:latin typeface="Source Sans Pro" panose="020B0503030403020204" pitchFamily="34" charset="0"/>
                  <a:ea typeface="Source Sans Pro" panose="020B0503030403020204" pitchFamily="34" charset="0"/>
                </a:rPr>
                <a:t>There is also more information about defining purpose, being transparent with service users and sharing value. </a:t>
              </a:r>
            </a:p>
          </p:txBody>
        </p:sp>
        <p:pic>
          <p:nvPicPr>
            <p:cNvPr id="93" name="Picture 92">
              <a:extLst>
                <a:ext uri="{FF2B5EF4-FFF2-40B4-BE49-F238E27FC236}">
                  <a16:creationId xmlns:a16="http://schemas.microsoft.com/office/drawing/2014/main" id="{02FA5E98-54B1-461C-A2EB-F3F99257E5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82793" y="8153392"/>
              <a:ext cx="251042" cy="252000"/>
            </a:xfrm>
            <a:prstGeom prst="rect">
              <a:avLst/>
            </a:prstGeom>
          </p:spPr>
        </p:pic>
      </p:grpSp>
      <p:sp>
        <p:nvSpPr>
          <p:cNvPr id="64" name="TextBox 63">
            <a:extLst>
              <a:ext uri="{FF2B5EF4-FFF2-40B4-BE49-F238E27FC236}">
                <a16:creationId xmlns:a16="http://schemas.microsoft.com/office/drawing/2014/main" id="{A6B8E8E5-0441-4C1E-A9C3-A2947EA8B5A2}"/>
              </a:ext>
            </a:extLst>
          </p:cNvPr>
          <p:cNvSpPr txBox="1"/>
          <p:nvPr/>
        </p:nvSpPr>
        <p:spPr>
          <a:xfrm>
            <a:off x="11999537" y="9260157"/>
            <a:ext cx="976623" cy="230832"/>
          </a:xfrm>
          <a:prstGeom prst="rect">
            <a:avLst/>
          </a:prstGeom>
          <a:noFill/>
        </p:spPr>
        <p:txBody>
          <a:bodyPr wrap="square" rtlCol="0">
            <a:spAutoFit/>
          </a:bodyPr>
          <a:lstStyle/>
          <a:p>
            <a:r>
              <a:rPr lang="en-NZ" sz="900" b="1" dirty="0">
                <a:latin typeface="Source Sans Pro" panose="020B0503030403020204" pitchFamily="34" charset="0"/>
                <a:ea typeface="Source Sans Pro" panose="020B0503030403020204" pitchFamily="34" charset="0"/>
              </a:rPr>
              <a:t>Page 2 of 2</a:t>
            </a:r>
          </a:p>
        </p:txBody>
      </p:sp>
      <p:sp>
        <p:nvSpPr>
          <p:cNvPr id="82" name="TextBox 81">
            <a:extLst>
              <a:ext uri="{FF2B5EF4-FFF2-40B4-BE49-F238E27FC236}">
                <a16:creationId xmlns:a16="http://schemas.microsoft.com/office/drawing/2014/main" id="{B4105D81-FA1E-4417-9CC1-869DED0C63DC}"/>
              </a:ext>
            </a:extLst>
          </p:cNvPr>
          <p:cNvSpPr txBox="1"/>
          <p:nvPr/>
        </p:nvSpPr>
        <p:spPr>
          <a:xfrm>
            <a:off x="1093359" y="60097"/>
            <a:ext cx="7520679" cy="830997"/>
          </a:xfrm>
          <a:prstGeom prst="rect">
            <a:avLst/>
          </a:prstGeom>
          <a:noFill/>
          <a:ln>
            <a:noFill/>
          </a:ln>
        </p:spPr>
        <p:txBody>
          <a:bodyPr wrap="square" rtlCol="0">
            <a:spAutoFit/>
          </a:bodyPr>
          <a:lstStyle/>
          <a:p>
            <a:r>
              <a:rPr lang="en-NZ" sz="2400" dirty="0">
                <a:solidFill>
                  <a:srgbClr val="E8731B"/>
                </a:solidFill>
                <a:latin typeface="Source Sans Pro" panose="020B0503030403020204" pitchFamily="34" charset="0"/>
                <a:ea typeface="Source Sans Pro" panose="020B0503030403020204" pitchFamily="34" charset="0"/>
              </a:rPr>
              <a:t>The Data Protection and Use Policy (DPUP)</a:t>
            </a:r>
          </a:p>
          <a:p>
            <a:r>
              <a:rPr lang="en-NZ" sz="2400" b="1">
                <a:solidFill>
                  <a:srgbClr val="E8731B"/>
                </a:solidFill>
                <a:latin typeface="Source Sans Pro" panose="020B0503030403020204" pitchFamily="34" charset="0"/>
                <a:ea typeface="Source Sans Pro" panose="020B0503030403020204" pitchFamily="34" charset="0"/>
              </a:rPr>
              <a:t>DPUP summary for frontline workers</a:t>
            </a:r>
            <a:endParaRPr lang="en-NZ" sz="2400" b="1" dirty="0">
              <a:solidFill>
                <a:srgbClr val="E8731B"/>
              </a:solidFill>
              <a:latin typeface="Source Sans Pro" panose="020B0503030403020204" pitchFamily="34" charset="0"/>
              <a:ea typeface="Source Sans Pro" panose="020B0503030403020204" pitchFamily="34" charset="0"/>
            </a:endParaRPr>
          </a:p>
        </p:txBody>
      </p:sp>
      <p:sp>
        <p:nvSpPr>
          <p:cNvPr id="6" name="Oval 5">
            <a:extLst>
              <a:ext uri="{FF2B5EF4-FFF2-40B4-BE49-F238E27FC236}">
                <a16:creationId xmlns:a16="http://schemas.microsoft.com/office/drawing/2014/main" id="{AF32C5DE-18B5-4713-A32C-4930100067D4}"/>
              </a:ext>
            </a:extLst>
          </p:cNvPr>
          <p:cNvSpPr/>
          <p:nvPr/>
        </p:nvSpPr>
        <p:spPr>
          <a:xfrm>
            <a:off x="44356" y="1953557"/>
            <a:ext cx="1329658" cy="1349191"/>
          </a:xfrm>
          <a:prstGeom prst="ellipse">
            <a:avLst/>
          </a:prstGeom>
          <a:solidFill>
            <a:schemeClr val="bg1"/>
          </a:solidFill>
          <a:ln w="38100">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300" b="1" dirty="0">
                <a:solidFill>
                  <a:schemeClr val="tx1"/>
                </a:solidFill>
                <a:latin typeface="Source Sans Pro" panose="020B0503030403020204" pitchFamily="34" charset="0"/>
                <a:ea typeface="Source Sans Pro" panose="020B0503030403020204" pitchFamily="34" charset="0"/>
              </a:rPr>
              <a:t>Support choices</a:t>
            </a:r>
          </a:p>
        </p:txBody>
      </p:sp>
      <p:sp>
        <p:nvSpPr>
          <p:cNvPr id="84" name="Oval 83">
            <a:extLst>
              <a:ext uri="{FF2B5EF4-FFF2-40B4-BE49-F238E27FC236}">
                <a16:creationId xmlns:a16="http://schemas.microsoft.com/office/drawing/2014/main" id="{E7011404-BC32-4E89-94B8-1FB0295FA948}"/>
              </a:ext>
            </a:extLst>
          </p:cNvPr>
          <p:cNvSpPr/>
          <p:nvPr/>
        </p:nvSpPr>
        <p:spPr>
          <a:xfrm>
            <a:off x="40307" y="4992321"/>
            <a:ext cx="1333707" cy="1349191"/>
          </a:xfrm>
          <a:prstGeom prst="ellipse">
            <a:avLst/>
          </a:prstGeom>
          <a:solidFill>
            <a:schemeClr val="bg1"/>
          </a:solidFill>
          <a:ln w="38100">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508"/>
              </a:spcBef>
              <a:spcAft>
                <a:spcPts val="508"/>
              </a:spcAft>
            </a:pPr>
            <a:r>
              <a:rPr lang="en-NZ" sz="13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Be Proactive about access</a:t>
            </a:r>
          </a:p>
        </p:txBody>
      </p:sp>
      <p:cxnSp>
        <p:nvCxnSpPr>
          <p:cNvPr id="85" name="Straight Connector 84">
            <a:extLst>
              <a:ext uri="{FF2B5EF4-FFF2-40B4-BE49-F238E27FC236}">
                <a16:creationId xmlns:a16="http://schemas.microsoft.com/office/drawing/2014/main" id="{1FC35B0C-434D-4654-A32F-F1C5DC49FE9B}"/>
              </a:ext>
            </a:extLst>
          </p:cNvPr>
          <p:cNvCxnSpPr>
            <a:cxnSpLocks/>
          </p:cNvCxnSpPr>
          <p:nvPr/>
        </p:nvCxnSpPr>
        <p:spPr>
          <a:xfrm flipV="1">
            <a:off x="0" y="4444643"/>
            <a:ext cx="12838465" cy="55022"/>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6EBF4E4E-9213-42EB-ABD1-EF15D849E1D5}"/>
              </a:ext>
            </a:extLst>
          </p:cNvPr>
          <p:cNvCxnSpPr>
            <a:cxnSpLocks/>
          </p:cNvCxnSpPr>
          <p:nvPr/>
        </p:nvCxnSpPr>
        <p:spPr>
          <a:xfrm>
            <a:off x="0" y="7129696"/>
            <a:ext cx="12801600" cy="18016"/>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6B3C8E4C-5B41-4DEE-BEE3-4285A085350E}"/>
              </a:ext>
              <a:ext uri="{C183D7F6-B498-43B3-948B-1728B52AA6E4}">
                <adec:decorative xmlns:adec="http://schemas.microsoft.com/office/drawing/2017/decorative" val="0"/>
              </a:ext>
            </a:extLst>
          </p:cNvPr>
          <p:cNvSpPr txBox="1"/>
          <p:nvPr/>
        </p:nvSpPr>
        <p:spPr>
          <a:xfrm>
            <a:off x="10409857" y="9260157"/>
            <a:ext cx="1653017" cy="230832"/>
          </a:xfrm>
          <a:prstGeom prst="rect">
            <a:avLst/>
          </a:prstGeom>
          <a:noFill/>
        </p:spPr>
        <p:txBody>
          <a:bodyPr wrap="none" rtlCol="0">
            <a:spAutoFit/>
          </a:bodyPr>
          <a:lstStyle/>
          <a:p>
            <a:r>
              <a:rPr lang="en-NZ" sz="900" b="1" dirty="0">
                <a:latin typeface="Source Sans Pro" panose="020B0503030403020204" pitchFamily="34" charset="0"/>
              </a:rPr>
              <a:t>digital.govt.nz/</a:t>
            </a:r>
            <a:r>
              <a:rPr lang="en-NZ" sz="900" b="1" dirty="0" err="1">
                <a:latin typeface="Source Sans Pro" panose="020B0503030403020204" pitchFamily="34" charset="0"/>
              </a:rPr>
              <a:t>dpup</a:t>
            </a:r>
            <a:r>
              <a:rPr lang="en-NZ" sz="900" b="1" dirty="0">
                <a:latin typeface="Source Sans Pro" panose="020B0503030403020204" pitchFamily="34" charset="0"/>
              </a:rPr>
              <a:t>/toolkit</a:t>
            </a:r>
          </a:p>
        </p:txBody>
      </p:sp>
      <p:pic>
        <p:nvPicPr>
          <p:cNvPr id="50" name="Picture 49">
            <a:extLst>
              <a:ext uri="{FF2B5EF4-FFF2-40B4-BE49-F238E27FC236}">
                <a16:creationId xmlns:a16="http://schemas.microsoft.com/office/drawing/2014/main" id="{043BD940-0D02-4A91-87ED-DFCDFC5B5153}"/>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79779" y="178561"/>
            <a:ext cx="1417311" cy="612000"/>
          </a:xfrm>
          <a:prstGeom prst="rect">
            <a:avLst/>
          </a:prstGeom>
        </p:spPr>
      </p:pic>
      <p:pic>
        <p:nvPicPr>
          <p:cNvPr id="54" name="Picture 53">
            <a:extLst>
              <a:ext uri="{FF2B5EF4-FFF2-40B4-BE49-F238E27FC236}">
                <a16:creationId xmlns:a16="http://schemas.microsoft.com/office/drawing/2014/main" id="{FC292719-AF59-4F9E-A5E1-8D90772A2AD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83374" y="105950"/>
            <a:ext cx="1988523" cy="720000"/>
          </a:xfrm>
          <a:prstGeom prst="rect">
            <a:avLst/>
          </a:prstGeom>
        </p:spPr>
      </p:pic>
    </p:spTree>
    <p:extLst>
      <p:ext uri="{BB962C8B-B14F-4D97-AF65-F5344CB8AC3E}">
        <p14:creationId xmlns:p14="http://schemas.microsoft.com/office/powerpoint/2010/main" val="956285593"/>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ocial Wellbeing Agency A3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EEJU23W3HNHT-1111130400-911</_dlc_DocId>
    <_dlc_DocIdUrl xmlns="32912b76-460a-4724-b42f-6e9d0ecab840">
      <Url>https://dia.cohesion.net.nz/Sites/AOG/GCPO/_layouts/15/DocIdRedir.aspx?ID=EEJU23W3HNHT-1111130400-911</Url>
      <Description>EEJU23W3HNHT-1111130400-911</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51C277-492C-4629-B323-FFAEB60C596B}">
  <ds:schemaRefs>
    <ds:schemaRef ds:uri="http://purl.org/dc/terms/"/>
    <ds:schemaRef ds:uri="http://schemas.microsoft.com/sharepoint/v4"/>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32912b76-460a-4724-b42f-6e9d0ecab840"/>
    <ds:schemaRef ds:uri="01be4277-2979-4a68-876d-b92b25fceece"/>
    <ds:schemaRef ds:uri="http://www.w3.org/XML/1998/namespace"/>
  </ds:schemaRefs>
</ds:datastoreItem>
</file>

<file path=customXml/itemProps2.xml><?xml version="1.0" encoding="utf-8"?>
<ds:datastoreItem xmlns:ds="http://schemas.openxmlformats.org/officeDocument/2006/customXml" ds:itemID="{CAB64E07-5DA7-4CA5-8369-44835E0169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867919-3A4D-4687-B9C1-D3CF019743E7}">
  <ds:schemaRefs>
    <ds:schemaRef ds:uri="http://schemas.microsoft.com/sharepoint/events"/>
  </ds:schemaRefs>
</ds:datastoreItem>
</file>

<file path=customXml/itemProps4.xml><?xml version="1.0" encoding="utf-8"?>
<ds:datastoreItem xmlns:ds="http://schemas.openxmlformats.org/officeDocument/2006/customXml" ds:itemID="{DC770949-5D03-488C-8B0F-891C1028E2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24566</TotalTime>
  <Words>1595</Words>
  <Application>Microsoft Office PowerPoint</Application>
  <PresentationFormat>A3 Paper (297x420 mm)</PresentationFormat>
  <Paragraphs>78</Paragraphs>
  <Slides>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Calibri Light</vt:lpstr>
      <vt:lpstr>Source Sans Pro</vt:lpstr>
      <vt:lpstr>1_Custom Design</vt:lpstr>
      <vt:lpstr>Custom Design</vt:lpstr>
      <vt:lpstr>Social Wellbeing Agency A3 Theme</vt:lpstr>
      <vt:lpstr>PowerPoint Presentation</vt:lpstr>
      <vt:lpstr>PowerPoint Presentation</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keywords/>
  <cp:lastModifiedBy>Penelope Whitson</cp:lastModifiedBy>
  <cp:revision>558</cp:revision>
  <cp:lastPrinted>2020-09-28T22:12:02Z</cp:lastPrinted>
  <dcterms:created xsi:type="dcterms:W3CDTF">2016-04-18T03:19:15Z</dcterms:created>
  <dcterms:modified xsi:type="dcterms:W3CDTF">2021-11-23T08:26:01Z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A12493635</vt:lpwstr>
  </property>
  <property fmtid="{D5CDD505-2E9C-101B-9397-08002B2CF9AE}" pid="4" name="Objective-Title">
    <vt:lpwstr>Template_Presentation_A3-Ministerial-poster_Horizontal_Analytical-dots_SWA_FINAL_20200424</vt:lpwstr>
  </property>
  <property fmtid="{D5CDD505-2E9C-101B-9397-08002B2CF9AE}" pid="5" name="Objective-Comment">
    <vt:lpwstr/>
  </property>
  <property fmtid="{D5CDD505-2E9C-101B-9397-08002B2CF9AE}" pid="6" name="Objective-CreationStamp">
    <vt:filetime>2020-05-01T04:40:11Z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2020-05-01T04:40:11Z</vt:filetime>
  </property>
  <property fmtid="{D5CDD505-2E9C-101B-9397-08002B2CF9AE}" pid="10" name="Objective-ModificationStamp">
    <vt:filetime>2020-05-01T04:40:51Z</vt:filetime>
  </property>
  <property fmtid="{D5CDD505-2E9C-101B-9397-08002B2CF9AE}" pid="11" name="Objective-Owner">
    <vt:lpwstr>Jacinta Syme</vt:lpwstr>
  </property>
  <property fmtid="{D5CDD505-2E9C-101B-9397-08002B2CF9AE}" pid="12" name="Objective-Path">
    <vt:lpwstr>Global Folder:SIA INFORMATION REPOSITORY:Corporate:Communications:SWA Toolkit 2020:Microsoft Suite Templates:</vt:lpwstr>
  </property>
  <property fmtid="{D5CDD505-2E9C-101B-9397-08002B2CF9AE}" pid="13" name="Objective-Parent">
    <vt:lpwstr>Microsoft Suite Templates</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r8>1</vt:r8>
  </property>
  <property fmtid="{D5CDD505-2E9C-101B-9397-08002B2CF9AE}" pid="17" name="Objective-VersionComment">
    <vt:lpwstr>First version</vt:lpwstr>
  </property>
  <property fmtid="{D5CDD505-2E9C-101B-9397-08002B2CF9AE}" pid="18" name="Objective-FileNumber">
    <vt:lpwstr>qA663544</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Final</vt:lpwstr>
  </property>
  <property fmtid="{D5CDD505-2E9C-101B-9397-08002B2CF9AE}" pid="22" name="Objective-Email is Vaulted? [system]">
    <vt:lpwstr/>
  </property>
  <property fmtid="{D5CDD505-2E9C-101B-9397-08002B2CF9AE}" pid="23" name="Objective-Report Type [system]">
    <vt:lpwstr>General</vt:lpwstr>
  </property>
  <property fmtid="{D5CDD505-2E9C-101B-9397-08002B2CF9AE}" pid="24" name="ContentTypeId">
    <vt:lpwstr>0x0101005496552013C0BA46BE88192D5C6EB20B0015FC31BDD77A41B1B3FE00733A6FDA21001338B5900EF33840817C722C14E0099F</vt:lpwstr>
  </property>
  <property fmtid="{D5CDD505-2E9C-101B-9397-08002B2CF9AE}" pid="25" name="DIAEmailContentType">
    <vt:lpwstr>3;#Correspondence|dcd6b05f-dc80-4336-b228-09aebf3d212c</vt:lpwstr>
  </property>
  <property fmtid="{D5CDD505-2E9C-101B-9397-08002B2CF9AE}" pid="26" name="af512b3f0b7e4f0ab4dd0734b49f16fa">
    <vt:lpwstr>Correspondence|dcd6b05f-dc80-4336-b228-09aebf3d212c</vt:lpwstr>
  </property>
  <property fmtid="{D5CDD505-2E9C-101B-9397-08002B2CF9AE}" pid="27" name="DIASecurityClassification">
    <vt:lpwstr>4;#UNCLASSIFIED|875d92a8-67e2-4a32-9472-8fe99549e1eb</vt:lpwstr>
  </property>
  <property fmtid="{D5CDD505-2E9C-101B-9397-08002B2CF9AE}" pid="28" name="g132a64adae245189b5b2be2b4f1220f">
    <vt:lpwstr>2021|edce4435-5b8f-48f5-926b-405f4a065c17</vt:lpwstr>
  </property>
  <property fmtid="{D5CDD505-2E9C-101B-9397-08002B2CF9AE}" pid="29" name="DIAYear">
    <vt:lpwstr>2765;#2021|edce4435-5b8f-48f5-926b-405f4a065c17</vt:lpwstr>
  </property>
  <property fmtid="{D5CDD505-2E9C-101B-9397-08002B2CF9AE}" pid="30" name="_dlc_DocIdItemGuid">
    <vt:lpwstr>a4710ce8-29a2-419f-8bf0-a4ef2c782e8a</vt:lpwstr>
  </property>
  <property fmtid="{D5CDD505-2E9C-101B-9397-08002B2CF9AE}" pid="31" name="TaxKeyword">
    <vt:lpwstr/>
  </property>
  <property fmtid="{D5CDD505-2E9C-101B-9397-08002B2CF9AE}" pid="32" name="C3Topic">
    <vt:lpwstr/>
  </property>
  <property fmtid="{D5CDD505-2E9C-101B-9397-08002B2CF9AE}" pid="33" name="DIAPlanningDocumentType">
    <vt:lpwstr/>
  </property>
  <property fmtid="{D5CDD505-2E9C-101B-9397-08002B2CF9AE}" pid="34" name="DIAAdministrationDocumentType">
    <vt:lpwstr/>
  </property>
  <property fmtid="{D5CDD505-2E9C-101B-9397-08002B2CF9AE}" pid="35" name="h288be6dc87141bbb85aea15bb46feec">
    <vt:lpwstr/>
  </property>
  <property fmtid="{D5CDD505-2E9C-101B-9397-08002B2CF9AE}" pid="36" name="DIAReportDocumentType">
    <vt:lpwstr/>
  </property>
  <property fmtid="{D5CDD505-2E9C-101B-9397-08002B2CF9AE}" pid="37" name="DIAMeetingDocumentType">
    <vt:lpwstr/>
  </property>
  <property fmtid="{D5CDD505-2E9C-101B-9397-08002B2CF9AE}" pid="38" name="f2ff4695490c4bf79a895c9f81dcf06d">
    <vt:lpwstr/>
  </property>
  <property fmtid="{D5CDD505-2E9C-101B-9397-08002B2CF9AE}" pid="39" name="c794c62a77ac4a12986871855a87615d">
    <vt:lpwstr/>
  </property>
</Properties>
</file>