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0" r:id="rId9"/>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9"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FDE5D2"/>
    <a:srgbClr val="F5DED6"/>
    <a:srgbClr val="F9BD8F"/>
    <a:srgbClr val="E6AD97"/>
    <a:srgbClr val="F47B20"/>
    <a:srgbClr val="CE5C30"/>
    <a:srgbClr val="FFD5BA"/>
    <a:srgbClr val="FE731B"/>
    <a:srgbClr val="FEEA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2" d="100"/>
          <a:sy n="82" d="100"/>
        </p:scale>
        <p:origin x="1912" y="60"/>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8130" cy="719229"/>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sz="quarter" idx="1"/>
          </p:nvPr>
        </p:nvSpPr>
        <p:spPr>
          <a:xfrm>
            <a:off x="5628888" y="1"/>
            <a:ext cx="4308130" cy="719229"/>
          </a:xfrm>
          <a:prstGeom prst="rect">
            <a:avLst/>
          </a:prstGeom>
        </p:spPr>
        <p:txBody>
          <a:bodyPr vert="horz" lIns="132889" tIns="66444" rIns="132889" bIns="66444"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2" y="13646941"/>
            <a:ext cx="4308130" cy="719227"/>
          </a:xfrm>
          <a:prstGeom prst="rect">
            <a:avLst/>
          </a:prstGeom>
        </p:spPr>
        <p:txBody>
          <a:bodyPr vert="horz" lIns="132889" tIns="66444" rIns="132889" bIns="66444"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1"/>
            <a:ext cx="4308130" cy="719227"/>
          </a:xfrm>
          <a:prstGeom prst="rect">
            <a:avLst/>
          </a:prstGeom>
        </p:spPr>
        <p:txBody>
          <a:bodyPr vert="horz" lIns="132889" tIns="66444" rIns="132889" bIns="66444"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307045" cy="720918"/>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idx="1"/>
          </p:nvPr>
        </p:nvSpPr>
        <p:spPr>
          <a:xfrm>
            <a:off x="5629993" y="2"/>
            <a:ext cx="4307045" cy="720918"/>
          </a:xfrm>
          <a:prstGeom prst="rect">
            <a:avLst/>
          </a:prstGeom>
        </p:spPr>
        <p:txBody>
          <a:bodyPr vert="horz" lIns="132889" tIns="66444" rIns="132889" bIns="66444"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89" tIns="66444" rIns="132889" bIns="66444" rtlCol="0" anchor="ctr"/>
          <a:lstStyle/>
          <a:p>
            <a:endParaRPr lang="en-NZ"/>
          </a:p>
        </p:txBody>
      </p:sp>
      <p:sp>
        <p:nvSpPr>
          <p:cNvPr id="5" name="Notes Placeholder 4"/>
          <p:cNvSpPr>
            <a:spLocks noGrp="1"/>
          </p:cNvSpPr>
          <p:nvPr>
            <p:ph type="body" sz="quarter" idx="3"/>
          </p:nvPr>
        </p:nvSpPr>
        <p:spPr>
          <a:xfrm>
            <a:off x="993935" y="6914825"/>
            <a:ext cx="7951470" cy="5657583"/>
          </a:xfrm>
          <a:prstGeom prst="rect">
            <a:avLst/>
          </a:prstGeom>
        </p:spPr>
        <p:txBody>
          <a:bodyPr vert="horz" lIns="132889" tIns="66444" rIns="132889" bIns="664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3" y="13647547"/>
            <a:ext cx="4307045" cy="720917"/>
          </a:xfrm>
          <a:prstGeom prst="rect">
            <a:avLst/>
          </a:prstGeom>
        </p:spPr>
        <p:txBody>
          <a:bodyPr vert="horz" lIns="132889" tIns="66444" rIns="132889" bIns="66444"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89" tIns="66444" rIns="132889" bIns="66444"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88784016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7409607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228490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7031503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032302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7890569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54334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88735788"/>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07009967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5327348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77294037"/>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318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DF4BCD08-8CFF-42BF-89EE-2DD7E7149B7E}"/>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39748649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image" Target="../media/image10.pn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Box 6">
            <a:extLst>
              <a:ext uri="{FF2B5EF4-FFF2-40B4-BE49-F238E27FC236}">
                <a16:creationId xmlns:a16="http://schemas.microsoft.com/office/drawing/2014/main" id="{AD2706AA-12C5-4AD5-AD29-FD3E76C9D110}"/>
              </a:ext>
            </a:extLst>
          </p:cNvPr>
          <p:cNvSpPr txBox="1"/>
          <p:nvPr/>
        </p:nvSpPr>
        <p:spPr>
          <a:xfrm>
            <a:off x="9952676" y="8573766"/>
            <a:ext cx="2640174" cy="830997"/>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a:spcBef>
                <a:spcPts val="600"/>
              </a:spcBef>
              <a:spcAft>
                <a:spcPts val="600"/>
              </a:spcAft>
            </a:pPr>
            <a:r>
              <a:rPr lang="en-NZ" sz="1200" dirty="0">
                <a:latin typeface="Source Sans Pro" panose="020B0503030403020204" pitchFamily="34" charset="0"/>
                <a:ea typeface="Source Sans Pro" panose="020B0503030403020204" pitchFamily="34" charset="0"/>
              </a:rPr>
              <a:t> If you’re part of a funding agency, take care not to collect more information than is needed for your purpose.</a:t>
            </a:r>
          </a:p>
        </p:txBody>
      </p:sp>
      <p:cxnSp>
        <p:nvCxnSpPr>
          <p:cNvPr id="36" name="Straight Connector 35">
            <a:extLst>
              <a:ext uri="{FF2B5EF4-FFF2-40B4-BE49-F238E27FC236}">
                <a16:creationId xmlns:a16="http://schemas.microsoft.com/office/drawing/2014/main" id="{F032EDF4-DD8C-4FC5-921D-9F1B95A0EDEC}"/>
              </a:ext>
            </a:extLst>
          </p:cNvPr>
          <p:cNvCxnSpPr>
            <a:cxnSpLocks/>
          </p:cNvCxnSpPr>
          <p:nvPr/>
        </p:nvCxnSpPr>
        <p:spPr>
          <a:xfrm>
            <a:off x="64169" y="2905874"/>
            <a:ext cx="12744936"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30BBCB6-3A76-4DBB-B853-2FE5E36B1752}"/>
              </a:ext>
            </a:extLst>
          </p:cNvPr>
          <p:cNvCxnSpPr>
            <a:cxnSpLocks/>
          </p:cNvCxnSpPr>
          <p:nvPr/>
        </p:nvCxnSpPr>
        <p:spPr>
          <a:xfrm flipH="1">
            <a:off x="20090681" y="402383"/>
            <a:ext cx="9861" cy="7090124"/>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80490F29-7F30-4650-845A-80915BC663AA}"/>
              </a:ext>
            </a:extLst>
          </p:cNvPr>
          <p:cNvSpPr txBox="1"/>
          <p:nvPr/>
        </p:nvSpPr>
        <p:spPr>
          <a:xfrm flipH="1">
            <a:off x="8703686" y="2937151"/>
            <a:ext cx="2747651"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Be clear about the purpose</a:t>
            </a:r>
          </a:p>
        </p:txBody>
      </p:sp>
      <p:sp>
        <p:nvSpPr>
          <p:cNvPr id="63" name="TextBox 62">
            <a:extLst>
              <a:ext uri="{FF2B5EF4-FFF2-40B4-BE49-F238E27FC236}">
                <a16:creationId xmlns:a16="http://schemas.microsoft.com/office/drawing/2014/main" id="{F2595EA1-51D7-4F47-BDD0-B4C5C8D7CA66}"/>
              </a:ext>
            </a:extLst>
          </p:cNvPr>
          <p:cNvSpPr txBox="1"/>
          <p:nvPr/>
        </p:nvSpPr>
        <p:spPr>
          <a:xfrm>
            <a:off x="7527018" y="5780311"/>
            <a:ext cx="2425658" cy="1015663"/>
          </a:xfrm>
          <a:prstGeom prst="rect">
            <a:avLst/>
          </a:prstGeom>
          <a:noFill/>
          <a:ln>
            <a:noFill/>
          </a:ln>
        </p:spPr>
        <p:txBody>
          <a:bodyPr wrap="square" rtlCol="0">
            <a:spAutoFit/>
          </a:bodyP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you decide what to collect and why, get a wide range of views, including from service users, about what is fair and reasonable to do for this purpose.</a:t>
            </a:r>
          </a:p>
        </p:txBody>
      </p:sp>
      <p:cxnSp>
        <p:nvCxnSpPr>
          <p:cNvPr id="67" name="Straight Connector 66">
            <a:extLst>
              <a:ext uri="{FF2B5EF4-FFF2-40B4-BE49-F238E27FC236}">
                <a16:creationId xmlns:a16="http://schemas.microsoft.com/office/drawing/2014/main" id="{EF9B406F-AC3E-4EBF-BE05-BCB3D5C2D636}"/>
              </a:ext>
            </a:extLst>
          </p:cNvPr>
          <p:cNvCxnSpPr>
            <a:cxnSpLocks/>
          </p:cNvCxnSpPr>
          <p:nvPr/>
        </p:nvCxnSpPr>
        <p:spPr>
          <a:xfrm>
            <a:off x="7424297" y="5705585"/>
            <a:ext cx="5338356" cy="1346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F81E4E4-0EE5-417A-A84D-507B5A34983E}"/>
              </a:ext>
            </a:extLst>
          </p:cNvPr>
          <p:cNvCxnSpPr>
            <a:cxnSpLocks/>
          </p:cNvCxnSpPr>
          <p:nvPr/>
        </p:nvCxnSpPr>
        <p:spPr>
          <a:xfrm>
            <a:off x="9929469" y="5719045"/>
            <a:ext cx="1" cy="4298868"/>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60" name="TextBox 6">
            <a:extLst>
              <a:ext uri="{FF2B5EF4-FFF2-40B4-BE49-F238E27FC236}">
                <a16:creationId xmlns:a16="http://schemas.microsoft.com/office/drawing/2014/main" id="{58518B10-0449-41B6-B212-178DC1FA2E22}"/>
              </a:ext>
            </a:extLst>
          </p:cNvPr>
          <p:cNvSpPr txBox="1"/>
          <p:nvPr/>
        </p:nvSpPr>
        <p:spPr>
          <a:xfrm>
            <a:off x="7542038" y="6907535"/>
            <a:ext cx="2391305" cy="1569660"/>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The Privacy Commissioner has said it’s not okay to automatically require individual client level data (information that identifies people) about all service users to be shared with a funder of services as a matter of course.</a:t>
            </a:r>
            <a:endParaRPr lang="en-NZ" sz="13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3C1A8E84-7572-4381-86C1-8F68C3178B4A}"/>
              </a:ext>
            </a:extLst>
          </p:cNvPr>
          <p:cNvSpPr txBox="1"/>
          <p:nvPr/>
        </p:nvSpPr>
        <p:spPr>
          <a:xfrm>
            <a:off x="1093359" y="60097"/>
            <a:ext cx="9152434"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  </a:t>
            </a:r>
          </a:p>
          <a:p>
            <a:r>
              <a:rPr lang="en-NZ" sz="2400" b="1" dirty="0">
                <a:solidFill>
                  <a:srgbClr val="E8731B"/>
                </a:solidFill>
                <a:latin typeface="Source Sans Pro" panose="020B0503030403020204" pitchFamily="34" charset="0"/>
                <a:ea typeface="Source Sans Pro" panose="020B0503030403020204" pitchFamily="34" charset="0"/>
              </a:rPr>
              <a:t>DPUP summary for funding, contracting or partnering </a:t>
            </a:r>
          </a:p>
        </p:txBody>
      </p:sp>
      <p:cxnSp>
        <p:nvCxnSpPr>
          <p:cNvPr id="9" name="Straight Connector 8">
            <a:extLst>
              <a:ext uri="{FF2B5EF4-FFF2-40B4-BE49-F238E27FC236}">
                <a16:creationId xmlns:a16="http://schemas.microsoft.com/office/drawing/2014/main" id="{97AFFC17-9B7B-466B-86CB-CAAFEF38208A}"/>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52331836-EF49-44E3-BD52-9A87160ED89E}"/>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a:extLst>
              <a:ext uri="{FF2B5EF4-FFF2-40B4-BE49-F238E27FC236}">
                <a16:creationId xmlns:a16="http://schemas.microsoft.com/office/drawing/2014/main" id="{7223940E-4F11-47AB-B9E6-6AEE384D1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37" y="24529"/>
            <a:ext cx="1080000" cy="1080000"/>
          </a:xfrm>
          <a:prstGeom prst="rect">
            <a:avLst/>
          </a:prstGeom>
        </p:spPr>
      </p:pic>
      <p:sp>
        <p:nvSpPr>
          <p:cNvPr id="65" name="TextBox 64">
            <a:extLst>
              <a:ext uri="{FF2B5EF4-FFF2-40B4-BE49-F238E27FC236}">
                <a16:creationId xmlns:a16="http://schemas.microsoft.com/office/drawing/2014/main" id="{DFF8608E-DF20-43EA-9231-B20CE2B58DC6}"/>
              </a:ext>
            </a:extLst>
          </p:cNvPr>
          <p:cNvSpPr txBox="1"/>
          <p:nvPr/>
        </p:nvSpPr>
        <p:spPr>
          <a:xfrm>
            <a:off x="20058" y="1090472"/>
            <a:ext cx="6444000" cy="1727875"/>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spcBef>
                <a:spcPts val="600"/>
              </a:spcBef>
              <a:spcAft>
                <a:spcPts val="6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Contracts, funding or partnership agreements and other agreements between agencies can involve collection and sharing of data or information from or about service users, whānau and communities between agencies. If you’re involved in deciding what, how and why people’s information gets collected, used or shared in those situations, then you have an obligation to act as a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a:t>
            </a:r>
            <a:r>
              <a:rPr lang="en-NZ" sz="1300" b="0" dirty="0">
                <a:latin typeface="Source Sans Pro" panose="020B0503030403020204" pitchFamily="34" charset="0"/>
                <a:ea typeface="Source Sans Pro" panose="020B0503030403020204" pitchFamily="34" charset="0"/>
                <a:cs typeface="Calibri" panose="020F0502020204030204" pitchFamily="34" charset="0"/>
              </a:rPr>
              <a:t>. </a:t>
            </a:r>
          </a:p>
          <a:p>
            <a:pPr>
              <a:spcBef>
                <a:spcPts val="600"/>
              </a:spcBef>
              <a:spcAft>
                <a:spcPts val="6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Even if you never meet services users you can still support the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a:t>
            </a:r>
            <a:r>
              <a:rPr lang="en-NZ" sz="1300" b="0" dirty="0">
                <a:latin typeface="Source Sans Pro" panose="020B0503030403020204" pitchFamily="34" charset="0"/>
                <a:ea typeface="Source Sans Pro" panose="020B0503030403020204" pitchFamily="34" charset="0"/>
                <a:cs typeface="Calibri" panose="020F0502020204030204" pitchFamily="34" charset="0"/>
              </a:rPr>
              <a:t> and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Principles</a:t>
            </a:r>
            <a:r>
              <a:rPr lang="en-NZ" sz="1300" b="0" dirty="0">
                <a:latin typeface="Source Sans Pro" panose="020B0503030403020204" pitchFamily="34" charset="0"/>
                <a:ea typeface="Source Sans Pro" panose="020B0503030403020204" pitchFamily="34" charset="0"/>
                <a:cs typeface="Calibri" panose="020F0502020204030204" pitchFamily="34" charset="0"/>
              </a:rPr>
              <a:t>. You can play a key role in bringing people together to ensure that decisions are respectful, trusted and transparent.</a:t>
            </a:r>
          </a:p>
        </p:txBody>
      </p:sp>
      <p:sp>
        <p:nvSpPr>
          <p:cNvPr id="66" name="TextBox 65">
            <a:extLst>
              <a:ext uri="{FF2B5EF4-FFF2-40B4-BE49-F238E27FC236}">
                <a16:creationId xmlns:a16="http://schemas.microsoft.com/office/drawing/2014/main" id="{3820F6F3-A3B0-4560-813F-D61954CB676D}"/>
              </a:ext>
            </a:extLst>
          </p:cNvPr>
          <p:cNvSpPr txBox="1"/>
          <p:nvPr/>
        </p:nvSpPr>
        <p:spPr>
          <a:xfrm>
            <a:off x="6337007" y="1089850"/>
            <a:ext cx="6464593" cy="612359"/>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spcBef>
                <a:spcPts val="600"/>
              </a:spcBef>
              <a:spcAft>
                <a:spcPts val="6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‘Data and information’ can mean many things: someone's phone number, a record showing that they enrolled in a course, or a spreadsheet showing who was involved in a service, and many other forms of information from or about service users.</a:t>
            </a:r>
            <a:endParaRPr lang="en-NZ" sz="1400" b="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83" name="TextBox 82">
            <a:extLst>
              <a:ext uri="{FF2B5EF4-FFF2-40B4-BE49-F238E27FC236}">
                <a16:creationId xmlns:a16="http://schemas.microsoft.com/office/drawing/2014/main" id="{E4D2A1B4-DF96-4E45-AA1D-34479BDB1047}"/>
              </a:ext>
            </a:extLst>
          </p:cNvPr>
          <p:cNvSpPr txBox="1"/>
          <p:nvPr/>
        </p:nvSpPr>
        <p:spPr>
          <a:xfrm>
            <a:off x="7527018" y="3244171"/>
            <a:ext cx="5282087" cy="2607916"/>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4">
              <a:lnSpc>
                <a:spcPct val="100000"/>
              </a:lnSpc>
              <a:spcBef>
                <a:spcPts val="200"/>
              </a:spcBef>
              <a:spcAft>
                <a:spcPts val="200"/>
              </a:spcAft>
            </a:pPr>
            <a:r>
              <a:rPr lang="en-NZ" sz="1300" dirty="0">
                <a:solidFill>
                  <a:schemeClr val="tx1"/>
                </a:solidFill>
                <a:latin typeface="Source Sans Pro" panose="020B0503030403020204" pitchFamily="34" charset="0"/>
                <a:ea typeface="Source Sans Pro" panose="020B0503030403020204" pitchFamily="34" charset="0"/>
              </a:rPr>
              <a:t>There may be lots of reasons for collecting or sharing data and information. Showing how a service was delivered is often the main reason for sharing data or information with a funder. Partnering agreements might involve sharing data for research. Personal information might be shared to check if service users are receiving the supports they should. It’s vital to be clear about the purpose so you can be transparent, ethical and follow legal requirements.</a:t>
            </a:r>
          </a:p>
          <a:p>
            <a:pPr lvl="4">
              <a:lnSpc>
                <a:spcPct val="100000"/>
              </a:lnSpc>
              <a:spcBef>
                <a:spcPts val="200"/>
              </a:spcBef>
              <a:spcAft>
                <a:spcPts val="200"/>
              </a:spcAft>
            </a:pPr>
            <a:r>
              <a:rPr lang="en-NZ" sz="1300" dirty="0">
                <a:solidFill>
                  <a:schemeClr val="tx1"/>
                </a:solidFill>
                <a:latin typeface="Source Sans Pro" panose="020B0503030403020204" pitchFamily="34" charset="0"/>
                <a:ea typeface="Source Sans Pro" panose="020B0503030403020204" pitchFamily="34" charset="0"/>
              </a:rPr>
              <a:t>Read the Purpose Matters Guideline to understand more.</a:t>
            </a:r>
          </a:p>
          <a:p>
            <a:pPr lvl="4">
              <a:lnSpc>
                <a:spcPct val="100000"/>
              </a:lnSpc>
              <a:spcBef>
                <a:spcPts val="200"/>
              </a:spcBef>
              <a:spcAft>
                <a:spcPts val="200"/>
              </a:spcAft>
            </a:pPr>
            <a:r>
              <a:rPr lang="en-NZ" sz="1300" dirty="0">
                <a:solidFill>
                  <a:schemeClr val="tx1"/>
                </a:solidFill>
                <a:latin typeface="Source Sans Pro" panose="020B0503030403020204" pitchFamily="34" charset="0"/>
                <a:ea typeface="Source Sans Pro" panose="020B0503030403020204" pitchFamily="34" charset="0"/>
              </a:rPr>
              <a:t>Keep focused on the </a:t>
            </a:r>
            <a:r>
              <a:rPr lang="en-NZ" sz="1300" b="1" dirty="0">
                <a:solidFill>
                  <a:srgbClr val="E8731B"/>
                </a:solidFill>
                <a:latin typeface="Source Sans Pro" panose="020B0503030403020204" pitchFamily="34" charset="0"/>
                <a:ea typeface="Source Sans Pro" panose="020B0503030403020204" pitchFamily="34" charset="0"/>
              </a:rPr>
              <a:t>H</a:t>
            </a:r>
            <a:r>
              <a:rPr lang="en-NZ" sz="1300" b="1" dirty="0">
                <a:solidFill>
                  <a:srgbClr val="E8731B"/>
                </a:solidFill>
                <a:latin typeface="Source Sans Pro" panose="020B0503030403020204" pitchFamily="34" charset="0"/>
              </a:rPr>
              <a:t>e Tāngata Principle. </a:t>
            </a:r>
            <a:r>
              <a:rPr lang="en-NZ" sz="1300" dirty="0">
                <a:solidFill>
                  <a:schemeClr val="tx1"/>
                </a:solidFill>
                <a:latin typeface="Source Sans Pro" panose="020B0503030403020204" pitchFamily="34" charset="0"/>
                <a:ea typeface="Source Sans Pro" panose="020B0503030403020204" pitchFamily="34" charset="0"/>
              </a:rPr>
              <a:t>Make sure it’s clear how any collection or use of data or information will benefit service users, people in similar situations or the wider community.</a:t>
            </a:r>
          </a:p>
        </p:txBody>
      </p:sp>
      <p:sp>
        <p:nvSpPr>
          <p:cNvPr id="87" name="TextBox 6">
            <a:extLst>
              <a:ext uri="{FF2B5EF4-FFF2-40B4-BE49-F238E27FC236}">
                <a16:creationId xmlns:a16="http://schemas.microsoft.com/office/drawing/2014/main" id="{79C570CC-EE89-4F6B-B8A9-66D35064788A}"/>
              </a:ext>
            </a:extLst>
          </p:cNvPr>
          <p:cNvSpPr txBox="1"/>
          <p:nvPr/>
        </p:nvSpPr>
        <p:spPr>
          <a:xfrm>
            <a:off x="10011581" y="6917026"/>
            <a:ext cx="2824096" cy="1569660"/>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a:spcBef>
                <a:spcPts val="600"/>
              </a:spcBef>
              <a:spcAft>
                <a:spcPts val="600"/>
              </a:spcAft>
            </a:pPr>
            <a:r>
              <a:rPr lang="en-NZ" sz="1200" dirty="0">
                <a:latin typeface="Source Sans Pro" panose="020B0503030403020204" pitchFamily="34" charset="0"/>
                <a:ea typeface="Source Sans Pro" panose="020B0503030403020204" pitchFamily="34" charset="0"/>
              </a:rPr>
              <a:t>If data or information is collected through contract reporting or similar but is used for something else (such as research), then this should be clearly explained, agreed between partners and communicated to service users. It is not okay to collect information ‘just in case’.</a:t>
            </a:r>
          </a:p>
        </p:txBody>
      </p:sp>
      <p:sp>
        <p:nvSpPr>
          <p:cNvPr id="88" name="TextBox 87">
            <a:extLst>
              <a:ext uri="{FF2B5EF4-FFF2-40B4-BE49-F238E27FC236}">
                <a16:creationId xmlns:a16="http://schemas.microsoft.com/office/drawing/2014/main" id="{D0041D7F-72A2-4689-A4A4-314182FB88CE}"/>
              </a:ext>
            </a:extLst>
          </p:cNvPr>
          <p:cNvSpPr txBox="1"/>
          <p:nvPr/>
        </p:nvSpPr>
        <p:spPr>
          <a:xfrm>
            <a:off x="10011581" y="5741143"/>
            <a:ext cx="2669426" cy="1015663"/>
          </a:xfrm>
          <a:prstGeom prst="rect">
            <a:avLst/>
          </a:prstGeom>
          <a:noFill/>
          <a:ln>
            <a:noFill/>
          </a:ln>
        </p:spPr>
        <p:txBody>
          <a:bodyPr wrap="square" rtlCol="0">
            <a:spAutoFit/>
          </a:bodyPr>
          <a:lstStyle/>
          <a:p>
            <a:pPr marL="0" lvl="4" defTabSz="700533">
              <a:spcBef>
                <a:spcPts val="508"/>
              </a:spcBef>
              <a:buClr>
                <a:srgbClr val="26567F"/>
              </a:buClr>
            </a:pPr>
            <a:r>
              <a:rPr lang="en-NZ" sz="1200" dirty="0">
                <a:latin typeface="Source Sans Pro" panose="020B0503030403020204" pitchFamily="34" charset="0"/>
                <a:ea typeface="Source Sans Pro" panose="020B0503030403020204" pitchFamily="34" charset="0"/>
              </a:rPr>
              <a:t>If you do not know why you’re asking for information, or why you’ve been asked for it, then find out. No one should collect or share without being clear about why.</a:t>
            </a:r>
          </a:p>
        </p:txBody>
      </p:sp>
      <p:sp>
        <p:nvSpPr>
          <p:cNvPr id="89" name="TextBox 88">
            <a:extLst>
              <a:ext uri="{FF2B5EF4-FFF2-40B4-BE49-F238E27FC236}">
                <a16:creationId xmlns:a16="http://schemas.microsoft.com/office/drawing/2014/main" id="{8266E763-E79F-4C6D-B604-FDDDF3AF825F}"/>
              </a:ext>
            </a:extLst>
          </p:cNvPr>
          <p:cNvSpPr txBox="1"/>
          <p:nvPr/>
        </p:nvSpPr>
        <p:spPr>
          <a:xfrm>
            <a:off x="7542038" y="8582582"/>
            <a:ext cx="2432149" cy="1015663"/>
          </a:xfrm>
          <a:prstGeom prst="rect">
            <a:avLst/>
          </a:prstGeom>
          <a:noFill/>
          <a:ln>
            <a:noFill/>
          </a:ln>
        </p:spPr>
        <p:txBody>
          <a:bodyPr wrap="square" rtlCol="0">
            <a:spAutoFit/>
          </a:bodyPr>
          <a:lstStyle/>
          <a:p>
            <a:pPr marL="0" lvl="4" defTabSz="700533">
              <a:spcBef>
                <a:spcPts val="508"/>
              </a:spcBef>
              <a:buClr>
                <a:srgbClr val="26567F"/>
              </a:buClr>
            </a:pPr>
            <a:r>
              <a:rPr lang="en-NZ" sz="1200" dirty="0">
                <a:latin typeface="Source Sans Pro" panose="020B0503030403020204" pitchFamily="34" charset="0"/>
                <a:ea typeface="Source Sans Pro" panose="020B0503030403020204" pitchFamily="34" charset="0"/>
              </a:rPr>
              <a:t>If there is a plan to share information that identifies people, the purpose must be absolutely clear, understood by all involved and checked carefully.</a:t>
            </a:r>
          </a:p>
        </p:txBody>
      </p:sp>
      <p:cxnSp>
        <p:nvCxnSpPr>
          <p:cNvPr id="91" name="Straight Connector 90">
            <a:extLst>
              <a:ext uri="{FF2B5EF4-FFF2-40B4-BE49-F238E27FC236}">
                <a16:creationId xmlns:a16="http://schemas.microsoft.com/office/drawing/2014/main" id="{05967959-BBF0-4B2A-9C1F-B9682330C678}"/>
              </a:ext>
            </a:extLst>
          </p:cNvPr>
          <p:cNvCxnSpPr>
            <a:cxnSpLocks/>
          </p:cNvCxnSpPr>
          <p:nvPr/>
        </p:nvCxnSpPr>
        <p:spPr>
          <a:xfrm>
            <a:off x="7404865" y="8496453"/>
            <a:ext cx="2518854"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FAB0050-CAE1-48C0-BA57-0164CC561417}"/>
              </a:ext>
            </a:extLst>
          </p:cNvPr>
          <p:cNvCxnSpPr>
            <a:cxnSpLocks/>
          </p:cNvCxnSpPr>
          <p:nvPr/>
        </p:nvCxnSpPr>
        <p:spPr>
          <a:xfrm>
            <a:off x="9933343" y="8496452"/>
            <a:ext cx="2858438"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14F00F8E-DEA6-4BC1-A797-D3C7A02A9CE6}"/>
              </a:ext>
            </a:extLst>
          </p:cNvPr>
          <p:cNvCxnSpPr>
            <a:cxnSpLocks/>
          </p:cNvCxnSpPr>
          <p:nvPr/>
        </p:nvCxnSpPr>
        <p:spPr>
          <a:xfrm>
            <a:off x="9966215" y="6847448"/>
            <a:ext cx="2858438"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46FA75C2-FFBA-4AF5-B974-AE4DEBB7AA7A}"/>
              </a:ext>
            </a:extLst>
          </p:cNvPr>
          <p:cNvCxnSpPr>
            <a:cxnSpLocks/>
          </p:cNvCxnSpPr>
          <p:nvPr/>
        </p:nvCxnSpPr>
        <p:spPr>
          <a:xfrm>
            <a:off x="7424297" y="6839536"/>
            <a:ext cx="2479991"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246FFF9-1F0A-4CBA-8041-742E7523AA51}"/>
              </a:ext>
            </a:extLst>
          </p:cNvPr>
          <p:cNvCxnSpPr>
            <a:cxnSpLocks/>
          </p:cNvCxnSpPr>
          <p:nvPr/>
        </p:nvCxnSpPr>
        <p:spPr>
          <a:xfrm flipV="1">
            <a:off x="7424297" y="2905874"/>
            <a:ext cx="0" cy="6691795"/>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545CB17D-7EDE-497C-BDAF-6BC14845378F}"/>
              </a:ext>
            </a:extLst>
          </p:cNvPr>
          <p:cNvSpPr txBox="1"/>
          <p:nvPr/>
        </p:nvSpPr>
        <p:spPr>
          <a:xfrm flipH="1">
            <a:off x="2278255" y="6822310"/>
            <a:ext cx="2665885"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Work as  equal partners</a:t>
            </a:r>
          </a:p>
        </p:txBody>
      </p:sp>
      <p:cxnSp>
        <p:nvCxnSpPr>
          <p:cNvPr id="99" name="Straight Connector 98">
            <a:extLst>
              <a:ext uri="{FF2B5EF4-FFF2-40B4-BE49-F238E27FC236}">
                <a16:creationId xmlns:a16="http://schemas.microsoft.com/office/drawing/2014/main" id="{377BBE57-1C6A-4F80-8430-4F5729828D9A}"/>
              </a:ext>
            </a:extLst>
          </p:cNvPr>
          <p:cNvCxnSpPr>
            <a:cxnSpLocks/>
          </p:cNvCxnSpPr>
          <p:nvPr/>
        </p:nvCxnSpPr>
        <p:spPr>
          <a:xfrm>
            <a:off x="-47624" y="6762714"/>
            <a:ext cx="7189154"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102" name="TextBox 6">
            <a:extLst>
              <a:ext uri="{FF2B5EF4-FFF2-40B4-BE49-F238E27FC236}">
                <a16:creationId xmlns:a16="http://schemas.microsoft.com/office/drawing/2014/main" id="{E24E431A-98E0-4516-8993-856A33834D1E}"/>
              </a:ext>
            </a:extLst>
          </p:cNvPr>
          <p:cNvSpPr txBox="1"/>
          <p:nvPr/>
        </p:nvSpPr>
        <p:spPr>
          <a:xfrm>
            <a:off x="-47625" y="7124113"/>
            <a:ext cx="7364629" cy="1995418"/>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a:spcBef>
                <a:spcPts val="200"/>
              </a:spcBef>
              <a:spcAft>
                <a:spcPts val="200"/>
              </a:spcAft>
            </a:pPr>
            <a:r>
              <a:rPr lang="en-NZ" sz="1300" dirty="0">
                <a:latin typeface="Source Sans Pro" panose="020B0503030403020204" pitchFamily="34" charset="0"/>
              </a:rPr>
              <a:t>The</a:t>
            </a:r>
            <a:r>
              <a:rPr lang="en-NZ" sz="1300" b="1" dirty="0">
                <a:solidFill>
                  <a:srgbClr val="E8731B"/>
                </a:solidFill>
                <a:latin typeface="Source Sans Pro" panose="020B0503030403020204" pitchFamily="34" charset="0"/>
                <a:ea typeface="Source Sans Pro" panose="020B0503030403020204" pitchFamily="34" charset="0"/>
              </a:rPr>
              <a:t> Mahitahitanga Principle</a:t>
            </a:r>
            <a:r>
              <a:rPr lang="en-NZ" sz="1300" dirty="0">
                <a:latin typeface="Source Sans Pro" panose="020B0503030403020204" pitchFamily="34" charset="0"/>
                <a:ea typeface="Source Sans Pro" panose="020B0503030403020204" pitchFamily="34" charset="0"/>
              </a:rPr>
              <a:t> is about working as partners in a way that reflects a joint responsibility to be respectful, transparent and trustworthy when collecting or using people’s data or information. Work together to decide what data or information is collected, who it’s shared with and how it will be used. Involve service users or their representatives in those decisions.</a:t>
            </a:r>
          </a:p>
          <a:p>
            <a:pPr>
              <a:spcBef>
                <a:spcPts val="200"/>
              </a:spcBef>
              <a:spcAft>
                <a:spcPts val="200"/>
              </a:spcAft>
            </a:pPr>
            <a:r>
              <a:rPr lang="en-NZ" sz="1300" dirty="0">
                <a:latin typeface="Source Sans Pro" panose="020B0503030403020204" pitchFamily="34" charset="0"/>
                <a:ea typeface="Source Sans Pro" panose="020B0503030403020204" pitchFamily="34" charset="0"/>
              </a:rPr>
              <a:t>Agencies can involve each other in any analysis, research or ‘sense making’ of data or information. The more points of view that are included, the more accurate the interpretation of data can be.</a:t>
            </a:r>
          </a:p>
          <a:p>
            <a:pPr>
              <a:spcBef>
                <a:spcPts val="200"/>
              </a:spcBef>
              <a:spcAft>
                <a:spcPts val="200"/>
              </a:spcAft>
            </a:pPr>
            <a:r>
              <a:rPr lang="en-NZ" sz="1300" dirty="0">
                <a:latin typeface="Source Sans Pro" panose="020B0503030403020204" pitchFamily="34" charset="0"/>
                <a:ea typeface="Source Sans Pro" panose="020B0503030403020204" pitchFamily="34" charset="0"/>
              </a:rPr>
              <a:t>If a service provider is required to collect or share data or information, then consider how the infrastructure and time for collection, storage and management will be resourced.</a:t>
            </a:r>
          </a:p>
        </p:txBody>
      </p:sp>
      <p:sp>
        <p:nvSpPr>
          <p:cNvPr id="44" name="TextBox 43">
            <a:extLst>
              <a:ext uri="{FF2B5EF4-FFF2-40B4-BE49-F238E27FC236}">
                <a16:creationId xmlns:a16="http://schemas.microsoft.com/office/drawing/2014/main" id="{B17250AC-8740-4A82-9801-4289E8AEAB1D}"/>
              </a:ext>
            </a:extLst>
          </p:cNvPr>
          <p:cNvSpPr txBox="1"/>
          <p:nvPr/>
        </p:nvSpPr>
        <p:spPr>
          <a:xfrm>
            <a:off x="-1" y="2973595"/>
            <a:ext cx="7272339" cy="492443"/>
          </a:xfrm>
          <a:prstGeom prst="rect">
            <a:avLst/>
          </a:prstGeom>
          <a:noFill/>
          <a:ln>
            <a:noFill/>
          </a:ln>
        </p:spPr>
        <p:txBody>
          <a:bodyPr wrap="square" rtlCol="0">
            <a:spAutoFit/>
          </a:bodyPr>
          <a:lstStyle/>
          <a:p>
            <a:r>
              <a:rPr lang="en-NZ" sz="1300" b="1" dirty="0">
                <a:latin typeface="Source Sans Pro" panose="020B0503030403020204" pitchFamily="34" charset="0"/>
                <a:ea typeface="Source Sans Pro" panose="020B0503030403020204" pitchFamily="34" charset="0"/>
                <a:cs typeface="Calibri" panose="020F0502020204030204" pitchFamily="34" charset="0"/>
              </a:rPr>
              <a:t>The DPUP Principles </a:t>
            </a:r>
            <a:r>
              <a:rPr lang="en-NZ" sz="1300" dirty="0">
                <a:latin typeface="Source Sans Pro" panose="020B0503030403020204" pitchFamily="34" charset="0"/>
                <a:ea typeface="Source Sans Pro" panose="020B0503030403020204" pitchFamily="34" charset="0"/>
                <a:cs typeface="Calibri" panose="020F0502020204030204" pitchFamily="34" charset="0"/>
              </a:rPr>
              <a:t>are</a:t>
            </a:r>
            <a:r>
              <a:rPr lang="en-NZ" sz="1300" b="1" dirty="0">
                <a:latin typeface="Source Sans Pro" panose="020B0503030403020204" pitchFamily="34" charset="0"/>
                <a:ea typeface="Source Sans Pro" panose="020B0503030403020204" pitchFamily="34" charset="0"/>
                <a:cs typeface="Calibri" panose="020F0502020204030204" pitchFamily="34" charset="0"/>
              </a:rPr>
              <a:t> </a:t>
            </a:r>
            <a:r>
              <a:rPr lang="en-NZ" sz="1300" dirty="0">
                <a:latin typeface="Source Sans Pro" panose="020B0503030403020204" pitchFamily="34" charset="0"/>
                <a:ea typeface="Source Sans Pro" panose="020B0503030403020204" pitchFamily="34" charset="0"/>
                <a:cs typeface="Calibri" panose="020F0502020204030204" pitchFamily="34" charset="0"/>
              </a:rPr>
              <a:t>values and behaviours that underpin respectful, transparent and trusted use of data and information:</a:t>
            </a:r>
          </a:p>
        </p:txBody>
      </p:sp>
      <p:pic>
        <p:nvPicPr>
          <p:cNvPr id="45" name="Picture 44">
            <a:extLst>
              <a:ext uri="{FF2B5EF4-FFF2-40B4-BE49-F238E27FC236}">
                <a16:creationId xmlns:a16="http://schemas.microsoft.com/office/drawing/2014/main" id="{383DF346-9BEB-4FF8-8A55-7296E418618D}"/>
              </a:ext>
            </a:extLst>
          </p:cNvPr>
          <p:cNvPicPr>
            <a:picLocks noChangeAspect="1"/>
          </p:cNvPicPr>
          <p:nvPr/>
        </p:nvPicPr>
        <p:blipFill rotWithShape="1">
          <a:blip r:embed="rId3">
            <a:extLst>
              <a:ext uri="{28A0092B-C50C-407E-A947-70E740481C1C}">
                <a14:useLocalDpi xmlns:a14="http://schemas.microsoft.com/office/drawing/2010/main" val="0"/>
              </a:ext>
            </a:extLst>
          </a:blip>
          <a:srcRect l="9408"/>
          <a:stretch/>
        </p:blipFill>
        <p:spPr>
          <a:xfrm>
            <a:off x="7869" y="4503363"/>
            <a:ext cx="1123653" cy="902900"/>
          </a:xfrm>
          <a:prstGeom prst="rect">
            <a:avLst/>
          </a:prstGeom>
        </p:spPr>
      </p:pic>
      <p:sp>
        <p:nvSpPr>
          <p:cNvPr id="46" name="Rectangle: Rounded Corners 45">
            <a:extLst>
              <a:ext uri="{FF2B5EF4-FFF2-40B4-BE49-F238E27FC236}">
                <a16:creationId xmlns:a16="http://schemas.microsoft.com/office/drawing/2014/main" id="{36DF0E7A-AAEF-4BAD-9743-82960B204F5B}"/>
              </a:ext>
            </a:extLst>
          </p:cNvPr>
          <p:cNvSpPr/>
          <p:nvPr/>
        </p:nvSpPr>
        <p:spPr>
          <a:xfrm>
            <a:off x="875656" y="3551645"/>
            <a:ext cx="5461344"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Improve outcomes for service users, whānau and communities.</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47" name="Rectangle: Rounded Corners 46">
            <a:extLst>
              <a:ext uri="{FF2B5EF4-FFF2-40B4-BE49-F238E27FC236}">
                <a16:creationId xmlns:a16="http://schemas.microsoft.com/office/drawing/2014/main" id="{9AE5D2C6-94FE-4088-A37C-C2656803F100}"/>
              </a:ext>
            </a:extLst>
          </p:cNvPr>
          <p:cNvSpPr/>
          <p:nvPr/>
        </p:nvSpPr>
        <p:spPr>
          <a:xfrm>
            <a:off x="1066540" y="4101631"/>
            <a:ext cx="6357753"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Uphold the mana and dignity of those who share their data and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8" name="Rectangle: Rounded Corners 47">
            <a:extLst>
              <a:ext uri="{FF2B5EF4-FFF2-40B4-BE49-F238E27FC236}">
                <a16:creationId xmlns:a16="http://schemas.microsoft.com/office/drawing/2014/main" id="{151944EE-024D-4F9C-88FB-A79B612225C4}"/>
              </a:ext>
            </a:extLst>
          </p:cNvPr>
          <p:cNvSpPr/>
          <p:nvPr/>
        </p:nvSpPr>
        <p:spPr>
          <a:xfrm>
            <a:off x="1321815" y="4651618"/>
            <a:ext cx="5995190" cy="371504"/>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Empower people – include them and enable their choices. </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9" name="Rectangle: Rounded Corners 48">
            <a:extLst>
              <a:ext uri="{FF2B5EF4-FFF2-40B4-BE49-F238E27FC236}">
                <a16:creationId xmlns:a16="http://schemas.microsoft.com/office/drawing/2014/main" id="{59857F3D-12E4-4DCA-BC36-3C669FE71D35}"/>
              </a:ext>
            </a:extLst>
          </p:cNvPr>
          <p:cNvSpPr/>
          <p:nvPr/>
        </p:nvSpPr>
        <p:spPr>
          <a:xfrm>
            <a:off x="1205915" y="5213795"/>
            <a:ext cx="605519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Kaitiakitanga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Act as a steward in a way that’s transparent, understood and trusted. </a:t>
            </a:r>
          </a:p>
        </p:txBody>
      </p:sp>
      <p:sp>
        <p:nvSpPr>
          <p:cNvPr id="50" name="Rectangle: Rounded Corners 49">
            <a:extLst>
              <a:ext uri="{FF2B5EF4-FFF2-40B4-BE49-F238E27FC236}">
                <a16:creationId xmlns:a16="http://schemas.microsoft.com/office/drawing/2014/main" id="{7684B20D-C7EA-45DC-A497-23A5205313A4}"/>
              </a:ext>
            </a:extLst>
          </p:cNvPr>
          <p:cNvSpPr/>
          <p:nvPr/>
        </p:nvSpPr>
        <p:spPr>
          <a:xfrm>
            <a:off x="971210" y="5763781"/>
            <a:ext cx="512311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Work as equals to create and share valuable knowledge. </a:t>
            </a:r>
          </a:p>
        </p:txBody>
      </p:sp>
      <p:sp>
        <p:nvSpPr>
          <p:cNvPr id="51" name="Rectangle: Rounded Corners 50">
            <a:extLst>
              <a:ext uri="{FF2B5EF4-FFF2-40B4-BE49-F238E27FC236}">
                <a16:creationId xmlns:a16="http://schemas.microsoft.com/office/drawing/2014/main" id="{F292AD3A-7FA2-430F-8E8C-E3055C5C8186}"/>
              </a:ext>
            </a:extLst>
          </p:cNvPr>
          <p:cNvSpPr/>
          <p:nvPr/>
        </p:nvSpPr>
        <p:spPr>
          <a:xfrm>
            <a:off x="936446" y="6278112"/>
            <a:ext cx="5294825" cy="371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See the full versions of the Principles at: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cs typeface="Calibri" panose="020F050202020403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a:t>
            </a:r>
          </a:p>
        </p:txBody>
      </p:sp>
      <p:sp>
        <p:nvSpPr>
          <p:cNvPr id="53" name="Arc 52">
            <a:extLst>
              <a:ext uri="{FF2B5EF4-FFF2-40B4-BE49-F238E27FC236}">
                <a16:creationId xmlns:a16="http://schemas.microsoft.com/office/drawing/2014/main" id="{A8788E89-8174-4EE1-B3F2-9FD02937E4CA}"/>
              </a:ext>
            </a:extLst>
          </p:cNvPr>
          <p:cNvSpPr/>
          <p:nvPr/>
        </p:nvSpPr>
        <p:spPr>
          <a:xfrm>
            <a:off x="-1002555" y="3506601"/>
            <a:ext cx="2069095" cy="2716212"/>
          </a:xfrm>
          <a:prstGeom prst="arc">
            <a:avLst>
              <a:gd name="adj1" fmla="val 16120575"/>
              <a:gd name="adj2" fmla="val 5492463"/>
            </a:avLst>
          </a:prstGeom>
          <a:noFill/>
          <a:ln w="25400">
            <a:solidFill>
              <a:srgbClr val="E8731B">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lt1"/>
              </a:solidFill>
            </a:endParaRPr>
          </a:p>
        </p:txBody>
      </p:sp>
      <p:pic>
        <p:nvPicPr>
          <p:cNvPr id="54" name="Picture 53">
            <a:extLst>
              <a:ext uri="{FF2B5EF4-FFF2-40B4-BE49-F238E27FC236}">
                <a16:creationId xmlns:a16="http://schemas.microsoft.com/office/drawing/2014/main" id="{B839C7DB-4162-423E-AFF6-26506ED767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9671" y="178177"/>
            <a:ext cx="1083825" cy="468000"/>
          </a:xfrm>
          <a:prstGeom prst="rect">
            <a:avLst/>
          </a:prstGeom>
        </p:spPr>
      </p:pic>
      <p:sp>
        <p:nvSpPr>
          <p:cNvPr id="61" name="Rectangle 60">
            <a:extLst>
              <a:ext uri="{FF2B5EF4-FFF2-40B4-BE49-F238E27FC236}">
                <a16:creationId xmlns:a16="http://schemas.microsoft.com/office/drawing/2014/main" id="{A1CB9AA3-8354-4B51-8332-6C6C4E390B86}"/>
              </a:ext>
            </a:extLst>
          </p:cNvPr>
          <p:cNvSpPr/>
          <p:nvPr/>
        </p:nvSpPr>
        <p:spPr>
          <a:xfrm>
            <a:off x="6420906" y="1688578"/>
            <a:ext cx="6296806" cy="1251625"/>
          </a:xfrm>
          <a:prstGeom prst="rect">
            <a:avLst/>
          </a:prstGeom>
          <a:solidFill>
            <a:srgbClr val="FEEAD4"/>
          </a:solidFill>
        </p:spPr>
        <p:txBody>
          <a:bodyPr wrap="square">
            <a:spAutoFit/>
          </a:bodyPr>
          <a:lstStyle/>
          <a:p>
            <a:pPr>
              <a:spcBef>
                <a:spcPts val="200"/>
              </a:spcBef>
              <a:spcAft>
                <a:spcPts val="200"/>
              </a:spcAft>
            </a:pPr>
            <a:r>
              <a:rPr lang="en-NZ" sz="1200" b="1" dirty="0">
                <a:solidFill>
                  <a:srgbClr val="EA8132"/>
                </a:solidFill>
                <a:latin typeface="Source Sans Pro" panose="020B0503030403020204" pitchFamily="34" charset="0"/>
                <a:ea typeface="Source Sans Pro" panose="020B0503030403020204" pitchFamily="34" charset="0"/>
              </a:rPr>
              <a:t>      Keep in mind </a:t>
            </a:r>
            <a:r>
              <a:rPr lang="en-NZ" sz="1200" dirty="0">
                <a:latin typeface="Source Sans Pro" panose="020B0503030403020204" pitchFamily="34" charset="0"/>
                <a:ea typeface="Source Sans Pro" panose="020B0503030403020204" pitchFamily="34" charset="0"/>
              </a:rPr>
              <a:t>People can think of their information as being about them even if it doesn’t identify them. </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It’s good practice to be clear and transparent about purpose with all involved, especially service users, and offer choice even if information is collected or used in ways that do not or cannot identify people. For example, to understand or research a topic about them or their experiences.</a:t>
            </a:r>
          </a:p>
        </p:txBody>
      </p:sp>
      <p:sp>
        <p:nvSpPr>
          <p:cNvPr id="62" name="Oval 61">
            <a:extLst>
              <a:ext uri="{FF2B5EF4-FFF2-40B4-BE49-F238E27FC236}">
                <a16:creationId xmlns:a16="http://schemas.microsoft.com/office/drawing/2014/main" id="{876B82FB-BD4F-48A7-9D79-922AE0B82253}"/>
              </a:ext>
            </a:extLst>
          </p:cNvPr>
          <p:cNvSpPr/>
          <p:nvPr/>
        </p:nvSpPr>
        <p:spPr>
          <a:xfrm>
            <a:off x="6488752" y="1738319"/>
            <a:ext cx="168081" cy="166132"/>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sp>
        <p:nvSpPr>
          <p:cNvPr id="64" name="TextBox 63">
            <a:extLst>
              <a:ext uri="{FF2B5EF4-FFF2-40B4-BE49-F238E27FC236}">
                <a16:creationId xmlns:a16="http://schemas.microsoft.com/office/drawing/2014/main" id="{84056ED0-EE0F-43C4-AC83-FC28CDF4A045}"/>
              </a:ext>
            </a:extLst>
          </p:cNvPr>
          <p:cNvSpPr txBox="1"/>
          <p:nvPr/>
        </p:nvSpPr>
        <p:spPr>
          <a:xfrm>
            <a:off x="11871224" y="9335841"/>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2</a:t>
            </a:r>
          </a:p>
        </p:txBody>
      </p:sp>
      <p:sp>
        <p:nvSpPr>
          <p:cNvPr id="68" name="TextBox 67">
            <a:extLst>
              <a:ext uri="{FF2B5EF4-FFF2-40B4-BE49-F238E27FC236}">
                <a16:creationId xmlns:a16="http://schemas.microsoft.com/office/drawing/2014/main" id="{ACC8AB43-6BE7-40A7-B876-D1BB0EFB3300}"/>
              </a:ext>
              <a:ext uri="{C183D7F6-B498-43B3-948B-1728B52AA6E4}">
                <adec:decorative xmlns:adec="http://schemas.microsoft.com/office/drawing/2017/decorative" val="0"/>
              </a:ext>
            </a:extLst>
          </p:cNvPr>
          <p:cNvSpPr txBox="1"/>
          <p:nvPr/>
        </p:nvSpPr>
        <p:spPr>
          <a:xfrm>
            <a:off x="31797" y="9328373"/>
            <a:ext cx="1535998" cy="230832"/>
          </a:xfrm>
          <a:prstGeom prst="rect">
            <a:avLst/>
          </a:prstGeom>
          <a:noFill/>
        </p:spPr>
        <p:txBody>
          <a:bodyPr wrap="none" rtlCol="0">
            <a:spAutoFit/>
          </a:bodyPr>
          <a:lstStyle/>
          <a:p>
            <a:r>
              <a:rPr lang="en-NZ" sz="900" b="1" dirty="0"/>
              <a:t>digltal.govt.nz/</a:t>
            </a:r>
            <a:r>
              <a:rPr lang="en-NZ" sz="900" b="1" dirty="0" err="1"/>
              <a:t>dpup</a:t>
            </a:r>
            <a:r>
              <a:rPr lang="en-NZ" sz="900" b="1" dirty="0"/>
              <a:t>/toolkit</a:t>
            </a:r>
            <a:endParaRPr lang="en-NZ" sz="900" dirty="0">
              <a:solidFill>
                <a:srgbClr val="EA8132"/>
              </a:solidFill>
            </a:endParaRPr>
          </a:p>
        </p:txBody>
      </p:sp>
      <p:pic>
        <p:nvPicPr>
          <p:cNvPr id="3" name="Picture 2">
            <a:extLst>
              <a:ext uri="{FF2B5EF4-FFF2-40B4-BE49-F238E27FC236}">
                <a16:creationId xmlns:a16="http://schemas.microsoft.com/office/drawing/2014/main" id="{F1D8BB3E-9F88-4A8C-BFE4-6586AAF249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26962" y="82812"/>
            <a:ext cx="1690244" cy="612000"/>
          </a:xfrm>
          <a:prstGeom prst="rect">
            <a:avLst/>
          </a:prstGeom>
        </p:spPr>
      </p:pic>
      <p:pic>
        <p:nvPicPr>
          <p:cNvPr id="43" name="Picture 42">
            <a:extLst>
              <a:ext uri="{FF2B5EF4-FFF2-40B4-BE49-F238E27FC236}">
                <a16:creationId xmlns:a16="http://schemas.microsoft.com/office/drawing/2014/main" id="{ADD59EEF-CFEC-40AE-83B7-E727CB1673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268452"/>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246A0CB3-1CCB-42F9-8E5D-92E4F3E0FDC0}"/>
              </a:ext>
            </a:extLst>
          </p:cNvPr>
          <p:cNvSpPr/>
          <p:nvPr/>
        </p:nvSpPr>
        <p:spPr>
          <a:xfrm>
            <a:off x="10791732" y="7094530"/>
            <a:ext cx="2009866" cy="2506670"/>
          </a:xfrm>
          <a:prstGeom prst="rect">
            <a:avLst/>
          </a:prstGeom>
          <a:solidFill>
            <a:srgbClr val="E873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58" name="TextBox 57">
            <a:extLst>
              <a:ext uri="{FF2B5EF4-FFF2-40B4-BE49-F238E27FC236}">
                <a16:creationId xmlns:a16="http://schemas.microsoft.com/office/drawing/2014/main" id="{B95D0C97-3F79-4EF7-A390-70D192F58A7A}"/>
              </a:ext>
            </a:extLst>
          </p:cNvPr>
          <p:cNvSpPr txBox="1"/>
          <p:nvPr/>
        </p:nvSpPr>
        <p:spPr>
          <a:xfrm>
            <a:off x="21536" y="7504166"/>
            <a:ext cx="10770195" cy="354492"/>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r>
              <a:rPr lang="en-NZ" sz="13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Sharing value is about sharing the knowledge created using people’s information. It’s about the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Principle</a:t>
            </a: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 </a:t>
            </a:r>
            <a:endParaRPr lang="en-NZ" sz="1300" b="0" dirty="0">
              <a:latin typeface="Calibri" panose="020F0502020204030204" pitchFamily="34" charset="0"/>
              <a:cs typeface="Calibri" panose="020F0502020204030204" pitchFamily="34" charset="0"/>
            </a:endParaRPr>
          </a:p>
        </p:txBody>
      </p:sp>
      <p:sp>
        <p:nvSpPr>
          <p:cNvPr id="55" name="Rectangle: Rounded Corners 54">
            <a:extLst>
              <a:ext uri="{FF2B5EF4-FFF2-40B4-BE49-F238E27FC236}">
                <a16:creationId xmlns:a16="http://schemas.microsoft.com/office/drawing/2014/main" id="{0090E071-C03D-4823-B69E-5DC062AC4EA6}"/>
              </a:ext>
            </a:extLst>
          </p:cNvPr>
          <p:cNvSpPr/>
          <p:nvPr/>
        </p:nvSpPr>
        <p:spPr>
          <a:xfrm>
            <a:off x="1556172" y="1089793"/>
            <a:ext cx="6417961" cy="26368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ts val="600"/>
              </a:spcBef>
              <a:spcAft>
                <a:spcPts val="6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Funders, contractors or anyone who requires data or information need to be transparent with service providers about why it’s needed and how it will be used. They can then be transparent with service users. People should also have as many choices as possible about what they provide, how it’s provided, recorded or shared and who gets to see or use it.</a:t>
            </a:r>
          </a:p>
          <a:p>
            <a:pPr>
              <a:lnSpc>
                <a:spcPct val="90000"/>
              </a:lnSpc>
              <a:spcBef>
                <a:spcPts val="600"/>
              </a:spcBef>
              <a:spcAft>
                <a:spcPts val="6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Where possible, this includes choices about what’s shared for funding or contracting requirements, or through partnering agreements or contracts. Keep in mind that just because data or information does not identify them, does not mean they will not want a say in who uses it or why it’s used.</a:t>
            </a:r>
          </a:p>
          <a:p>
            <a:pPr>
              <a:lnSpc>
                <a:spcPct val="90000"/>
              </a:lnSpc>
              <a:spcBef>
                <a:spcPts val="600"/>
              </a:spcBef>
              <a:spcAft>
                <a:spcPts val="6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may be times when it’s not safe or appropriate to offer choices.</a:t>
            </a:r>
          </a:p>
          <a:p>
            <a:pPr>
              <a:lnSpc>
                <a:spcPct val="90000"/>
              </a:lnSpc>
              <a:spcBef>
                <a:spcPts val="600"/>
              </a:spcBef>
              <a:spcAft>
                <a:spcPts val="6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Consult with others and think carefully as not being transparent or giving choices can have negative effects on people’s trust and engagement.</a:t>
            </a:r>
          </a:p>
        </p:txBody>
      </p:sp>
      <p:sp>
        <p:nvSpPr>
          <p:cNvPr id="94" name="TextBox 93">
            <a:extLst>
              <a:ext uri="{FF2B5EF4-FFF2-40B4-BE49-F238E27FC236}">
                <a16:creationId xmlns:a16="http://schemas.microsoft.com/office/drawing/2014/main" id="{F29A3D80-1CF5-4F4B-90A6-85B2193BBA34}"/>
              </a:ext>
            </a:extLst>
          </p:cNvPr>
          <p:cNvSpPr txBox="1"/>
          <p:nvPr/>
        </p:nvSpPr>
        <p:spPr>
          <a:xfrm>
            <a:off x="10791732" y="7162026"/>
            <a:ext cx="1988332" cy="1754326"/>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R   Read the Privacy Commissioner’s report about the collection of identifiable information though contracts: </a:t>
            </a:r>
            <a:r>
              <a:rPr lang="en-NZ" sz="1200" b="1" dirty="0">
                <a:solidFill>
                  <a:srgbClr val="E8731B"/>
                </a:solidFill>
                <a:latin typeface="Source Sans Pro" panose="020B0503030403020204" pitchFamily="34" charset="0"/>
                <a:ea typeface="Source Sans Pro" panose="020B0503030403020204" pitchFamily="34" charset="0"/>
              </a:rPr>
              <a:t>privacy.org.nz/news-and-publications/commissioner-inquiries/</a:t>
            </a:r>
          </a:p>
        </p:txBody>
      </p:sp>
      <p:pic>
        <p:nvPicPr>
          <p:cNvPr id="93" name="Picture 92">
            <a:extLst>
              <a:ext uri="{FF2B5EF4-FFF2-40B4-BE49-F238E27FC236}">
                <a16:creationId xmlns:a16="http://schemas.microsoft.com/office/drawing/2014/main" id="{02FA5E98-54B1-461C-A2EB-F3F99257E5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5053" y="7162026"/>
            <a:ext cx="230277" cy="220363"/>
          </a:xfrm>
          <a:prstGeom prst="rect">
            <a:avLst/>
          </a:prstGeom>
        </p:spPr>
      </p:pic>
      <p:sp>
        <p:nvSpPr>
          <p:cNvPr id="85" name="TextBox 84">
            <a:extLst>
              <a:ext uri="{FF2B5EF4-FFF2-40B4-BE49-F238E27FC236}">
                <a16:creationId xmlns:a16="http://schemas.microsoft.com/office/drawing/2014/main" id="{4EF4577F-05A4-4890-BD19-9EAA1E533A75}"/>
              </a:ext>
            </a:extLst>
          </p:cNvPr>
          <p:cNvSpPr txBox="1"/>
          <p:nvPr/>
        </p:nvSpPr>
        <p:spPr>
          <a:xfrm>
            <a:off x="-23027" y="7926153"/>
            <a:ext cx="10814757" cy="1348222"/>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marL="171457" lvl="4" indent="-171457">
              <a:lnSpc>
                <a:spcPct val="100000"/>
              </a:lnSpc>
              <a:spcBef>
                <a:spcPts val="200"/>
              </a:spcBef>
              <a:spcAft>
                <a:spcPts val="2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If your agency uses information about service users for analysis, research or evaluation, then advocate for service providers and service users to be involved in the process.</a:t>
            </a:r>
          </a:p>
          <a:p>
            <a:pPr marL="171457" lvl="4" indent="-171457">
              <a:lnSpc>
                <a:spcPct val="100000"/>
              </a:lnSpc>
              <a:spcBef>
                <a:spcPts val="200"/>
              </a:spcBef>
              <a:spcAft>
                <a:spcPts val="2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Include in agreements or contracts how partners will work together to use the information to create insights and how any insights will be shared. Look for opportunities to collaborate.</a:t>
            </a:r>
          </a:p>
          <a:p>
            <a:pPr marL="171457" lvl="4" indent="-171457">
              <a:lnSpc>
                <a:spcPct val="100000"/>
              </a:lnSpc>
              <a:spcBef>
                <a:spcPts val="200"/>
              </a:spcBef>
              <a:spcAft>
                <a:spcPts val="2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Think about how funding or support arrangements could grow </a:t>
            </a:r>
            <a:r>
              <a:rPr lang="en-NZ" sz="1300" dirty="0" err="1">
                <a:latin typeface="Source Sans Pro" panose="020B0503030403020204" pitchFamily="34" charset="0"/>
                <a:ea typeface="Source Sans Pro" panose="020B0503030403020204" pitchFamily="34" charset="0"/>
              </a:rPr>
              <a:t>Kaupapa</a:t>
            </a:r>
            <a:r>
              <a:rPr lang="en-NZ" sz="1300" dirty="0">
                <a:latin typeface="Source Sans Pro" panose="020B0503030403020204" pitchFamily="34" charset="0"/>
                <a:ea typeface="Source Sans Pro" panose="020B0503030403020204" pitchFamily="34" charset="0"/>
              </a:rPr>
              <a:t> Māori, ‘by Pacific peoples for Pacific peoples’ research, or ownership of research by those it affects.</a:t>
            </a:r>
            <a:endParaRPr lang="en-NZ" sz="1300" dirty="0">
              <a:solidFill>
                <a:schemeClr val="tx1"/>
              </a:solidFill>
              <a:latin typeface="Source Sans Pro" panose="020B0503030403020204" pitchFamily="34" charset="0"/>
              <a:ea typeface="Source Sans Pro" panose="020B0503030403020204" pitchFamily="34" charset="0"/>
            </a:endParaRPr>
          </a:p>
        </p:txBody>
      </p:sp>
      <p:grpSp>
        <p:nvGrpSpPr>
          <p:cNvPr id="156" name="Group 155">
            <a:extLst>
              <a:ext uri="{FF2B5EF4-FFF2-40B4-BE49-F238E27FC236}">
                <a16:creationId xmlns:a16="http://schemas.microsoft.com/office/drawing/2014/main" id="{698C605F-113D-474E-8F97-5CF20F5D1134}"/>
              </a:ext>
            </a:extLst>
          </p:cNvPr>
          <p:cNvGrpSpPr/>
          <p:nvPr/>
        </p:nvGrpSpPr>
        <p:grpSpPr>
          <a:xfrm>
            <a:off x="10403128" y="3219922"/>
            <a:ext cx="2381693" cy="1733217"/>
            <a:chOff x="10403128" y="3111634"/>
            <a:chExt cx="2381693" cy="1733217"/>
          </a:xfrm>
        </p:grpSpPr>
        <p:sp>
          <p:nvSpPr>
            <p:cNvPr id="108" name="Content Placeholder 4">
              <a:extLst>
                <a:ext uri="{FF2B5EF4-FFF2-40B4-BE49-F238E27FC236}">
                  <a16:creationId xmlns:a16="http://schemas.microsoft.com/office/drawing/2014/main" id="{9D91C52C-F34C-4DD2-8E2F-1118E5755BD8}"/>
                </a:ext>
              </a:extLst>
            </p:cNvPr>
            <p:cNvSpPr txBox="1">
              <a:spLocks/>
            </p:cNvSpPr>
            <p:nvPr/>
          </p:nvSpPr>
          <p:spPr>
            <a:xfrm>
              <a:off x="10403128" y="3111634"/>
              <a:ext cx="938980" cy="275739"/>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lgn="ctr"/>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Choices</a:t>
              </a:r>
            </a:p>
          </p:txBody>
        </p:sp>
        <p:sp>
          <p:nvSpPr>
            <p:cNvPr id="106" name="Rectangle 105">
              <a:extLst>
                <a:ext uri="{FF2B5EF4-FFF2-40B4-BE49-F238E27FC236}">
                  <a16:creationId xmlns:a16="http://schemas.microsoft.com/office/drawing/2014/main" id="{98F974D7-8429-4BC6-9840-741E3836235A}"/>
                </a:ext>
              </a:extLst>
            </p:cNvPr>
            <p:cNvSpPr/>
            <p:nvPr/>
          </p:nvSpPr>
          <p:spPr>
            <a:xfrm>
              <a:off x="10505011" y="3357264"/>
              <a:ext cx="2279810" cy="1487587"/>
            </a:xfrm>
            <a:prstGeom prst="rect">
              <a:avLst/>
            </a:prstGeom>
          </p:spPr>
          <p:txBody>
            <a:bodyPr wrap="square">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What choices they have about who sees it or how it’s used.</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If they don’t have a choice, why.</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How they can be involved in decisions around the use of their data or information.</a:t>
              </a:r>
            </a:p>
          </p:txBody>
        </p:sp>
      </p:grpSp>
      <p:grpSp>
        <p:nvGrpSpPr>
          <p:cNvPr id="157" name="Group 156">
            <a:extLst>
              <a:ext uri="{FF2B5EF4-FFF2-40B4-BE49-F238E27FC236}">
                <a16:creationId xmlns:a16="http://schemas.microsoft.com/office/drawing/2014/main" id="{5CA53DEF-F1BA-4855-ABA8-6363D2B64442}"/>
              </a:ext>
            </a:extLst>
          </p:cNvPr>
          <p:cNvGrpSpPr/>
          <p:nvPr/>
        </p:nvGrpSpPr>
        <p:grpSpPr>
          <a:xfrm>
            <a:off x="8102495" y="3219922"/>
            <a:ext cx="2470282" cy="1485223"/>
            <a:chOff x="8102495" y="3111634"/>
            <a:chExt cx="2470282" cy="1485223"/>
          </a:xfrm>
        </p:grpSpPr>
        <p:sp>
          <p:nvSpPr>
            <p:cNvPr id="95" name="Rectangle 94">
              <a:extLst>
                <a:ext uri="{FF2B5EF4-FFF2-40B4-BE49-F238E27FC236}">
                  <a16:creationId xmlns:a16="http://schemas.microsoft.com/office/drawing/2014/main" id="{9A9DA8E0-A9E8-40EC-B2DD-DBAB60E86402}"/>
                </a:ext>
              </a:extLst>
            </p:cNvPr>
            <p:cNvSpPr/>
            <p:nvPr/>
          </p:nvSpPr>
          <p:spPr>
            <a:xfrm>
              <a:off x="8172385" y="3345232"/>
              <a:ext cx="2400392" cy="1251625"/>
            </a:xfrm>
            <a:prstGeom prst="rect">
              <a:avLst/>
            </a:prstGeom>
          </p:spPr>
          <p:txBody>
            <a:bodyPr wrap="square">
              <a:spAutoFit/>
            </a:bodyPr>
            <a:lstStyle/>
            <a:p>
              <a:pPr>
                <a:spcBef>
                  <a:spcPts val="200"/>
                </a:spcBef>
                <a:spcAft>
                  <a:spcPts val="200"/>
                </a:spcAft>
              </a:pPr>
              <a:r>
                <a:rPr lang="en-NZ" sz="1200" dirty="0">
                  <a:latin typeface="Source Sans Pro" panose="020B0503030403020204" pitchFamily="34" charset="0"/>
                  <a:ea typeface="Source Sans Pro" panose="020B0503030403020204" pitchFamily="34" charset="0"/>
                </a:rPr>
                <a:t>Their right to access their personal data or information and ask for corrections to be made.</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What will happen if the information will not be changed in response to their request.</a:t>
              </a:r>
            </a:p>
          </p:txBody>
        </p:sp>
        <p:sp>
          <p:nvSpPr>
            <p:cNvPr id="110" name="Content Placeholder 4">
              <a:extLst>
                <a:ext uri="{FF2B5EF4-FFF2-40B4-BE49-F238E27FC236}">
                  <a16:creationId xmlns:a16="http://schemas.microsoft.com/office/drawing/2014/main" id="{A71B228D-F3DC-4A22-8598-FBB34E2A9069}"/>
                </a:ext>
              </a:extLst>
            </p:cNvPr>
            <p:cNvSpPr txBox="1">
              <a:spLocks/>
            </p:cNvSpPr>
            <p:nvPr/>
          </p:nvSpPr>
          <p:spPr>
            <a:xfrm>
              <a:off x="8102495" y="3111634"/>
              <a:ext cx="2080318" cy="28717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lgn="ctr"/>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Access and corrections</a:t>
              </a:r>
            </a:p>
          </p:txBody>
        </p:sp>
      </p:grpSp>
      <p:pic>
        <p:nvPicPr>
          <p:cNvPr id="115" name="Picture 114">
            <a:extLst>
              <a:ext uri="{FF2B5EF4-FFF2-40B4-BE49-F238E27FC236}">
                <a16:creationId xmlns:a16="http://schemas.microsoft.com/office/drawing/2014/main" id="{CA61572C-AE93-49A9-92A2-5B450671DC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37" y="24529"/>
            <a:ext cx="1080000" cy="1080000"/>
          </a:xfrm>
          <a:prstGeom prst="rect">
            <a:avLst/>
          </a:prstGeom>
        </p:spPr>
      </p:pic>
      <p:cxnSp>
        <p:nvCxnSpPr>
          <p:cNvPr id="122" name="Straight Connector 121">
            <a:extLst>
              <a:ext uri="{FF2B5EF4-FFF2-40B4-BE49-F238E27FC236}">
                <a16:creationId xmlns:a16="http://schemas.microsoft.com/office/drawing/2014/main" id="{82DDBE49-A2AC-48B1-AF74-E378F562A316}"/>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123" name="Oval 122">
            <a:extLst>
              <a:ext uri="{FF2B5EF4-FFF2-40B4-BE49-F238E27FC236}">
                <a16:creationId xmlns:a16="http://schemas.microsoft.com/office/drawing/2014/main" id="{18ADD6BB-3ABA-42B2-A0D6-1F064C1BFE74}"/>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18" name="Picture 117">
            <a:extLst>
              <a:ext uri="{FF2B5EF4-FFF2-40B4-BE49-F238E27FC236}">
                <a16:creationId xmlns:a16="http://schemas.microsoft.com/office/drawing/2014/main" id="{D399BEE9-E23B-4BDA-B45F-A56D900017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5" y="8487"/>
            <a:ext cx="1080000" cy="1080000"/>
          </a:xfrm>
          <a:prstGeom prst="rect">
            <a:avLst/>
          </a:prstGeom>
        </p:spPr>
      </p:pic>
      <p:sp>
        <p:nvSpPr>
          <p:cNvPr id="71" name="Rectangle: Rounded Corners 70">
            <a:extLst>
              <a:ext uri="{FF2B5EF4-FFF2-40B4-BE49-F238E27FC236}">
                <a16:creationId xmlns:a16="http://schemas.microsoft.com/office/drawing/2014/main" id="{F1AB7923-D24B-4832-8583-9E3C10FBB387}"/>
              </a:ext>
            </a:extLst>
          </p:cNvPr>
          <p:cNvSpPr/>
          <p:nvPr/>
        </p:nvSpPr>
        <p:spPr>
          <a:xfrm>
            <a:off x="1556172" y="5300417"/>
            <a:ext cx="5807796" cy="17551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91305">
              <a:spcBef>
                <a:spcPts val="600"/>
              </a:spcBef>
              <a:spcAft>
                <a:spcPts val="600"/>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have a legal right to access their personal information (that does or could identify them) and ask for corrections to be made (except in specific situations covered by the Privacy Act 2020).</a:t>
            </a:r>
          </a:p>
          <a:p>
            <a:pPr defTabSz="1191305">
              <a:spcBef>
                <a:spcPts val="600"/>
              </a:spcBef>
              <a:spcAft>
                <a:spcPts val="600"/>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If identifiable data or information is shared as part of contracts, agreements and so on, think about how access and correction will work. Recognise the person behind the data — access is part of upholding their mana and dignity.</a:t>
            </a:r>
            <a:endParaRPr lang="en-NZ" sz="1300" dirty="0">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38" name="Group 37">
            <a:extLst>
              <a:ext uri="{FF2B5EF4-FFF2-40B4-BE49-F238E27FC236}">
                <a16:creationId xmlns:a16="http://schemas.microsoft.com/office/drawing/2014/main" id="{FF0AE2D0-9899-4EB7-B288-D858976B4A32}"/>
              </a:ext>
            </a:extLst>
          </p:cNvPr>
          <p:cNvGrpSpPr/>
          <p:nvPr/>
        </p:nvGrpSpPr>
        <p:grpSpPr>
          <a:xfrm>
            <a:off x="946860" y="3529641"/>
            <a:ext cx="6639771" cy="1563804"/>
            <a:chOff x="707512" y="3729197"/>
            <a:chExt cx="7055982" cy="1584810"/>
          </a:xfrm>
        </p:grpSpPr>
        <p:pic>
          <p:nvPicPr>
            <p:cNvPr id="10" name="Picture 9">
              <a:extLst>
                <a:ext uri="{FF2B5EF4-FFF2-40B4-BE49-F238E27FC236}">
                  <a16:creationId xmlns:a16="http://schemas.microsoft.com/office/drawing/2014/main" id="{81BE96AD-AD8E-4B82-9CB8-D4B090C2F6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93618" y="3792004"/>
              <a:ext cx="1169876" cy="1188000"/>
            </a:xfrm>
            <a:prstGeom prst="rect">
              <a:avLst/>
            </a:prstGeom>
          </p:spPr>
        </p:pic>
        <p:cxnSp>
          <p:nvCxnSpPr>
            <p:cNvPr id="36" name="Straight Arrow Connector 35">
              <a:extLst>
                <a:ext uri="{FF2B5EF4-FFF2-40B4-BE49-F238E27FC236}">
                  <a16:creationId xmlns:a16="http://schemas.microsoft.com/office/drawing/2014/main" id="{53CC7D43-1EDC-4ACE-A150-462C04B53510}"/>
                </a:ext>
              </a:extLst>
            </p:cNvPr>
            <p:cNvCxnSpPr>
              <a:cxnSpLocks/>
            </p:cNvCxnSpPr>
            <p:nvPr/>
          </p:nvCxnSpPr>
          <p:spPr>
            <a:xfrm>
              <a:off x="1271508" y="4922243"/>
              <a:ext cx="6025927" cy="0"/>
            </a:xfrm>
            <a:prstGeom prst="straightConnector1">
              <a:avLst/>
            </a:prstGeom>
            <a:ln w="25400">
              <a:solidFill>
                <a:srgbClr val="E8731B">
                  <a:alpha val="30000"/>
                </a:srgbClr>
              </a:solidFill>
              <a:prstDash val="sysDot"/>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DCFD6222-71E9-4D95-A130-251FFD1821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7512" y="3792004"/>
              <a:ext cx="1169876" cy="1188000"/>
            </a:xfrm>
            <a:prstGeom prst="rect">
              <a:avLst/>
            </a:prstGeom>
          </p:spPr>
        </p:pic>
        <p:pic>
          <p:nvPicPr>
            <p:cNvPr id="12" name="Picture 11">
              <a:extLst>
                <a:ext uri="{FF2B5EF4-FFF2-40B4-BE49-F238E27FC236}">
                  <a16:creationId xmlns:a16="http://schemas.microsoft.com/office/drawing/2014/main" id="{6789A1F7-DCF4-44AD-9BA8-2407878C36E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57086" y="3792004"/>
              <a:ext cx="1169876" cy="1188000"/>
            </a:xfrm>
            <a:prstGeom prst="rect">
              <a:avLst/>
            </a:prstGeom>
          </p:spPr>
        </p:pic>
        <p:grpSp>
          <p:nvGrpSpPr>
            <p:cNvPr id="32" name="Group 31">
              <a:extLst>
                <a:ext uri="{FF2B5EF4-FFF2-40B4-BE49-F238E27FC236}">
                  <a16:creationId xmlns:a16="http://schemas.microsoft.com/office/drawing/2014/main" id="{36024CAD-B8B6-41D3-AAF1-F0D5EAC72FD4}"/>
                </a:ext>
              </a:extLst>
            </p:cNvPr>
            <p:cNvGrpSpPr/>
            <p:nvPr/>
          </p:nvGrpSpPr>
          <p:grpSpPr>
            <a:xfrm>
              <a:off x="1977499" y="3749941"/>
              <a:ext cx="1612202" cy="1256728"/>
              <a:chOff x="2268343" y="4352007"/>
              <a:chExt cx="1873686" cy="1463750"/>
            </a:xfrm>
          </p:grpSpPr>
          <p:pic>
            <p:nvPicPr>
              <p:cNvPr id="16" name="Picture 15">
                <a:extLst>
                  <a:ext uri="{FF2B5EF4-FFF2-40B4-BE49-F238E27FC236}">
                    <a16:creationId xmlns:a16="http://schemas.microsoft.com/office/drawing/2014/main" id="{2ED72BBE-5449-466E-88B4-8FC099AF5445}"/>
                  </a:ext>
                </a:extLst>
              </p:cNvPr>
              <p:cNvPicPr>
                <a:picLocks noChangeAspect="1"/>
              </p:cNvPicPr>
              <p:nvPr/>
            </p:nvPicPr>
            <p:blipFill>
              <a:blip r:embed="rId7"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21" name="Rectangle 20">
                <a:extLst>
                  <a:ext uri="{FF2B5EF4-FFF2-40B4-BE49-F238E27FC236}">
                    <a16:creationId xmlns:a16="http://schemas.microsoft.com/office/drawing/2014/main" id="{270D6DE9-0A96-42E9-9643-0B7BDF737F0C}"/>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7" name="Rectangle 126">
                <a:extLst>
                  <a:ext uri="{FF2B5EF4-FFF2-40B4-BE49-F238E27FC236}">
                    <a16:creationId xmlns:a16="http://schemas.microsoft.com/office/drawing/2014/main" id="{90309D16-9848-4899-B3BF-1D9225CC94C0}"/>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 name="TextBox 12">
              <a:extLst>
                <a:ext uri="{FF2B5EF4-FFF2-40B4-BE49-F238E27FC236}">
                  <a16:creationId xmlns:a16="http://schemas.microsoft.com/office/drawing/2014/main" id="{497BC972-09E1-415C-A5C9-7932A31B0189}"/>
                </a:ext>
              </a:extLst>
            </p:cNvPr>
            <p:cNvSpPr txBox="1"/>
            <p:nvPr/>
          </p:nvSpPr>
          <p:spPr>
            <a:xfrm>
              <a:off x="2076553" y="3988068"/>
              <a:ext cx="857006" cy="412227"/>
            </a:xfrm>
            <a:prstGeom prst="rect">
              <a:avLst/>
            </a:prstGeom>
            <a:noFill/>
          </p:spPr>
          <p:txBody>
            <a:bodyPr wrap="square" rtlCol="0">
              <a:spAutoFit/>
            </a:bodyPr>
            <a:lstStyle/>
            <a:p>
              <a:r>
                <a:rPr lang="en-NZ" sz="1000" dirty="0"/>
                <a:t>We need it to...</a:t>
              </a:r>
            </a:p>
          </p:txBody>
        </p:sp>
        <p:grpSp>
          <p:nvGrpSpPr>
            <p:cNvPr id="129" name="Group 128">
              <a:extLst>
                <a:ext uri="{FF2B5EF4-FFF2-40B4-BE49-F238E27FC236}">
                  <a16:creationId xmlns:a16="http://schemas.microsoft.com/office/drawing/2014/main" id="{6BE3CB40-763D-4AE7-A1EC-0389B5F8FA21}"/>
                </a:ext>
              </a:extLst>
            </p:cNvPr>
            <p:cNvGrpSpPr/>
            <p:nvPr/>
          </p:nvGrpSpPr>
          <p:grpSpPr>
            <a:xfrm>
              <a:off x="4927073" y="3729197"/>
              <a:ext cx="1598890" cy="1297714"/>
              <a:chOff x="2268343" y="4352007"/>
              <a:chExt cx="1873686" cy="1463750"/>
            </a:xfrm>
          </p:grpSpPr>
          <p:pic>
            <p:nvPicPr>
              <p:cNvPr id="130" name="Picture 129">
                <a:extLst>
                  <a:ext uri="{FF2B5EF4-FFF2-40B4-BE49-F238E27FC236}">
                    <a16:creationId xmlns:a16="http://schemas.microsoft.com/office/drawing/2014/main" id="{50636AD3-3BF4-4430-8FAF-5EBD4E1C1D83}"/>
                  </a:ext>
                </a:extLst>
              </p:cNvPr>
              <p:cNvPicPr>
                <a:picLocks noChangeAspect="1"/>
              </p:cNvPicPr>
              <p:nvPr/>
            </p:nvPicPr>
            <p:blipFill>
              <a:blip r:embed="rId8"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131" name="Rectangle 130">
                <a:extLst>
                  <a:ext uri="{FF2B5EF4-FFF2-40B4-BE49-F238E27FC236}">
                    <a16:creationId xmlns:a16="http://schemas.microsoft.com/office/drawing/2014/main" id="{865F29F2-B94B-4975-A69A-5B97D948E230}"/>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2" name="Rectangle 131">
                <a:extLst>
                  <a:ext uri="{FF2B5EF4-FFF2-40B4-BE49-F238E27FC236}">
                    <a16:creationId xmlns:a16="http://schemas.microsoft.com/office/drawing/2014/main" id="{7EF2EDA8-E5C8-4A4E-A1BA-CA663D3C1337}"/>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3" name="TextBox 132">
              <a:extLst>
                <a:ext uri="{FF2B5EF4-FFF2-40B4-BE49-F238E27FC236}">
                  <a16:creationId xmlns:a16="http://schemas.microsoft.com/office/drawing/2014/main" id="{5B31C346-AC97-4091-BDC8-EA5FDC3108C5}"/>
                </a:ext>
              </a:extLst>
            </p:cNvPr>
            <p:cNvSpPr txBox="1"/>
            <p:nvPr/>
          </p:nvSpPr>
          <p:spPr>
            <a:xfrm>
              <a:off x="5021008" y="3977695"/>
              <a:ext cx="849930" cy="405485"/>
            </a:xfrm>
            <a:prstGeom prst="rect">
              <a:avLst/>
            </a:prstGeom>
            <a:noFill/>
          </p:spPr>
          <p:txBody>
            <a:bodyPr wrap="square" rtlCol="0">
              <a:spAutoFit/>
            </a:bodyPr>
            <a:lstStyle/>
            <a:p>
              <a:r>
                <a:rPr lang="en-NZ" sz="1000" dirty="0"/>
                <a:t>They need it to...</a:t>
              </a:r>
            </a:p>
          </p:txBody>
        </p:sp>
        <p:sp>
          <p:nvSpPr>
            <p:cNvPr id="134" name="TextBox 133">
              <a:extLst>
                <a:ext uri="{FF2B5EF4-FFF2-40B4-BE49-F238E27FC236}">
                  <a16:creationId xmlns:a16="http://schemas.microsoft.com/office/drawing/2014/main" id="{E7DA81F8-8861-4E9C-A69B-EBDD4858DD82}"/>
                </a:ext>
              </a:extLst>
            </p:cNvPr>
            <p:cNvSpPr txBox="1"/>
            <p:nvPr/>
          </p:nvSpPr>
          <p:spPr>
            <a:xfrm>
              <a:off x="5612879" y="4304609"/>
              <a:ext cx="895483" cy="405485"/>
            </a:xfrm>
            <a:prstGeom prst="rect">
              <a:avLst/>
            </a:prstGeom>
            <a:noFill/>
          </p:spPr>
          <p:txBody>
            <a:bodyPr wrap="square" rtlCol="0">
              <a:spAutoFit/>
            </a:bodyPr>
            <a:lstStyle/>
            <a:p>
              <a:r>
                <a:rPr lang="en-NZ" sz="1000" dirty="0"/>
                <a:t>Okay, I understand.</a:t>
              </a:r>
            </a:p>
          </p:txBody>
        </p:sp>
        <p:sp>
          <p:nvSpPr>
            <p:cNvPr id="128" name="TextBox 127">
              <a:extLst>
                <a:ext uri="{FF2B5EF4-FFF2-40B4-BE49-F238E27FC236}">
                  <a16:creationId xmlns:a16="http://schemas.microsoft.com/office/drawing/2014/main" id="{974A2274-413E-47B9-8F0A-7A070C770DD5}"/>
                </a:ext>
              </a:extLst>
            </p:cNvPr>
            <p:cNvSpPr txBox="1"/>
            <p:nvPr/>
          </p:nvSpPr>
          <p:spPr>
            <a:xfrm>
              <a:off x="2719877" y="4296571"/>
              <a:ext cx="857006" cy="412227"/>
            </a:xfrm>
            <a:prstGeom prst="rect">
              <a:avLst/>
            </a:prstGeom>
            <a:noFill/>
          </p:spPr>
          <p:txBody>
            <a:bodyPr wrap="square" rtlCol="0">
              <a:spAutoFit/>
            </a:bodyPr>
            <a:lstStyle/>
            <a:p>
              <a:r>
                <a:rPr lang="en-NZ" sz="1000" dirty="0"/>
                <a:t>Okay, we’ll tell them...</a:t>
              </a:r>
            </a:p>
          </p:txBody>
        </p:sp>
        <p:sp>
          <p:nvSpPr>
            <p:cNvPr id="37" name="TextBox 36">
              <a:extLst>
                <a:ext uri="{FF2B5EF4-FFF2-40B4-BE49-F238E27FC236}">
                  <a16:creationId xmlns:a16="http://schemas.microsoft.com/office/drawing/2014/main" id="{8BB982EE-E770-40E2-901E-A0634B0A12F2}"/>
                </a:ext>
              </a:extLst>
            </p:cNvPr>
            <p:cNvSpPr txBox="1"/>
            <p:nvPr/>
          </p:nvSpPr>
          <p:spPr>
            <a:xfrm>
              <a:off x="3088425" y="5033287"/>
              <a:ext cx="2872362" cy="280720"/>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Transparency flows right through </a:t>
              </a:r>
            </a:p>
          </p:txBody>
        </p:sp>
      </p:grpSp>
      <p:sp>
        <p:nvSpPr>
          <p:cNvPr id="136" name="Rectangle: Rounded Corners 135">
            <a:extLst>
              <a:ext uri="{FF2B5EF4-FFF2-40B4-BE49-F238E27FC236}">
                <a16:creationId xmlns:a16="http://schemas.microsoft.com/office/drawing/2014/main" id="{4E84575B-525A-42AD-9AFB-1D6A4ECC584A}"/>
              </a:ext>
            </a:extLst>
          </p:cNvPr>
          <p:cNvSpPr/>
          <p:nvPr/>
        </p:nvSpPr>
        <p:spPr>
          <a:xfrm>
            <a:off x="7473695" y="6422901"/>
            <a:ext cx="5241849" cy="55092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What capability or infrastructure needs to be considered and potentially funded to support safe and easy access so when people ask for their information it’s easy to support their rights?</a:t>
            </a:r>
            <a:endPar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39" name="Rectangle: Rounded Corners 138">
            <a:extLst>
              <a:ext uri="{FF2B5EF4-FFF2-40B4-BE49-F238E27FC236}">
                <a16:creationId xmlns:a16="http://schemas.microsoft.com/office/drawing/2014/main" id="{B48DABE5-DA45-46DE-A6E2-9BC4C55800E3}"/>
              </a:ext>
            </a:extLst>
          </p:cNvPr>
          <p:cNvSpPr/>
          <p:nvPr/>
        </p:nvSpPr>
        <p:spPr>
          <a:xfrm>
            <a:off x="7473693" y="5228850"/>
            <a:ext cx="5241851"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Set up collection and storage to make access as easy as possible.</a:t>
            </a:r>
          </a:p>
        </p:txBody>
      </p:sp>
      <p:cxnSp>
        <p:nvCxnSpPr>
          <p:cNvPr id="140" name="Straight Connector 139">
            <a:extLst>
              <a:ext uri="{FF2B5EF4-FFF2-40B4-BE49-F238E27FC236}">
                <a16:creationId xmlns:a16="http://schemas.microsoft.com/office/drawing/2014/main" id="{D818A6D7-62E8-4092-B06E-0C8C68BE4906}"/>
              </a:ext>
            </a:extLst>
          </p:cNvPr>
          <p:cNvCxnSpPr>
            <a:cxnSpLocks/>
          </p:cNvCxnSpPr>
          <p:nvPr/>
        </p:nvCxnSpPr>
        <p:spPr>
          <a:xfrm>
            <a:off x="7301650" y="5437343"/>
            <a:ext cx="16152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142" name="Rectangle: Rounded Corners 141">
            <a:extLst>
              <a:ext uri="{FF2B5EF4-FFF2-40B4-BE49-F238E27FC236}">
                <a16:creationId xmlns:a16="http://schemas.microsoft.com/office/drawing/2014/main" id="{E87EB20A-4138-46A8-8130-CDED9DA45680}"/>
              </a:ext>
            </a:extLst>
          </p:cNvPr>
          <p:cNvSpPr/>
          <p:nvPr/>
        </p:nvSpPr>
        <p:spPr>
          <a:xfrm>
            <a:off x="7475686" y="5714164"/>
            <a:ext cx="5241850" cy="60611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Agree a process for responding to requests for access and correction. Make it easy for service users to track where their information has gone and how to access it.</a:t>
            </a:r>
          </a:p>
        </p:txBody>
      </p:sp>
      <p:cxnSp>
        <p:nvCxnSpPr>
          <p:cNvPr id="144" name="Straight Connector 143">
            <a:extLst>
              <a:ext uri="{FF2B5EF4-FFF2-40B4-BE49-F238E27FC236}">
                <a16:creationId xmlns:a16="http://schemas.microsoft.com/office/drawing/2014/main" id="{EFC19265-2862-47B3-B053-25DFF23C6D85}"/>
              </a:ext>
            </a:extLst>
          </p:cNvPr>
          <p:cNvCxnSpPr>
            <a:cxnSpLocks/>
          </p:cNvCxnSpPr>
          <p:nvPr/>
        </p:nvCxnSpPr>
        <p:spPr>
          <a:xfrm>
            <a:off x="7295903" y="6698306"/>
            <a:ext cx="16152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346B4BDC-B153-4DB0-A696-2D08702C57BB}"/>
              </a:ext>
            </a:extLst>
          </p:cNvPr>
          <p:cNvCxnSpPr>
            <a:cxnSpLocks/>
          </p:cNvCxnSpPr>
          <p:nvPr/>
        </p:nvCxnSpPr>
        <p:spPr>
          <a:xfrm>
            <a:off x="7277586" y="6028131"/>
            <a:ext cx="16152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2A1923DD-0F33-4EB9-AA44-3FBA35326D4E}"/>
              </a:ext>
            </a:extLst>
          </p:cNvPr>
          <p:cNvCxnSpPr>
            <a:cxnSpLocks/>
          </p:cNvCxnSpPr>
          <p:nvPr/>
        </p:nvCxnSpPr>
        <p:spPr>
          <a:xfrm>
            <a:off x="908543" y="7094530"/>
            <a:ext cx="11906594"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147" name="TextBox 146">
            <a:extLst>
              <a:ext uri="{FF2B5EF4-FFF2-40B4-BE49-F238E27FC236}">
                <a16:creationId xmlns:a16="http://schemas.microsoft.com/office/drawing/2014/main" id="{840F5E37-8C51-4365-B773-9F2DF22F4E72}"/>
              </a:ext>
            </a:extLst>
          </p:cNvPr>
          <p:cNvSpPr txBox="1"/>
          <p:nvPr/>
        </p:nvSpPr>
        <p:spPr>
          <a:xfrm>
            <a:off x="4263871" y="7183833"/>
            <a:ext cx="1770783" cy="400806"/>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lgn="ctr"/>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Sharing value</a:t>
            </a:r>
            <a:endParaRPr lang="en-NZ" sz="1400" b="0" dirty="0">
              <a:latin typeface="Calibri" panose="020F0502020204030204" pitchFamily="34" charset="0"/>
              <a:cs typeface="Calibri" panose="020F0502020204030204" pitchFamily="34" charset="0"/>
            </a:endParaRPr>
          </a:p>
        </p:txBody>
      </p:sp>
      <p:grpSp>
        <p:nvGrpSpPr>
          <p:cNvPr id="155" name="Group 154">
            <a:extLst>
              <a:ext uri="{FF2B5EF4-FFF2-40B4-BE49-F238E27FC236}">
                <a16:creationId xmlns:a16="http://schemas.microsoft.com/office/drawing/2014/main" id="{40DBB12B-F330-4D31-9FAA-68220AB58536}"/>
              </a:ext>
            </a:extLst>
          </p:cNvPr>
          <p:cNvGrpSpPr/>
          <p:nvPr/>
        </p:nvGrpSpPr>
        <p:grpSpPr>
          <a:xfrm>
            <a:off x="7978660" y="1242628"/>
            <a:ext cx="4733213" cy="1896099"/>
            <a:chOff x="7978660" y="1170436"/>
            <a:chExt cx="4733213" cy="1896099"/>
          </a:xfrm>
        </p:grpSpPr>
        <p:sp>
          <p:nvSpPr>
            <p:cNvPr id="112" name="Content Placeholder 4">
              <a:extLst>
                <a:ext uri="{FF2B5EF4-FFF2-40B4-BE49-F238E27FC236}">
                  <a16:creationId xmlns:a16="http://schemas.microsoft.com/office/drawing/2014/main" id="{080ED108-0633-4D9B-A55B-7536670EFD00}"/>
                </a:ext>
              </a:extLst>
            </p:cNvPr>
            <p:cNvSpPr txBox="1">
              <a:spLocks/>
            </p:cNvSpPr>
            <p:nvPr/>
          </p:nvSpPr>
          <p:spPr>
            <a:xfrm>
              <a:off x="7978660" y="1170436"/>
              <a:ext cx="1653540" cy="211467"/>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lgn="ctr"/>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Collection and use </a:t>
              </a:r>
            </a:p>
          </p:txBody>
        </p:sp>
        <p:sp>
          <p:nvSpPr>
            <p:cNvPr id="101" name="Content Placeholder 4">
              <a:extLst>
                <a:ext uri="{FF2B5EF4-FFF2-40B4-BE49-F238E27FC236}">
                  <a16:creationId xmlns:a16="http://schemas.microsoft.com/office/drawing/2014/main" id="{CC0BF1AC-1686-4F91-A467-883711AE87DC}"/>
                </a:ext>
              </a:extLst>
            </p:cNvPr>
            <p:cNvSpPr txBox="1">
              <a:spLocks/>
            </p:cNvSpPr>
            <p:nvPr/>
          </p:nvSpPr>
          <p:spPr>
            <a:xfrm>
              <a:off x="8048401" y="1419754"/>
              <a:ext cx="4663472" cy="1646781"/>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NZ" sz="1200" b="0" dirty="0">
                  <a:solidFill>
                    <a:schemeClr val="tx1"/>
                  </a:solidFill>
                  <a:latin typeface="Source Sans Pro" panose="020B0503030403020204" pitchFamily="34" charset="0"/>
                  <a:ea typeface="Source Sans Pro" panose="020B0503030403020204" pitchFamily="34" charset="0"/>
                </a:rPr>
                <a:t>What’s collected or used.</a:t>
              </a:r>
            </a:p>
            <a:p>
              <a:pPr lvl="3"/>
              <a:r>
                <a:rPr lang="en-NZ" sz="1200" b="0" dirty="0">
                  <a:solidFill>
                    <a:schemeClr val="tx1"/>
                  </a:solidFill>
                  <a:latin typeface="Source Sans Pro" panose="020B0503030403020204" pitchFamily="34" charset="0"/>
                  <a:ea typeface="Source Sans Pro" panose="020B0503030403020204" pitchFamily="34" charset="0"/>
                </a:rPr>
                <a:t>Why it’s needed, how it’ll be used, how that will help them or others.</a:t>
              </a:r>
            </a:p>
            <a:p>
              <a:pPr lvl="3"/>
              <a:r>
                <a:rPr lang="en-NZ" sz="1200" b="0" dirty="0">
                  <a:solidFill>
                    <a:schemeClr val="tx1"/>
                  </a:solidFill>
                  <a:latin typeface="Source Sans Pro" panose="020B0503030403020204" pitchFamily="34" charset="0"/>
                  <a:ea typeface="Source Sans Pro" panose="020B0503030403020204" pitchFamily="34" charset="0"/>
                </a:rPr>
                <a:t>What it will not be used for and who will not see it.</a:t>
              </a:r>
            </a:p>
            <a:p>
              <a:pPr lvl="3"/>
              <a:r>
                <a:rPr lang="en-NZ" sz="1200" b="0" dirty="0">
                  <a:solidFill>
                    <a:schemeClr val="tx1"/>
                  </a:solidFill>
                  <a:latin typeface="Source Sans Pro" panose="020B0503030403020204" pitchFamily="34" charset="0"/>
                  <a:ea typeface="Source Sans Pro" panose="020B0503030403020204" pitchFamily="34" charset="0"/>
                </a:rPr>
                <a:t>What laws allow the collection or use.</a:t>
              </a:r>
            </a:p>
            <a:p>
              <a:pPr lvl="3"/>
              <a:r>
                <a:rPr lang="en-NZ" sz="1200" b="0" dirty="0">
                  <a:solidFill>
                    <a:schemeClr val="tx1"/>
                  </a:solidFill>
                  <a:latin typeface="Source Sans Pro" panose="020B0503030403020204" pitchFamily="34" charset="0"/>
                  <a:ea typeface="Source Sans Pro" panose="020B0503030403020204" pitchFamily="34" charset="0"/>
                </a:rPr>
                <a:t>If and why it will be shared with other agencies or professionals.</a:t>
              </a:r>
            </a:p>
            <a:p>
              <a:pPr lvl="3"/>
              <a:r>
                <a:rPr lang="en-NZ" sz="1200" b="0" dirty="0">
                  <a:solidFill>
                    <a:schemeClr val="tx1"/>
                  </a:solidFill>
                  <a:latin typeface="Source Sans Pro" panose="020B0503030403020204" pitchFamily="34" charset="0"/>
                  <a:ea typeface="Source Sans Pro" panose="020B0503030403020204" pitchFamily="34" charset="0"/>
                </a:rPr>
                <a:t>If and why it will be linked with other information about them.</a:t>
              </a:r>
              <a:endParaRPr lang="en-US" sz="1016" dirty="0"/>
            </a:p>
          </p:txBody>
        </p:sp>
      </p:grpSp>
      <p:sp>
        <p:nvSpPr>
          <p:cNvPr id="149" name="TextBox 148">
            <a:extLst>
              <a:ext uri="{FF2B5EF4-FFF2-40B4-BE49-F238E27FC236}">
                <a16:creationId xmlns:a16="http://schemas.microsoft.com/office/drawing/2014/main" id="{CAE72A65-B833-40CD-8252-43074E33C79F}"/>
              </a:ext>
            </a:extLst>
          </p:cNvPr>
          <p:cNvSpPr txBox="1"/>
          <p:nvPr/>
        </p:nvSpPr>
        <p:spPr>
          <a:xfrm>
            <a:off x="9117446" y="972544"/>
            <a:ext cx="3033226" cy="400806"/>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lgn="ctr"/>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What service users should know</a:t>
            </a:r>
            <a:endParaRPr lang="en-NZ" sz="1400" dirty="0">
              <a:latin typeface="Calibri" panose="020F0502020204030204" pitchFamily="34" charset="0"/>
              <a:cs typeface="Calibri" panose="020F0502020204030204" pitchFamily="34" charset="0"/>
            </a:endParaRPr>
          </a:p>
        </p:txBody>
      </p:sp>
      <p:cxnSp>
        <p:nvCxnSpPr>
          <p:cNvPr id="150" name="Straight Connector 149">
            <a:extLst>
              <a:ext uri="{FF2B5EF4-FFF2-40B4-BE49-F238E27FC236}">
                <a16:creationId xmlns:a16="http://schemas.microsoft.com/office/drawing/2014/main" id="{D1DF76E0-E6A9-41DD-BEFE-B281C6A9DCDB}"/>
              </a:ext>
            </a:extLst>
          </p:cNvPr>
          <p:cNvCxnSpPr>
            <a:cxnSpLocks/>
          </p:cNvCxnSpPr>
          <p:nvPr/>
        </p:nvCxnSpPr>
        <p:spPr>
          <a:xfrm flipH="1" flipV="1">
            <a:off x="7813555" y="968962"/>
            <a:ext cx="9970" cy="4115024"/>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317136B4-E078-43AE-83D8-5AC9424E83F4}"/>
              </a:ext>
            </a:extLst>
          </p:cNvPr>
          <p:cNvCxnSpPr>
            <a:cxnSpLocks/>
          </p:cNvCxnSpPr>
          <p:nvPr/>
        </p:nvCxnSpPr>
        <p:spPr>
          <a:xfrm flipH="1">
            <a:off x="960654" y="5114297"/>
            <a:ext cx="11789318" cy="25195"/>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004EDC69-C8E2-4A0F-8593-0501B38856F8}"/>
              </a:ext>
            </a:extLst>
          </p:cNvPr>
          <p:cNvSpPr txBox="1"/>
          <p:nvPr/>
        </p:nvSpPr>
        <p:spPr>
          <a:xfrm>
            <a:off x="1093359" y="60097"/>
            <a:ext cx="8896872"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 </a:t>
            </a:r>
          </a:p>
          <a:p>
            <a:r>
              <a:rPr lang="en-NZ" sz="2400" b="1" dirty="0">
                <a:solidFill>
                  <a:srgbClr val="E8731B"/>
                </a:solidFill>
                <a:latin typeface="Source Sans Pro" panose="020B0503030403020204" pitchFamily="34" charset="0"/>
                <a:ea typeface="Source Sans Pro" panose="020B0503030403020204" pitchFamily="34" charset="0"/>
              </a:rPr>
              <a:t>Policy summary for funding, contracting and partnering </a:t>
            </a:r>
          </a:p>
        </p:txBody>
      </p:sp>
      <p:sp>
        <p:nvSpPr>
          <p:cNvPr id="75" name="Oval 74">
            <a:extLst>
              <a:ext uri="{FF2B5EF4-FFF2-40B4-BE49-F238E27FC236}">
                <a16:creationId xmlns:a16="http://schemas.microsoft.com/office/drawing/2014/main" id="{AFDC9D6D-6F42-41ED-AD18-444FE3FD1697}"/>
              </a:ext>
            </a:extLst>
          </p:cNvPr>
          <p:cNvSpPr/>
          <p:nvPr/>
        </p:nvSpPr>
        <p:spPr>
          <a:xfrm>
            <a:off x="113825" y="1699982"/>
            <a:ext cx="1518902" cy="1481999"/>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a:solidFill>
                  <a:schemeClr val="tx1"/>
                </a:solidFill>
                <a:latin typeface="Source Sans Pro" panose="020B0503030403020204" pitchFamily="34" charset="0"/>
                <a:ea typeface="Source Sans Pro" panose="020B0503030403020204" pitchFamily="34" charset="0"/>
              </a:rPr>
              <a:t>Be transparent and </a:t>
            </a:r>
          </a:p>
          <a:p>
            <a:pPr algn="ctr"/>
            <a:r>
              <a:rPr lang="en-NZ" sz="1200" b="1" dirty="0">
                <a:solidFill>
                  <a:schemeClr val="tx1"/>
                </a:solidFill>
                <a:latin typeface="Source Sans Pro" panose="020B0503030403020204" pitchFamily="34" charset="0"/>
                <a:ea typeface="Source Sans Pro" panose="020B0503030403020204" pitchFamily="34" charset="0"/>
              </a:rPr>
              <a:t>support choices</a:t>
            </a:r>
          </a:p>
        </p:txBody>
      </p:sp>
      <p:sp>
        <p:nvSpPr>
          <p:cNvPr id="76" name="Oval 75">
            <a:extLst>
              <a:ext uri="{FF2B5EF4-FFF2-40B4-BE49-F238E27FC236}">
                <a16:creationId xmlns:a16="http://schemas.microsoft.com/office/drawing/2014/main" id="{7DFA43C3-8733-4ACA-9D2A-1D2FAED25A5B}"/>
              </a:ext>
            </a:extLst>
          </p:cNvPr>
          <p:cNvSpPr/>
          <p:nvPr/>
        </p:nvSpPr>
        <p:spPr>
          <a:xfrm>
            <a:off x="73444" y="5486238"/>
            <a:ext cx="1518902" cy="1481997"/>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508"/>
              </a:spcBef>
              <a:spcAft>
                <a:spcPts val="508"/>
              </a:spcAft>
            </a:pP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Be proactive about access and correction</a:t>
            </a:r>
          </a:p>
        </p:txBody>
      </p:sp>
      <p:sp>
        <p:nvSpPr>
          <p:cNvPr id="77" name="TextBox 76">
            <a:extLst>
              <a:ext uri="{FF2B5EF4-FFF2-40B4-BE49-F238E27FC236}">
                <a16:creationId xmlns:a16="http://schemas.microsoft.com/office/drawing/2014/main" id="{B2BFE535-60A4-40A8-A721-B4FC28D953A1}"/>
              </a:ext>
            </a:extLst>
          </p:cNvPr>
          <p:cNvSpPr txBox="1"/>
          <p:nvPr/>
        </p:nvSpPr>
        <p:spPr>
          <a:xfrm>
            <a:off x="11838514" y="9320343"/>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2 of 2</a:t>
            </a:r>
          </a:p>
        </p:txBody>
      </p:sp>
      <p:sp>
        <p:nvSpPr>
          <p:cNvPr id="78" name="TextBox 77">
            <a:extLst>
              <a:ext uri="{FF2B5EF4-FFF2-40B4-BE49-F238E27FC236}">
                <a16:creationId xmlns:a16="http://schemas.microsoft.com/office/drawing/2014/main" id="{AEC93829-92AF-437D-A743-183F74844965}"/>
              </a:ext>
              <a:ext uri="{C183D7F6-B498-43B3-948B-1728B52AA6E4}">
                <adec:decorative xmlns:adec="http://schemas.microsoft.com/office/drawing/2017/decorative" val="0"/>
              </a:ext>
            </a:extLst>
          </p:cNvPr>
          <p:cNvSpPr txBox="1"/>
          <p:nvPr/>
        </p:nvSpPr>
        <p:spPr>
          <a:xfrm>
            <a:off x="0" y="9315387"/>
            <a:ext cx="1535998" cy="230832"/>
          </a:xfrm>
          <a:prstGeom prst="rect">
            <a:avLst/>
          </a:prstGeom>
          <a:noFill/>
        </p:spPr>
        <p:txBody>
          <a:bodyPr wrap="none" rtlCol="0">
            <a:spAutoFit/>
          </a:bodyPr>
          <a:lstStyle/>
          <a:p>
            <a:r>
              <a:rPr lang="en-NZ" sz="900" b="1" dirty="0"/>
              <a:t>digltal.govt.nz/</a:t>
            </a:r>
            <a:r>
              <a:rPr lang="en-NZ" sz="900" b="1" dirty="0" err="1"/>
              <a:t>dpup</a:t>
            </a:r>
            <a:r>
              <a:rPr lang="en-NZ" sz="900" b="1" dirty="0"/>
              <a:t>/toolkit</a:t>
            </a:r>
            <a:endParaRPr lang="en-NZ" sz="900" dirty="0">
              <a:solidFill>
                <a:srgbClr val="EA8132"/>
              </a:solidFill>
            </a:endParaRPr>
          </a:p>
        </p:txBody>
      </p:sp>
      <p:pic>
        <p:nvPicPr>
          <p:cNvPr id="70" name="Picture 69">
            <a:extLst>
              <a:ext uri="{FF2B5EF4-FFF2-40B4-BE49-F238E27FC236}">
                <a16:creationId xmlns:a16="http://schemas.microsoft.com/office/drawing/2014/main" id="{34345024-A17C-4020-A786-81876881A92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520335" y="178177"/>
            <a:ext cx="1083824" cy="468000"/>
          </a:xfrm>
          <a:prstGeom prst="rect">
            <a:avLst/>
          </a:prstGeom>
        </p:spPr>
      </p:pic>
      <p:pic>
        <p:nvPicPr>
          <p:cNvPr id="83" name="Picture 82">
            <a:extLst>
              <a:ext uri="{FF2B5EF4-FFF2-40B4-BE49-F238E27FC236}">
                <a16:creationId xmlns:a16="http://schemas.microsoft.com/office/drawing/2014/main" id="{C67B6F50-CF20-4EEA-81DF-F833F4117AD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53060" y="82812"/>
            <a:ext cx="1690244" cy="612000"/>
          </a:xfrm>
          <a:prstGeom prst="rect">
            <a:avLst/>
          </a:prstGeom>
        </p:spPr>
      </p:pic>
    </p:spTree>
    <p:extLst>
      <p:ext uri="{BB962C8B-B14F-4D97-AF65-F5344CB8AC3E}">
        <p14:creationId xmlns:p14="http://schemas.microsoft.com/office/powerpoint/2010/main" val="95628559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EEJU23W3HNHT-1111130400-915</_dlc_DocId>
    <_dlc_DocIdUrl xmlns="32912b76-460a-4724-b42f-6e9d0ecab840">
      <Url>https://dia.cohesion.net.nz/Sites/AOG/GCPO/_layouts/15/DocIdRedir.aspx?ID=EEJU23W3HNHT-1111130400-915</Url>
      <Description>EEJU23W3HNHT-1111130400-915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A8817C-770D-497F-9848-EE3793489A81}">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http://schemas.microsoft.com/sharepoint/v4"/>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C681CF05-3DA9-4FCB-8CC0-7967E317F7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C7B794-62A1-4149-A461-531C38A1104A}">
  <ds:schemaRefs>
    <ds:schemaRef ds:uri="http://schemas.microsoft.com/sharepoint/events"/>
  </ds:schemaRefs>
</ds:datastoreItem>
</file>

<file path=customXml/itemProps4.xml><?xml version="1.0" encoding="utf-8"?>
<ds:datastoreItem xmlns:ds="http://schemas.openxmlformats.org/officeDocument/2006/customXml" ds:itemID="{186FD72E-0EDA-4E5F-86D5-53F887D6FF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32177</TotalTime>
  <Words>1502</Words>
  <Application>Microsoft Office PowerPoint</Application>
  <PresentationFormat>A3 Paper (297x420 mm)</PresentationFormat>
  <Paragraphs>73</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615</cp:revision>
  <cp:lastPrinted>2020-09-06T19:45:39Z</cp:lastPrinted>
  <dcterms:created xsi:type="dcterms:W3CDTF">2016-04-18T03:19:15Z</dcterms:created>
  <dcterms:modified xsi:type="dcterms:W3CDTF">2021-11-23T08:27:16Z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60d69d70-247a-4934-8f4d-632800c7700f</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