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60" r:id="rId7"/>
  </p:sldMasterIdLst>
  <p:notesMasterIdLst>
    <p:notesMasterId r:id="rId15"/>
  </p:notesMasterIdLst>
  <p:handoutMasterIdLst>
    <p:handoutMasterId r:id="rId16"/>
  </p:handoutMasterIdLst>
  <p:sldIdLst>
    <p:sldId id="269" r:id="rId8"/>
    <p:sldId id="274" r:id="rId9"/>
    <p:sldId id="279" r:id="rId10"/>
    <p:sldId id="275" r:id="rId11"/>
    <p:sldId id="278" r:id="rId12"/>
    <p:sldId id="277" r:id="rId13"/>
    <p:sldId id="276" r:id="rId14"/>
  </p:sldIdLst>
  <p:sldSz cx="6858000" cy="9906000" type="A4"/>
  <p:notesSz cx="9939338" cy="14368463"/>
  <p:defaultTextStyle>
    <a:defPPr>
      <a:defRPr lang="en-US"/>
    </a:defPPr>
    <a:lvl1pPr marL="0" algn="l" defTabSz="1220690" rtl="0" eaLnBrk="1" latinLnBrk="0" hangingPunct="1">
      <a:defRPr sz="2404" kern="1200">
        <a:solidFill>
          <a:schemeClr val="tx1"/>
        </a:solidFill>
        <a:latin typeface="+mn-lt"/>
        <a:ea typeface="+mn-ea"/>
        <a:cs typeface="+mn-cs"/>
      </a:defRPr>
    </a:lvl1pPr>
    <a:lvl2pPr marL="610344" algn="l" defTabSz="1220690" rtl="0" eaLnBrk="1" latinLnBrk="0" hangingPunct="1">
      <a:defRPr sz="2404" kern="1200">
        <a:solidFill>
          <a:schemeClr val="tx1"/>
        </a:solidFill>
        <a:latin typeface="+mn-lt"/>
        <a:ea typeface="+mn-ea"/>
        <a:cs typeface="+mn-cs"/>
      </a:defRPr>
    </a:lvl2pPr>
    <a:lvl3pPr marL="1220690" algn="l" defTabSz="1220690" rtl="0" eaLnBrk="1" latinLnBrk="0" hangingPunct="1">
      <a:defRPr sz="2404" kern="1200">
        <a:solidFill>
          <a:schemeClr val="tx1"/>
        </a:solidFill>
        <a:latin typeface="+mn-lt"/>
        <a:ea typeface="+mn-ea"/>
        <a:cs typeface="+mn-cs"/>
      </a:defRPr>
    </a:lvl3pPr>
    <a:lvl4pPr marL="1831034" algn="l" defTabSz="1220690" rtl="0" eaLnBrk="1" latinLnBrk="0" hangingPunct="1">
      <a:defRPr sz="2404" kern="1200">
        <a:solidFill>
          <a:schemeClr val="tx1"/>
        </a:solidFill>
        <a:latin typeface="+mn-lt"/>
        <a:ea typeface="+mn-ea"/>
        <a:cs typeface="+mn-cs"/>
      </a:defRPr>
    </a:lvl4pPr>
    <a:lvl5pPr marL="2441376" algn="l" defTabSz="1220690" rtl="0" eaLnBrk="1" latinLnBrk="0" hangingPunct="1">
      <a:defRPr sz="2404" kern="1200">
        <a:solidFill>
          <a:schemeClr val="tx1"/>
        </a:solidFill>
        <a:latin typeface="+mn-lt"/>
        <a:ea typeface="+mn-ea"/>
        <a:cs typeface="+mn-cs"/>
      </a:defRPr>
    </a:lvl5pPr>
    <a:lvl6pPr marL="3051723" algn="l" defTabSz="1220690" rtl="0" eaLnBrk="1" latinLnBrk="0" hangingPunct="1">
      <a:defRPr sz="2404" kern="1200">
        <a:solidFill>
          <a:schemeClr val="tx1"/>
        </a:solidFill>
        <a:latin typeface="+mn-lt"/>
        <a:ea typeface="+mn-ea"/>
        <a:cs typeface="+mn-cs"/>
      </a:defRPr>
    </a:lvl6pPr>
    <a:lvl7pPr marL="3662067" algn="l" defTabSz="1220690" rtl="0" eaLnBrk="1" latinLnBrk="0" hangingPunct="1">
      <a:defRPr sz="2404" kern="1200">
        <a:solidFill>
          <a:schemeClr val="tx1"/>
        </a:solidFill>
        <a:latin typeface="+mn-lt"/>
        <a:ea typeface="+mn-ea"/>
        <a:cs typeface="+mn-cs"/>
      </a:defRPr>
    </a:lvl7pPr>
    <a:lvl8pPr marL="4272410" algn="l" defTabSz="1220690" rtl="0" eaLnBrk="1" latinLnBrk="0" hangingPunct="1">
      <a:defRPr sz="2404" kern="1200">
        <a:solidFill>
          <a:schemeClr val="tx1"/>
        </a:solidFill>
        <a:latin typeface="+mn-lt"/>
        <a:ea typeface="+mn-ea"/>
        <a:cs typeface="+mn-cs"/>
      </a:defRPr>
    </a:lvl8pPr>
    <a:lvl9pPr marL="4882756" algn="l" defTabSz="1220690"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4525" userDrawn="1">
          <p15:clr>
            <a:srgbClr val="A4A3A4"/>
          </p15:clr>
        </p15:guide>
        <p15:guide id="2"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 id="2" name="Charlie Harris-Miller" initials="CH" lastIdx="1" clrIdx="1">
    <p:extLst>
      <p:ext uri="{19B8F6BF-5375-455C-9EA6-DF929625EA0E}">
        <p15:presenceInfo xmlns:p15="http://schemas.microsoft.com/office/powerpoint/2012/main" userId="S::Charlie.HarrisMiller040@swa.govt.nz::cb6967a4-8919-4321-a013-35aa5702ec91" providerId="AD"/>
      </p:ext>
    </p:extLst>
  </p:cmAuthor>
  <p:cmAuthor id="3" name="Judy Strydom" initials="JS" lastIdx="9" clrIdx="2">
    <p:extLst>
      <p:ext uri="{19B8F6BF-5375-455C-9EA6-DF929625EA0E}">
        <p15:presenceInfo xmlns:p15="http://schemas.microsoft.com/office/powerpoint/2012/main" userId="S::Judy.Strydom@swa.govt.nz::d8d45ca6-0789-4e55-9a8f-5b13883f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66E"/>
    <a:srgbClr val="DFC7D3"/>
    <a:srgbClr val="4B919F"/>
    <a:srgbClr val="2C86B4"/>
    <a:srgbClr val="979AA0"/>
    <a:srgbClr val="FCFDFE"/>
    <a:srgbClr val="E0EFF1"/>
    <a:srgbClr val="088D97"/>
    <a:srgbClr val="E8731B"/>
    <a:srgbClr val="265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1" d="100"/>
          <a:sy n="81" d="100"/>
        </p:scale>
        <p:origin x="3476" y="76"/>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452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425E53-2FC5-41BE-AFBA-191245F2AB8B}"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NZ"/>
        </a:p>
      </dgm:t>
    </dgm:pt>
    <dgm:pt modelId="{2BAC14E7-B5F2-41B5-BCA9-D390C767D938}">
      <dgm:prSet phldrT="[Text]" custT="1"/>
      <dgm:spPr/>
      <dgm:t>
        <a:bodyPr/>
        <a:lstStyle/>
        <a:p>
          <a:r>
            <a:rPr lang="en-NZ" sz="1100" dirty="0">
              <a:latin typeface="Source Sans Pro" panose="020B0503030403020204" pitchFamily="34" charset="0"/>
            </a:rPr>
            <a:t>“This information is kept in a way that shows who you are.”</a:t>
          </a:r>
          <a:endParaRPr lang="en-NZ" sz="1100" dirty="0"/>
        </a:p>
      </dgm:t>
    </dgm:pt>
    <dgm:pt modelId="{CC37FCE0-75E8-44B7-9A86-DABEF8F4AD7E}" type="parTrans" cxnId="{97532E64-E464-421C-9D3D-0FCB05987652}">
      <dgm:prSet/>
      <dgm:spPr/>
      <dgm:t>
        <a:bodyPr/>
        <a:lstStyle/>
        <a:p>
          <a:endParaRPr lang="en-NZ"/>
        </a:p>
      </dgm:t>
    </dgm:pt>
    <dgm:pt modelId="{7287B630-718F-46F6-AD16-CB614D789282}" type="sibTrans" cxnId="{97532E64-E464-421C-9D3D-0FCB05987652}">
      <dgm:prSet/>
      <dgm:spPr/>
      <dgm:t>
        <a:bodyPr/>
        <a:lstStyle/>
        <a:p>
          <a:endParaRPr lang="en-NZ"/>
        </a:p>
      </dgm:t>
    </dgm:pt>
    <dgm:pt modelId="{0E32A832-C84B-40D3-82A0-0B0246403902}">
      <dgm:prSet phldrT="[Text]"/>
      <dgm:spPr/>
      <dgm:t>
        <a:bodyPr/>
        <a:lstStyle/>
        <a:p>
          <a:r>
            <a:rPr lang="en-NZ" dirty="0">
              <a:latin typeface="Source Sans Pro" panose="020B0503030403020204" pitchFamily="34" charset="0"/>
            </a:rPr>
            <a:t>“This information is collected in a way that never shows who you are.”</a:t>
          </a:r>
          <a:endParaRPr lang="en-NZ" dirty="0"/>
        </a:p>
      </dgm:t>
    </dgm:pt>
    <dgm:pt modelId="{D9E26E33-25D6-4874-B2B8-D43A1DD31051}" type="parTrans" cxnId="{38B46ADE-FE6C-4F45-83E0-6A7575FC6BFC}">
      <dgm:prSet/>
      <dgm:spPr/>
      <dgm:t>
        <a:bodyPr/>
        <a:lstStyle/>
        <a:p>
          <a:endParaRPr lang="en-NZ"/>
        </a:p>
      </dgm:t>
    </dgm:pt>
    <dgm:pt modelId="{0BAF23D5-246B-4EF0-8DF7-885CFBAA169D}" type="sibTrans" cxnId="{38B46ADE-FE6C-4F45-83E0-6A7575FC6BFC}">
      <dgm:prSet/>
      <dgm:spPr/>
      <dgm:t>
        <a:bodyPr/>
        <a:lstStyle/>
        <a:p>
          <a:endParaRPr lang="en-NZ"/>
        </a:p>
      </dgm:t>
    </dgm:pt>
    <dgm:pt modelId="{95E713AE-740C-4CF5-A355-EB3BDC39EF80}">
      <dgm:prSet phldrT="[Text]" custT="1"/>
      <dgm:spPr/>
      <dgm:t>
        <a:bodyPr/>
        <a:lstStyle/>
        <a:p>
          <a:r>
            <a:rPr lang="en-NZ" sz="1100" dirty="0">
              <a:latin typeface="Source Sans Pro" panose="020B0503030403020204" pitchFamily="34" charset="0"/>
            </a:rPr>
            <a:t>“This information shows who you are now, but when it is used for X reasons anything that could show who you are is removed.”</a:t>
          </a:r>
          <a:endParaRPr lang="en-NZ" sz="1100" dirty="0"/>
        </a:p>
      </dgm:t>
    </dgm:pt>
    <dgm:pt modelId="{C1C97C28-BFAC-418D-985C-83E683182931}" type="parTrans" cxnId="{27A07314-2A3D-4AA4-919B-47826964ED1E}">
      <dgm:prSet/>
      <dgm:spPr/>
      <dgm:t>
        <a:bodyPr/>
        <a:lstStyle/>
        <a:p>
          <a:endParaRPr lang="en-NZ"/>
        </a:p>
      </dgm:t>
    </dgm:pt>
    <dgm:pt modelId="{CA67D927-1CFC-4446-9DED-8166C185342D}" type="sibTrans" cxnId="{27A07314-2A3D-4AA4-919B-47826964ED1E}">
      <dgm:prSet/>
      <dgm:spPr/>
      <dgm:t>
        <a:bodyPr/>
        <a:lstStyle/>
        <a:p>
          <a:endParaRPr lang="en-NZ"/>
        </a:p>
      </dgm:t>
    </dgm:pt>
    <dgm:pt modelId="{6BF500DA-A541-4A38-AAD6-34A3601F0AA4}">
      <dgm:prSet phldrT="[Text]" custT="1"/>
      <dgm:spPr/>
      <dgm:t>
        <a:bodyPr/>
        <a:lstStyle/>
        <a:p>
          <a:r>
            <a:rPr lang="en-NZ" sz="1100" dirty="0">
              <a:latin typeface="Source Sans Pro" panose="020B0503030403020204" pitchFamily="34" charset="0"/>
            </a:rPr>
            <a:t>“The information about you that we have is put together with information about you that Agency X has.”</a:t>
          </a:r>
          <a:endParaRPr lang="en-NZ" sz="1100" dirty="0"/>
        </a:p>
      </dgm:t>
    </dgm:pt>
    <dgm:pt modelId="{B7FC70BA-DEBD-4DDB-97B1-530EB2E32DDE}" type="parTrans" cxnId="{C9C92498-087B-413B-B574-AB21693F9620}">
      <dgm:prSet/>
      <dgm:spPr/>
      <dgm:t>
        <a:bodyPr/>
        <a:lstStyle/>
        <a:p>
          <a:endParaRPr lang="en-NZ"/>
        </a:p>
      </dgm:t>
    </dgm:pt>
    <dgm:pt modelId="{137A1614-CF4E-44D0-80BA-65928E38661B}" type="sibTrans" cxnId="{C9C92498-087B-413B-B574-AB21693F9620}">
      <dgm:prSet/>
      <dgm:spPr/>
      <dgm:t>
        <a:bodyPr/>
        <a:lstStyle/>
        <a:p>
          <a:endParaRPr lang="en-NZ"/>
        </a:p>
      </dgm:t>
    </dgm:pt>
    <dgm:pt modelId="{E19801F4-67F1-49CA-933A-D07D88573A7C}">
      <dgm:prSet phldrT="[Text]" custT="1"/>
      <dgm:spPr/>
      <dgm:t>
        <a:bodyPr/>
        <a:lstStyle/>
        <a:p>
          <a:r>
            <a:rPr lang="en-NZ" sz="1100" dirty="0">
              <a:latin typeface="Source Sans Pro" panose="020B0503030403020204" pitchFamily="34" charset="0"/>
            </a:rPr>
            <a:t>“Your information is put together with the information of everyone who comes to this programme.”</a:t>
          </a:r>
          <a:endParaRPr lang="en-NZ" sz="1100" dirty="0"/>
        </a:p>
      </dgm:t>
    </dgm:pt>
    <dgm:pt modelId="{F73C5996-E387-4E23-AB53-AF1049B75FDD}" type="parTrans" cxnId="{1DDADC8A-2F62-4242-9E33-547502AB5399}">
      <dgm:prSet/>
      <dgm:spPr/>
      <dgm:t>
        <a:bodyPr/>
        <a:lstStyle/>
        <a:p>
          <a:endParaRPr lang="en-NZ"/>
        </a:p>
      </dgm:t>
    </dgm:pt>
    <dgm:pt modelId="{481E000A-BC6A-450A-96E1-D24CAFF9C0F0}" type="sibTrans" cxnId="{1DDADC8A-2F62-4242-9E33-547502AB5399}">
      <dgm:prSet/>
      <dgm:spPr/>
      <dgm:t>
        <a:bodyPr/>
        <a:lstStyle/>
        <a:p>
          <a:endParaRPr lang="en-NZ"/>
        </a:p>
      </dgm:t>
    </dgm:pt>
    <dgm:pt modelId="{8F642328-80F4-45AC-A8D1-758034084EE2}" type="pres">
      <dgm:prSet presAssocID="{D9425E53-2FC5-41BE-AFBA-191245F2AB8B}" presName="rootnode" presStyleCnt="0">
        <dgm:presLayoutVars>
          <dgm:chMax/>
          <dgm:chPref/>
          <dgm:dir/>
          <dgm:animLvl val="lvl"/>
        </dgm:presLayoutVars>
      </dgm:prSet>
      <dgm:spPr/>
    </dgm:pt>
    <dgm:pt modelId="{93A92927-160C-4210-9781-C96C6D22780E}" type="pres">
      <dgm:prSet presAssocID="{2BAC14E7-B5F2-41B5-BCA9-D390C767D938}" presName="composite" presStyleCnt="0"/>
      <dgm:spPr/>
    </dgm:pt>
    <dgm:pt modelId="{08E6609C-7DCE-4708-9E0A-6B9B33ACBDD7}" type="pres">
      <dgm:prSet presAssocID="{2BAC14E7-B5F2-41B5-BCA9-D390C767D938}" presName="LShape" presStyleLbl="alignNode1" presStyleIdx="0" presStyleCnt="9"/>
      <dgm:spPr>
        <a:solidFill>
          <a:srgbClr val="DFC7D3"/>
        </a:solidFill>
        <a:ln>
          <a:noFill/>
        </a:ln>
      </dgm:spPr>
    </dgm:pt>
    <dgm:pt modelId="{658817ED-C781-4C4B-B76C-A85E3CF45CBA}" type="pres">
      <dgm:prSet presAssocID="{2BAC14E7-B5F2-41B5-BCA9-D390C767D938}" presName="ParentText" presStyleLbl="revTx" presStyleIdx="0" presStyleCnt="5">
        <dgm:presLayoutVars>
          <dgm:chMax val="0"/>
          <dgm:chPref val="0"/>
          <dgm:bulletEnabled val="1"/>
        </dgm:presLayoutVars>
      </dgm:prSet>
      <dgm:spPr/>
    </dgm:pt>
    <dgm:pt modelId="{63FE64F9-A0DB-44E6-9287-422E6FB0CEB3}" type="pres">
      <dgm:prSet presAssocID="{2BAC14E7-B5F2-41B5-BCA9-D390C767D938}" presName="Triangle" presStyleLbl="alignNode1" presStyleIdx="1" presStyleCnt="9"/>
      <dgm:spPr>
        <a:solidFill>
          <a:srgbClr val="DFC7D3"/>
        </a:solidFill>
        <a:ln>
          <a:noFill/>
        </a:ln>
      </dgm:spPr>
    </dgm:pt>
    <dgm:pt modelId="{4CB7BAEC-19E9-48D4-B0EE-B8AB0A2F5199}" type="pres">
      <dgm:prSet presAssocID="{7287B630-718F-46F6-AD16-CB614D789282}" presName="sibTrans" presStyleCnt="0"/>
      <dgm:spPr/>
    </dgm:pt>
    <dgm:pt modelId="{2CA730E0-C006-4055-9881-A17D2A3A35AB}" type="pres">
      <dgm:prSet presAssocID="{7287B630-718F-46F6-AD16-CB614D789282}" presName="space" presStyleCnt="0"/>
      <dgm:spPr/>
    </dgm:pt>
    <dgm:pt modelId="{58540589-BA02-4998-840A-CED6433D8E68}" type="pres">
      <dgm:prSet presAssocID="{0E32A832-C84B-40D3-82A0-0B0246403902}" presName="composite" presStyleCnt="0"/>
      <dgm:spPr/>
    </dgm:pt>
    <dgm:pt modelId="{DB6509A4-563D-4B5F-A984-32FEBFE2C0BA}" type="pres">
      <dgm:prSet presAssocID="{0E32A832-C84B-40D3-82A0-0B0246403902}" presName="LShape" presStyleLbl="alignNode1" presStyleIdx="2" presStyleCnt="9"/>
      <dgm:spPr>
        <a:solidFill>
          <a:srgbClr val="DFC7D3"/>
        </a:solidFill>
        <a:ln>
          <a:noFill/>
        </a:ln>
      </dgm:spPr>
    </dgm:pt>
    <dgm:pt modelId="{9C198914-1C27-4F8D-8E4A-2379BC351C2A}" type="pres">
      <dgm:prSet presAssocID="{0E32A832-C84B-40D3-82A0-0B0246403902}" presName="ParentText" presStyleLbl="revTx" presStyleIdx="1" presStyleCnt="5">
        <dgm:presLayoutVars>
          <dgm:chMax val="0"/>
          <dgm:chPref val="0"/>
          <dgm:bulletEnabled val="1"/>
        </dgm:presLayoutVars>
      </dgm:prSet>
      <dgm:spPr/>
    </dgm:pt>
    <dgm:pt modelId="{5726F135-E0FE-4402-AE32-ED838F90565A}" type="pres">
      <dgm:prSet presAssocID="{0E32A832-C84B-40D3-82A0-0B0246403902}" presName="Triangle" presStyleLbl="alignNode1" presStyleIdx="3" presStyleCnt="9"/>
      <dgm:spPr>
        <a:solidFill>
          <a:srgbClr val="DFC7D3"/>
        </a:solidFill>
        <a:ln>
          <a:noFill/>
        </a:ln>
      </dgm:spPr>
    </dgm:pt>
    <dgm:pt modelId="{3060F95E-97FA-4D04-A1A4-27BDFEBE56A0}" type="pres">
      <dgm:prSet presAssocID="{0BAF23D5-246B-4EF0-8DF7-885CFBAA169D}" presName="sibTrans" presStyleCnt="0"/>
      <dgm:spPr/>
    </dgm:pt>
    <dgm:pt modelId="{1EC23989-5966-4979-9D34-0B7869F03051}" type="pres">
      <dgm:prSet presAssocID="{0BAF23D5-246B-4EF0-8DF7-885CFBAA169D}" presName="space" presStyleCnt="0"/>
      <dgm:spPr/>
    </dgm:pt>
    <dgm:pt modelId="{1D9BE33F-2DC1-47D8-B2E6-BACEEFE90884}" type="pres">
      <dgm:prSet presAssocID="{95E713AE-740C-4CF5-A355-EB3BDC39EF80}" presName="composite" presStyleCnt="0"/>
      <dgm:spPr/>
    </dgm:pt>
    <dgm:pt modelId="{F4FC057C-7A05-4323-8888-99AE32793A77}" type="pres">
      <dgm:prSet presAssocID="{95E713AE-740C-4CF5-A355-EB3BDC39EF80}" presName="LShape" presStyleLbl="alignNode1" presStyleIdx="4" presStyleCnt="9"/>
      <dgm:spPr>
        <a:solidFill>
          <a:srgbClr val="DFC7D3"/>
        </a:solidFill>
        <a:ln>
          <a:noFill/>
        </a:ln>
      </dgm:spPr>
    </dgm:pt>
    <dgm:pt modelId="{A9C3525C-11BC-4779-A20B-8B354E4F55C5}" type="pres">
      <dgm:prSet presAssocID="{95E713AE-740C-4CF5-A355-EB3BDC39EF80}" presName="ParentText" presStyleLbl="revTx" presStyleIdx="2" presStyleCnt="5" custScaleX="116819" custLinFactNeighborX="7560">
        <dgm:presLayoutVars>
          <dgm:chMax val="0"/>
          <dgm:chPref val="0"/>
          <dgm:bulletEnabled val="1"/>
        </dgm:presLayoutVars>
      </dgm:prSet>
      <dgm:spPr/>
    </dgm:pt>
    <dgm:pt modelId="{D530AE1B-3870-4A02-A731-D81D257E22BA}" type="pres">
      <dgm:prSet presAssocID="{95E713AE-740C-4CF5-A355-EB3BDC39EF80}" presName="Triangle" presStyleLbl="alignNode1" presStyleIdx="5" presStyleCnt="9"/>
      <dgm:spPr>
        <a:solidFill>
          <a:srgbClr val="DFC7D3"/>
        </a:solidFill>
        <a:ln>
          <a:noFill/>
        </a:ln>
      </dgm:spPr>
    </dgm:pt>
    <dgm:pt modelId="{7F70CA0E-B7DE-43DD-862D-8B09E3720C92}" type="pres">
      <dgm:prSet presAssocID="{CA67D927-1CFC-4446-9DED-8166C185342D}" presName="sibTrans" presStyleCnt="0"/>
      <dgm:spPr/>
    </dgm:pt>
    <dgm:pt modelId="{A304B768-3986-4A28-A3B2-BC85C868BCF3}" type="pres">
      <dgm:prSet presAssocID="{CA67D927-1CFC-4446-9DED-8166C185342D}" presName="space" presStyleCnt="0"/>
      <dgm:spPr/>
    </dgm:pt>
    <dgm:pt modelId="{F1D97027-974E-4DCD-9614-F65FA47041A9}" type="pres">
      <dgm:prSet presAssocID="{6BF500DA-A541-4A38-AAD6-34A3601F0AA4}" presName="composite" presStyleCnt="0"/>
      <dgm:spPr/>
    </dgm:pt>
    <dgm:pt modelId="{81C0BD48-9FEE-4EBB-BA2E-C82808543335}" type="pres">
      <dgm:prSet presAssocID="{6BF500DA-A541-4A38-AAD6-34A3601F0AA4}" presName="LShape" presStyleLbl="alignNode1" presStyleIdx="6" presStyleCnt="9"/>
      <dgm:spPr>
        <a:solidFill>
          <a:srgbClr val="DFC7D3"/>
        </a:solidFill>
        <a:ln>
          <a:noFill/>
        </a:ln>
      </dgm:spPr>
    </dgm:pt>
    <dgm:pt modelId="{5238FCE0-5AB2-49E7-A924-6CC913A134DC}" type="pres">
      <dgm:prSet presAssocID="{6BF500DA-A541-4A38-AAD6-34A3601F0AA4}" presName="ParentText" presStyleLbl="revTx" presStyleIdx="3" presStyleCnt="5" custScaleX="114873" custLinFactNeighborX="6480">
        <dgm:presLayoutVars>
          <dgm:chMax val="0"/>
          <dgm:chPref val="0"/>
          <dgm:bulletEnabled val="1"/>
        </dgm:presLayoutVars>
      </dgm:prSet>
      <dgm:spPr/>
    </dgm:pt>
    <dgm:pt modelId="{E3158FD4-D741-40E4-A141-79C1CA85F1A7}" type="pres">
      <dgm:prSet presAssocID="{6BF500DA-A541-4A38-AAD6-34A3601F0AA4}" presName="Triangle" presStyleLbl="alignNode1" presStyleIdx="7" presStyleCnt="9"/>
      <dgm:spPr>
        <a:solidFill>
          <a:srgbClr val="DFC7D3"/>
        </a:solidFill>
        <a:ln>
          <a:noFill/>
        </a:ln>
      </dgm:spPr>
    </dgm:pt>
    <dgm:pt modelId="{987E6CD4-A61C-407D-9135-C25744C30D83}" type="pres">
      <dgm:prSet presAssocID="{137A1614-CF4E-44D0-80BA-65928E38661B}" presName="sibTrans" presStyleCnt="0"/>
      <dgm:spPr/>
    </dgm:pt>
    <dgm:pt modelId="{3C887D4D-6D3F-4E62-8641-661589D4FE30}" type="pres">
      <dgm:prSet presAssocID="{137A1614-CF4E-44D0-80BA-65928E38661B}" presName="space" presStyleCnt="0"/>
      <dgm:spPr/>
    </dgm:pt>
    <dgm:pt modelId="{0F256C05-FAD9-4137-B5CB-4FCDEF90BFC2}" type="pres">
      <dgm:prSet presAssocID="{E19801F4-67F1-49CA-933A-D07D88573A7C}" presName="composite" presStyleCnt="0"/>
      <dgm:spPr/>
    </dgm:pt>
    <dgm:pt modelId="{102D29B0-472B-4BA7-AF5C-BBF346277BC4}" type="pres">
      <dgm:prSet presAssocID="{E19801F4-67F1-49CA-933A-D07D88573A7C}" presName="LShape" presStyleLbl="alignNode1" presStyleIdx="8" presStyleCnt="9"/>
      <dgm:spPr>
        <a:solidFill>
          <a:srgbClr val="DFC7D3"/>
        </a:solidFill>
        <a:ln>
          <a:noFill/>
        </a:ln>
      </dgm:spPr>
    </dgm:pt>
    <dgm:pt modelId="{FA599AB0-CDE0-4E23-AAAF-617B8C41B2A5}" type="pres">
      <dgm:prSet presAssocID="{E19801F4-67F1-49CA-933A-D07D88573A7C}" presName="ParentText" presStyleLbl="revTx" presStyleIdx="4" presStyleCnt="5">
        <dgm:presLayoutVars>
          <dgm:chMax val="0"/>
          <dgm:chPref val="0"/>
          <dgm:bulletEnabled val="1"/>
        </dgm:presLayoutVars>
      </dgm:prSet>
      <dgm:spPr/>
    </dgm:pt>
  </dgm:ptLst>
  <dgm:cxnLst>
    <dgm:cxn modelId="{27A07314-2A3D-4AA4-919B-47826964ED1E}" srcId="{D9425E53-2FC5-41BE-AFBA-191245F2AB8B}" destId="{95E713AE-740C-4CF5-A355-EB3BDC39EF80}" srcOrd="2" destOrd="0" parTransId="{C1C97C28-BFAC-418D-985C-83E683182931}" sibTransId="{CA67D927-1CFC-4446-9DED-8166C185342D}"/>
    <dgm:cxn modelId="{DBFCCA42-1CCB-4B1C-86F9-80E8F6A23B56}" type="presOf" srcId="{6BF500DA-A541-4A38-AAD6-34A3601F0AA4}" destId="{5238FCE0-5AB2-49E7-A924-6CC913A134DC}" srcOrd="0" destOrd="0" presId="urn:microsoft.com/office/officeart/2009/3/layout/StepUpProcess"/>
    <dgm:cxn modelId="{97532E64-E464-421C-9D3D-0FCB05987652}" srcId="{D9425E53-2FC5-41BE-AFBA-191245F2AB8B}" destId="{2BAC14E7-B5F2-41B5-BCA9-D390C767D938}" srcOrd="0" destOrd="0" parTransId="{CC37FCE0-75E8-44B7-9A86-DABEF8F4AD7E}" sibTransId="{7287B630-718F-46F6-AD16-CB614D789282}"/>
    <dgm:cxn modelId="{0E392782-7FE2-44A1-8BFF-276452D9F01A}" type="presOf" srcId="{2BAC14E7-B5F2-41B5-BCA9-D390C767D938}" destId="{658817ED-C781-4C4B-B76C-A85E3CF45CBA}" srcOrd="0" destOrd="0" presId="urn:microsoft.com/office/officeart/2009/3/layout/StepUpProcess"/>
    <dgm:cxn modelId="{1DDADC8A-2F62-4242-9E33-547502AB5399}" srcId="{D9425E53-2FC5-41BE-AFBA-191245F2AB8B}" destId="{E19801F4-67F1-49CA-933A-D07D88573A7C}" srcOrd="4" destOrd="0" parTransId="{F73C5996-E387-4E23-AB53-AF1049B75FDD}" sibTransId="{481E000A-BC6A-450A-96E1-D24CAFF9C0F0}"/>
    <dgm:cxn modelId="{C9C92498-087B-413B-B574-AB21693F9620}" srcId="{D9425E53-2FC5-41BE-AFBA-191245F2AB8B}" destId="{6BF500DA-A541-4A38-AAD6-34A3601F0AA4}" srcOrd="3" destOrd="0" parTransId="{B7FC70BA-DEBD-4DDB-97B1-530EB2E32DDE}" sibTransId="{137A1614-CF4E-44D0-80BA-65928E38661B}"/>
    <dgm:cxn modelId="{7F73DECF-9931-4267-B9D1-7A2D326BA070}" type="presOf" srcId="{95E713AE-740C-4CF5-A355-EB3BDC39EF80}" destId="{A9C3525C-11BC-4779-A20B-8B354E4F55C5}" srcOrd="0" destOrd="0" presId="urn:microsoft.com/office/officeart/2009/3/layout/StepUpProcess"/>
    <dgm:cxn modelId="{DB9E5ED4-5659-4E3C-9CF3-AD133B192298}" type="presOf" srcId="{D9425E53-2FC5-41BE-AFBA-191245F2AB8B}" destId="{8F642328-80F4-45AC-A8D1-758034084EE2}" srcOrd="0" destOrd="0" presId="urn:microsoft.com/office/officeart/2009/3/layout/StepUpProcess"/>
    <dgm:cxn modelId="{D6CDBCDD-5F2F-477F-A158-F8934C1D9F55}" type="presOf" srcId="{E19801F4-67F1-49CA-933A-D07D88573A7C}" destId="{FA599AB0-CDE0-4E23-AAAF-617B8C41B2A5}" srcOrd="0" destOrd="0" presId="urn:microsoft.com/office/officeart/2009/3/layout/StepUpProcess"/>
    <dgm:cxn modelId="{38B46ADE-FE6C-4F45-83E0-6A7575FC6BFC}" srcId="{D9425E53-2FC5-41BE-AFBA-191245F2AB8B}" destId="{0E32A832-C84B-40D3-82A0-0B0246403902}" srcOrd="1" destOrd="0" parTransId="{D9E26E33-25D6-4874-B2B8-D43A1DD31051}" sibTransId="{0BAF23D5-246B-4EF0-8DF7-885CFBAA169D}"/>
    <dgm:cxn modelId="{EF469CF0-D03A-4B07-A824-9B3E6C14DD60}" type="presOf" srcId="{0E32A832-C84B-40D3-82A0-0B0246403902}" destId="{9C198914-1C27-4F8D-8E4A-2379BC351C2A}" srcOrd="0" destOrd="0" presId="urn:microsoft.com/office/officeart/2009/3/layout/StepUpProcess"/>
    <dgm:cxn modelId="{96144559-AAA4-4C9D-B0CA-A17B3ED9F368}" type="presParOf" srcId="{8F642328-80F4-45AC-A8D1-758034084EE2}" destId="{93A92927-160C-4210-9781-C96C6D22780E}" srcOrd="0" destOrd="0" presId="urn:microsoft.com/office/officeart/2009/3/layout/StepUpProcess"/>
    <dgm:cxn modelId="{5EB36E54-5C37-464E-845B-7261323E8272}" type="presParOf" srcId="{93A92927-160C-4210-9781-C96C6D22780E}" destId="{08E6609C-7DCE-4708-9E0A-6B9B33ACBDD7}" srcOrd="0" destOrd="0" presId="urn:microsoft.com/office/officeart/2009/3/layout/StepUpProcess"/>
    <dgm:cxn modelId="{784F70E9-47EB-4264-BCEB-ED677BF2997B}" type="presParOf" srcId="{93A92927-160C-4210-9781-C96C6D22780E}" destId="{658817ED-C781-4C4B-B76C-A85E3CF45CBA}" srcOrd="1" destOrd="0" presId="urn:microsoft.com/office/officeart/2009/3/layout/StepUpProcess"/>
    <dgm:cxn modelId="{70535B8A-7C68-4B77-90FB-D2E5220B98C6}" type="presParOf" srcId="{93A92927-160C-4210-9781-C96C6D22780E}" destId="{63FE64F9-A0DB-44E6-9287-422E6FB0CEB3}" srcOrd="2" destOrd="0" presId="urn:microsoft.com/office/officeart/2009/3/layout/StepUpProcess"/>
    <dgm:cxn modelId="{3B8AA302-D3DB-4EE7-BB62-990F8822698E}" type="presParOf" srcId="{8F642328-80F4-45AC-A8D1-758034084EE2}" destId="{4CB7BAEC-19E9-48D4-B0EE-B8AB0A2F5199}" srcOrd="1" destOrd="0" presId="urn:microsoft.com/office/officeart/2009/3/layout/StepUpProcess"/>
    <dgm:cxn modelId="{F022DBC7-239D-41A1-A549-291BD31838EA}" type="presParOf" srcId="{4CB7BAEC-19E9-48D4-B0EE-B8AB0A2F5199}" destId="{2CA730E0-C006-4055-9881-A17D2A3A35AB}" srcOrd="0" destOrd="0" presId="urn:microsoft.com/office/officeart/2009/3/layout/StepUpProcess"/>
    <dgm:cxn modelId="{B8C0D8B3-95EF-4FC0-BD8C-8E10209345C6}" type="presParOf" srcId="{8F642328-80F4-45AC-A8D1-758034084EE2}" destId="{58540589-BA02-4998-840A-CED6433D8E68}" srcOrd="2" destOrd="0" presId="urn:microsoft.com/office/officeart/2009/3/layout/StepUpProcess"/>
    <dgm:cxn modelId="{916178D3-DDB7-4103-B298-0A485704EE47}" type="presParOf" srcId="{58540589-BA02-4998-840A-CED6433D8E68}" destId="{DB6509A4-563D-4B5F-A984-32FEBFE2C0BA}" srcOrd="0" destOrd="0" presId="urn:microsoft.com/office/officeart/2009/3/layout/StepUpProcess"/>
    <dgm:cxn modelId="{7F174A9D-84C7-4FA5-8E7D-0F8525B2FF1E}" type="presParOf" srcId="{58540589-BA02-4998-840A-CED6433D8E68}" destId="{9C198914-1C27-4F8D-8E4A-2379BC351C2A}" srcOrd="1" destOrd="0" presId="urn:microsoft.com/office/officeart/2009/3/layout/StepUpProcess"/>
    <dgm:cxn modelId="{ECCCCF10-638A-4381-A6C8-66499EB7F130}" type="presParOf" srcId="{58540589-BA02-4998-840A-CED6433D8E68}" destId="{5726F135-E0FE-4402-AE32-ED838F90565A}" srcOrd="2" destOrd="0" presId="urn:microsoft.com/office/officeart/2009/3/layout/StepUpProcess"/>
    <dgm:cxn modelId="{15A8120A-365B-44A2-BA75-A1343D4B4DE7}" type="presParOf" srcId="{8F642328-80F4-45AC-A8D1-758034084EE2}" destId="{3060F95E-97FA-4D04-A1A4-27BDFEBE56A0}" srcOrd="3" destOrd="0" presId="urn:microsoft.com/office/officeart/2009/3/layout/StepUpProcess"/>
    <dgm:cxn modelId="{82009172-C780-464F-A1C3-796A0C15C622}" type="presParOf" srcId="{3060F95E-97FA-4D04-A1A4-27BDFEBE56A0}" destId="{1EC23989-5966-4979-9D34-0B7869F03051}" srcOrd="0" destOrd="0" presId="urn:microsoft.com/office/officeart/2009/3/layout/StepUpProcess"/>
    <dgm:cxn modelId="{295D4B3C-12FD-4399-AE12-66983535D0B7}" type="presParOf" srcId="{8F642328-80F4-45AC-A8D1-758034084EE2}" destId="{1D9BE33F-2DC1-47D8-B2E6-BACEEFE90884}" srcOrd="4" destOrd="0" presId="urn:microsoft.com/office/officeart/2009/3/layout/StepUpProcess"/>
    <dgm:cxn modelId="{EEEC1FAE-D572-4C4C-85D8-187ABD070E14}" type="presParOf" srcId="{1D9BE33F-2DC1-47D8-B2E6-BACEEFE90884}" destId="{F4FC057C-7A05-4323-8888-99AE32793A77}" srcOrd="0" destOrd="0" presId="urn:microsoft.com/office/officeart/2009/3/layout/StepUpProcess"/>
    <dgm:cxn modelId="{CBA32C85-F848-4AED-BCF5-C25072819A61}" type="presParOf" srcId="{1D9BE33F-2DC1-47D8-B2E6-BACEEFE90884}" destId="{A9C3525C-11BC-4779-A20B-8B354E4F55C5}" srcOrd="1" destOrd="0" presId="urn:microsoft.com/office/officeart/2009/3/layout/StepUpProcess"/>
    <dgm:cxn modelId="{59E9C2C1-A138-4B6D-9AFD-2E35E52D02A3}" type="presParOf" srcId="{1D9BE33F-2DC1-47D8-B2E6-BACEEFE90884}" destId="{D530AE1B-3870-4A02-A731-D81D257E22BA}" srcOrd="2" destOrd="0" presId="urn:microsoft.com/office/officeart/2009/3/layout/StepUpProcess"/>
    <dgm:cxn modelId="{F4C3B7D6-02FF-4A95-A551-1FB8E0B5825C}" type="presParOf" srcId="{8F642328-80F4-45AC-A8D1-758034084EE2}" destId="{7F70CA0E-B7DE-43DD-862D-8B09E3720C92}" srcOrd="5" destOrd="0" presId="urn:microsoft.com/office/officeart/2009/3/layout/StepUpProcess"/>
    <dgm:cxn modelId="{C84058AD-AFB7-4149-95AD-9E8097D9A897}" type="presParOf" srcId="{7F70CA0E-B7DE-43DD-862D-8B09E3720C92}" destId="{A304B768-3986-4A28-A3B2-BC85C868BCF3}" srcOrd="0" destOrd="0" presId="urn:microsoft.com/office/officeart/2009/3/layout/StepUpProcess"/>
    <dgm:cxn modelId="{23EB3976-D5D5-4F81-9108-7041625B14E8}" type="presParOf" srcId="{8F642328-80F4-45AC-A8D1-758034084EE2}" destId="{F1D97027-974E-4DCD-9614-F65FA47041A9}" srcOrd="6" destOrd="0" presId="urn:microsoft.com/office/officeart/2009/3/layout/StepUpProcess"/>
    <dgm:cxn modelId="{DA2CE99C-9002-4157-8631-0F9FEF2F3493}" type="presParOf" srcId="{F1D97027-974E-4DCD-9614-F65FA47041A9}" destId="{81C0BD48-9FEE-4EBB-BA2E-C82808543335}" srcOrd="0" destOrd="0" presId="urn:microsoft.com/office/officeart/2009/3/layout/StepUpProcess"/>
    <dgm:cxn modelId="{78F44156-8216-4425-B934-29FF1533A9BA}" type="presParOf" srcId="{F1D97027-974E-4DCD-9614-F65FA47041A9}" destId="{5238FCE0-5AB2-49E7-A924-6CC913A134DC}" srcOrd="1" destOrd="0" presId="urn:microsoft.com/office/officeart/2009/3/layout/StepUpProcess"/>
    <dgm:cxn modelId="{F6A07DF7-055C-47DD-BB38-FDC7AA971C81}" type="presParOf" srcId="{F1D97027-974E-4DCD-9614-F65FA47041A9}" destId="{E3158FD4-D741-40E4-A141-79C1CA85F1A7}" srcOrd="2" destOrd="0" presId="urn:microsoft.com/office/officeart/2009/3/layout/StepUpProcess"/>
    <dgm:cxn modelId="{324C134D-DA93-4821-AE8A-33573B58BF12}" type="presParOf" srcId="{8F642328-80F4-45AC-A8D1-758034084EE2}" destId="{987E6CD4-A61C-407D-9135-C25744C30D83}" srcOrd="7" destOrd="0" presId="urn:microsoft.com/office/officeart/2009/3/layout/StepUpProcess"/>
    <dgm:cxn modelId="{D5743C74-1C7F-4465-A1FD-6FA3344DE172}" type="presParOf" srcId="{987E6CD4-A61C-407D-9135-C25744C30D83}" destId="{3C887D4D-6D3F-4E62-8641-661589D4FE30}" srcOrd="0" destOrd="0" presId="urn:microsoft.com/office/officeart/2009/3/layout/StepUpProcess"/>
    <dgm:cxn modelId="{11DDDCCD-1AE5-4C89-AFE9-9EF4AD2A9352}" type="presParOf" srcId="{8F642328-80F4-45AC-A8D1-758034084EE2}" destId="{0F256C05-FAD9-4137-B5CB-4FCDEF90BFC2}" srcOrd="8" destOrd="0" presId="urn:microsoft.com/office/officeart/2009/3/layout/StepUpProcess"/>
    <dgm:cxn modelId="{7B1BD46E-9A5D-45B8-ABC6-D8470B1EC342}" type="presParOf" srcId="{0F256C05-FAD9-4137-B5CB-4FCDEF90BFC2}" destId="{102D29B0-472B-4BA7-AF5C-BBF346277BC4}" srcOrd="0" destOrd="0" presId="urn:microsoft.com/office/officeart/2009/3/layout/StepUpProcess"/>
    <dgm:cxn modelId="{C840B629-595C-4283-A009-8457AE23ECC6}" type="presParOf" srcId="{0F256C05-FAD9-4137-B5CB-4FCDEF90BFC2}" destId="{FA599AB0-CDE0-4E23-AAAF-617B8C41B2A5}"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6609C-7DCE-4708-9E0A-6B9B33ACBDD7}">
      <dsp:nvSpPr>
        <dsp:cNvPr id="0" name=""/>
        <dsp:cNvSpPr/>
      </dsp:nvSpPr>
      <dsp:spPr>
        <a:xfrm rot="5400000">
          <a:off x="254625" y="1399477"/>
          <a:ext cx="764705" cy="1272453"/>
        </a:xfrm>
        <a:prstGeom prst="corner">
          <a:avLst>
            <a:gd name="adj1" fmla="val 16120"/>
            <a:gd name="adj2" fmla="val 1611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58817ED-C781-4C4B-B76C-A85E3CF45CBA}">
      <dsp:nvSpPr>
        <dsp:cNvPr id="0" name=""/>
        <dsp:cNvSpPr/>
      </dsp:nvSpPr>
      <dsp:spPr>
        <a:xfrm>
          <a:off x="126976" y="1779666"/>
          <a:ext cx="1148777" cy="100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NZ" sz="1100" kern="1200" dirty="0">
              <a:latin typeface="Source Sans Pro" panose="020B0503030403020204" pitchFamily="34" charset="0"/>
            </a:rPr>
            <a:t>“This information is kept in a way that shows who you are.”</a:t>
          </a:r>
          <a:endParaRPr lang="en-NZ" sz="1100" kern="1200" dirty="0"/>
        </a:p>
      </dsp:txBody>
      <dsp:txXfrm>
        <a:off x="126976" y="1779666"/>
        <a:ext cx="1148777" cy="1006971"/>
      </dsp:txXfrm>
    </dsp:sp>
    <dsp:sp modelId="{63FE64F9-A0DB-44E6-9287-422E6FB0CEB3}">
      <dsp:nvSpPr>
        <dsp:cNvPr id="0" name=""/>
        <dsp:cNvSpPr/>
      </dsp:nvSpPr>
      <dsp:spPr>
        <a:xfrm>
          <a:off x="1059004" y="1305798"/>
          <a:ext cx="216750" cy="216750"/>
        </a:xfrm>
        <a:prstGeom prst="triangle">
          <a:avLst>
            <a:gd name="adj" fmla="val 10000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6509A4-563D-4B5F-A984-32FEBFE2C0BA}">
      <dsp:nvSpPr>
        <dsp:cNvPr id="0" name=""/>
        <dsp:cNvSpPr/>
      </dsp:nvSpPr>
      <dsp:spPr>
        <a:xfrm rot="5400000">
          <a:off x="1660953" y="1051480"/>
          <a:ext cx="764705" cy="1272453"/>
        </a:xfrm>
        <a:prstGeom prst="corner">
          <a:avLst>
            <a:gd name="adj1" fmla="val 16120"/>
            <a:gd name="adj2" fmla="val 1611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198914-1C27-4F8D-8E4A-2379BC351C2A}">
      <dsp:nvSpPr>
        <dsp:cNvPr id="0" name=""/>
        <dsp:cNvSpPr/>
      </dsp:nvSpPr>
      <dsp:spPr>
        <a:xfrm>
          <a:off x="1533305" y="1431669"/>
          <a:ext cx="1148777" cy="100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NZ" sz="1100" kern="1200" dirty="0">
              <a:latin typeface="Source Sans Pro" panose="020B0503030403020204" pitchFamily="34" charset="0"/>
            </a:rPr>
            <a:t>“This information is collected in a way that never shows who you are.”</a:t>
          </a:r>
          <a:endParaRPr lang="en-NZ" sz="1100" kern="1200" dirty="0"/>
        </a:p>
      </dsp:txBody>
      <dsp:txXfrm>
        <a:off x="1533305" y="1431669"/>
        <a:ext cx="1148777" cy="1006971"/>
      </dsp:txXfrm>
    </dsp:sp>
    <dsp:sp modelId="{5726F135-E0FE-4402-AE32-ED838F90565A}">
      <dsp:nvSpPr>
        <dsp:cNvPr id="0" name=""/>
        <dsp:cNvSpPr/>
      </dsp:nvSpPr>
      <dsp:spPr>
        <a:xfrm>
          <a:off x="2465332" y="957800"/>
          <a:ext cx="216750" cy="216750"/>
        </a:xfrm>
        <a:prstGeom prst="triangle">
          <a:avLst>
            <a:gd name="adj" fmla="val 10000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FC057C-7A05-4323-8888-99AE32793A77}">
      <dsp:nvSpPr>
        <dsp:cNvPr id="0" name=""/>
        <dsp:cNvSpPr/>
      </dsp:nvSpPr>
      <dsp:spPr>
        <a:xfrm rot="5400000">
          <a:off x="3067282" y="703482"/>
          <a:ext cx="764705" cy="1272453"/>
        </a:xfrm>
        <a:prstGeom prst="corner">
          <a:avLst>
            <a:gd name="adj1" fmla="val 16120"/>
            <a:gd name="adj2" fmla="val 1611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C3525C-11BC-4779-A20B-8B354E4F55C5}">
      <dsp:nvSpPr>
        <dsp:cNvPr id="0" name=""/>
        <dsp:cNvSpPr/>
      </dsp:nvSpPr>
      <dsp:spPr>
        <a:xfrm>
          <a:off x="2929874" y="1083672"/>
          <a:ext cx="1341990" cy="100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NZ" sz="1100" kern="1200" dirty="0">
              <a:latin typeface="Source Sans Pro" panose="020B0503030403020204" pitchFamily="34" charset="0"/>
            </a:rPr>
            <a:t>“This information shows who you are now, but when it is used for X reasons anything that could show who you are is removed.”</a:t>
          </a:r>
          <a:endParaRPr lang="en-NZ" sz="1100" kern="1200" dirty="0"/>
        </a:p>
      </dsp:txBody>
      <dsp:txXfrm>
        <a:off x="2929874" y="1083672"/>
        <a:ext cx="1341990" cy="1006971"/>
      </dsp:txXfrm>
    </dsp:sp>
    <dsp:sp modelId="{D530AE1B-3870-4A02-A731-D81D257E22BA}">
      <dsp:nvSpPr>
        <dsp:cNvPr id="0" name=""/>
        <dsp:cNvSpPr/>
      </dsp:nvSpPr>
      <dsp:spPr>
        <a:xfrm>
          <a:off x="3871661" y="609803"/>
          <a:ext cx="216750" cy="216750"/>
        </a:xfrm>
        <a:prstGeom prst="triangle">
          <a:avLst>
            <a:gd name="adj" fmla="val 10000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1C0BD48-9FEE-4EBB-BA2E-C82808543335}">
      <dsp:nvSpPr>
        <dsp:cNvPr id="0" name=""/>
        <dsp:cNvSpPr/>
      </dsp:nvSpPr>
      <dsp:spPr>
        <a:xfrm rot="5400000">
          <a:off x="4473610" y="355485"/>
          <a:ext cx="764705" cy="1272453"/>
        </a:xfrm>
        <a:prstGeom prst="corner">
          <a:avLst>
            <a:gd name="adj1" fmla="val 16120"/>
            <a:gd name="adj2" fmla="val 1611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38FCE0-5AB2-49E7-A924-6CC913A134DC}">
      <dsp:nvSpPr>
        <dsp:cNvPr id="0" name=""/>
        <dsp:cNvSpPr/>
      </dsp:nvSpPr>
      <dsp:spPr>
        <a:xfrm>
          <a:off x="4334974" y="735674"/>
          <a:ext cx="1319635" cy="100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NZ" sz="1100" kern="1200" dirty="0">
              <a:latin typeface="Source Sans Pro" panose="020B0503030403020204" pitchFamily="34" charset="0"/>
            </a:rPr>
            <a:t>“The information about you that we have is put together with information about you that Agency X has.”</a:t>
          </a:r>
          <a:endParaRPr lang="en-NZ" sz="1100" kern="1200" dirty="0"/>
        </a:p>
      </dsp:txBody>
      <dsp:txXfrm>
        <a:off x="4334974" y="735674"/>
        <a:ext cx="1319635" cy="1006971"/>
      </dsp:txXfrm>
    </dsp:sp>
    <dsp:sp modelId="{E3158FD4-D741-40E4-A141-79C1CA85F1A7}">
      <dsp:nvSpPr>
        <dsp:cNvPr id="0" name=""/>
        <dsp:cNvSpPr/>
      </dsp:nvSpPr>
      <dsp:spPr>
        <a:xfrm>
          <a:off x="5277989" y="261806"/>
          <a:ext cx="216750" cy="216750"/>
        </a:xfrm>
        <a:prstGeom prst="triangle">
          <a:avLst>
            <a:gd name="adj" fmla="val 10000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2D29B0-472B-4BA7-AF5C-BBF346277BC4}">
      <dsp:nvSpPr>
        <dsp:cNvPr id="0" name=""/>
        <dsp:cNvSpPr/>
      </dsp:nvSpPr>
      <dsp:spPr>
        <a:xfrm rot="5400000">
          <a:off x="5879938" y="7488"/>
          <a:ext cx="764705" cy="1272453"/>
        </a:xfrm>
        <a:prstGeom prst="corner">
          <a:avLst>
            <a:gd name="adj1" fmla="val 16120"/>
            <a:gd name="adj2" fmla="val 16110"/>
          </a:avLst>
        </a:prstGeom>
        <a:solidFill>
          <a:srgbClr val="DFC7D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599AB0-CDE0-4E23-AAAF-617B8C41B2A5}">
      <dsp:nvSpPr>
        <dsp:cNvPr id="0" name=""/>
        <dsp:cNvSpPr/>
      </dsp:nvSpPr>
      <dsp:spPr>
        <a:xfrm>
          <a:off x="5752290" y="387677"/>
          <a:ext cx="1148777" cy="100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NZ" sz="1100" kern="1200" dirty="0">
              <a:latin typeface="Source Sans Pro" panose="020B0503030403020204" pitchFamily="34" charset="0"/>
            </a:rPr>
            <a:t>“Your information is put together with the information of everyone who comes to this programme.”</a:t>
          </a:r>
          <a:endParaRPr lang="en-NZ" sz="1100" kern="1200" dirty="0"/>
        </a:p>
      </dsp:txBody>
      <dsp:txXfrm>
        <a:off x="5752290" y="387677"/>
        <a:ext cx="1148777" cy="1006971"/>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8130" cy="719229"/>
          </a:xfrm>
          <a:prstGeom prst="rect">
            <a:avLst/>
          </a:prstGeom>
        </p:spPr>
        <p:txBody>
          <a:bodyPr vert="horz" lIns="132898" tIns="66448" rIns="132898" bIns="66448" rtlCol="0"/>
          <a:lstStyle>
            <a:lvl1pPr algn="l">
              <a:defRPr sz="1700"/>
            </a:lvl1pPr>
          </a:lstStyle>
          <a:p>
            <a:endParaRPr lang="en-NZ"/>
          </a:p>
        </p:txBody>
      </p:sp>
      <p:sp>
        <p:nvSpPr>
          <p:cNvPr id="3" name="Date Placeholder 2"/>
          <p:cNvSpPr>
            <a:spLocks noGrp="1"/>
          </p:cNvSpPr>
          <p:nvPr>
            <p:ph type="dt" sz="quarter" idx="1"/>
          </p:nvPr>
        </p:nvSpPr>
        <p:spPr>
          <a:xfrm>
            <a:off x="5628888" y="0"/>
            <a:ext cx="4308130" cy="719229"/>
          </a:xfrm>
          <a:prstGeom prst="rect">
            <a:avLst/>
          </a:prstGeom>
        </p:spPr>
        <p:txBody>
          <a:bodyPr vert="horz" lIns="132898" tIns="66448" rIns="132898" bIns="66448" rtlCol="0"/>
          <a:lstStyle>
            <a:lvl1pPr algn="r">
              <a:defRPr sz="17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1" y="13646940"/>
            <a:ext cx="4308130" cy="719227"/>
          </a:xfrm>
          <a:prstGeom prst="rect">
            <a:avLst/>
          </a:prstGeom>
        </p:spPr>
        <p:txBody>
          <a:bodyPr vert="horz" lIns="132898" tIns="66448" rIns="132898" bIns="66448" rtlCol="0" anchor="b"/>
          <a:lstStyle>
            <a:lvl1pPr algn="l">
              <a:defRPr sz="1700"/>
            </a:lvl1pPr>
          </a:lstStyle>
          <a:p>
            <a:endParaRPr lang="en-NZ"/>
          </a:p>
        </p:txBody>
      </p:sp>
      <p:sp>
        <p:nvSpPr>
          <p:cNvPr id="5" name="Slide Number Placeholder 4"/>
          <p:cNvSpPr>
            <a:spLocks noGrp="1"/>
          </p:cNvSpPr>
          <p:nvPr>
            <p:ph type="sldNum" sz="quarter" idx="3"/>
          </p:nvPr>
        </p:nvSpPr>
        <p:spPr>
          <a:xfrm>
            <a:off x="5628888" y="13646940"/>
            <a:ext cx="4308130" cy="719227"/>
          </a:xfrm>
          <a:prstGeom prst="rect">
            <a:avLst/>
          </a:prstGeom>
        </p:spPr>
        <p:txBody>
          <a:bodyPr vert="horz" lIns="132898" tIns="66448" rIns="132898" bIns="66448" rtlCol="0" anchor="b"/>
          <a:lstStyle>
            <a:lvl1pPr algn="r">
              <a:defRPr sz="17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7045" cy="720918"/>
          </a:xfrm>
          <a:prstGeom prst="rect">
            <a:avLst/>
          </a:prstGeom>
        </p:spPr>
        <p:txBody>
          <a:bodyPr vert="horz" lIns="132898" tIns="66448" rIns="132898" bIns="66448" rtlCol="0"/>
          <a:lstStyle>
            <a:lvl1pPr algn="l">
              <a:defRPr sz="1700"/>
            </a:lvl1pPr>
          </a:lstStyle>
          <a:p>
            <a:endParaRPr lang="en-NZ"/>
          </a:p>
        </p:txBody>
      </p:sp>
      <p:sp>
        <p:nvSpPr>
          <p:cNvPr id="3" name="Date Placeholder 2"/>
          <p:cNvSpPr>
            <a:spLocks noGrp="1"/>
          </p:cNvSpPr>
          <p:nvPr>
            <p:ph type="dt" idx="1"/>
          </p:nvPr>
        </p:nvSpPr>
        <p:spPr>
          <a:xfrm>
            <a:off x="5629993" y="1"/>
            <a:ext cx="4307045" cy="720918"/>
          </a:xfrm>
          <a:prstGeom prst="rect">
            <a:avLst/>
          </a:prstGeom>
        </p:spPr>
        <p:txBody>
          <a:bodyPr vert="horz" lIns="132898" tIns="66448" rIns="132898" bIns="66448" rtlCol="0"/>
          <a:lstStyle>
            <a:lvl1pPr algn="r">
              <a:defRPr sz="17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3290888" y="1797050"/>
            <a:ext cx="3357562" cy="4849813"/>
          </a:xfrm>
          <a:prstGeom prst="rect">
            <a:avLst/>
          </a:prstGeom>
          <a:noFill/>
          <a:ln w="12700">
            <a:solidFill>
              <a:prstClr val="black"/>
            </a:solidFill>
          </a:ln>
        </p:spPr>
        <p:txBody>
          <a:bodyPr vert="horz" lIns="132898" tIns="66448" rIns="132898" bIns="66448" rtlCol="0" anchor="ctr"/>
          <a:lstStyle/>
          <a:p>
            <a:endParaRPr lang="en-NZ"/>
          </a:p>
        </p:txBody>
      </p:sp>
      <p:sp>
        <p:nvSpPr>
          <p:cNvPr id="5" name="Notes Placeholder 4"/>
          <p:cNvSpPr>
            <a:spLocks noGrp="1"/>
          </p:cNvSpPr>
          <p:nvPr>
            <p:ph type="body" sz="quarter" idx="3"/>
          </p:nvPr>
        </p:nvSpPr>
        <p:spPr>
          <a:xfrm>
            <a:off x="993935" y="6914823"/>
            <a:ext cx="7951470" cy="5657583"/>
          </a:xfrm>
          <a:prstGeom prst="rect">
            <a:avLst/>
          </a:prstGeom>
        </p:spPr>
        <p:txBody>
          <a:bodyPr vert="horz" lIns="132898" tIns="66448" rIns="132898" bIns="664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 y="13647547"/>
            <a:ext cx="4307045" cy="720917"/>
          </a:xfrm>
          <a:prstGeom prst="rect">
            <a:avLst/>
          </a:prstGeom>
        </p:spPr>
        <p:txBody>
          <a:bodyPr vert="horz" lIns="132898" tIns="66448" rIns="132898" bIns="66448" rtlCol="0" anchor="b"/>
          <a:lstStyle>
            <a:lvl1pPr algn="l">
              <a:defRPr sz="1700"/>
            </a:lvl1pPr>
          </a:lstStyle>
          <a:p>
            <a:endParaRPr lang="en-NZ"/>
          </a:p>
        </p:txBody>
      </p:sp>
      <p:sp>
        <p:nvSpPr>
          <p:cNvPr id="7" name="Slide Number Placeholder 6"/>
          <p:cNvSpPr>
            <a:spLocks noGrp="1"/>
          </p:cNvSpPr>
          <p:nvPr>
            <p:ph type="sldNum" sz="quarter" idx="5"/>
          </p:nvPr>
        </p:nvSpPr>
        <p:spPr>
          <a:xfrm>
            <a:off x="5629993" y="13647547"/>
            <a:ext cx="4307045" cy="720917"/>
          </a:xfrm>
          <a:prstGeom prst="rect">
            <a:avLst/>
          </a:prstGeom>
        </p:spPr>
        <p:txBody>
          <a:bodyPr vert="horz" lIns="132898" tIns="66448" rIns="132898" bIns="66448" rtlCol="0" anchor="b"/>
          <a:lstStyle>
            <a:lvl1pPr algn="r">
              <a:defRPr sz="17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0690" rtl="0" eaLnBrk="1" latinLnBrk="0" hangingPunct="1">
      <a:defRPr sz="1604" kern="1200">
        <a:solidFill>
          <a:schemeClr val="tx1"/>
        </a:solidFill>
        <a:latin typeface="+mn-lt"/>
        <a:ea typeface="+mn-ea"/>
        <a:cs typeface="+mn-cs"/>
      </a:defRPr>
    </a:lvl1pPr>
    <a:lvl2pPr marL="610344" algn="l" defTabSz="1220690" rtl="0" eaLnBrk="1" latinLnBrk="0" hangingPunct="1">
      <a:defRPr sz="1604" kern="1200">
        <a:solidFill>
          <a:schemeClr val="tx1"/>
        </a:solidFill>
        <a:latin typeface="+mn-lt"/>
        <a:ea typeface="+mn-ea"/>
        <a:cs typeface="+mn-cs"/>
      </a:defRPr>
    </a:lvl2pPr>
    <a:lvl3pPr marL="1220690" algn="l" defTabSz="1220690" rtl="0" eaLnBrk="1" latinLnBrk="0" hangingPunct="1">
      <a:defRPr sz="1604" kern="1200">
        <a:solidFill>
          <a:schemeClr val="tx1"/>
        </a:solidFill>
        <a:latin typeface="+mn-lt"/>
        <a:ea typeface="+mn-ea"/>
        <a:cs typeface="+mn-cs"/>
      </a:defRPr>
    </a:lvl3pPr>
    <a:lvl4pPr marL="1831034" algn="l" defTabSz="1220690" rtl="0" eaLnBrk="1" latinLnBrk="0" hangingPunct="1">
      <a:defRPr sz="1604" kern="1200">
        <a:solidFill>
          <a:schemeClr val="tx1"/>
        </a:solidFill>
        <a:latin typeface="+mn-lt"/>
        <a:ea typeface="+mn-ea"/>
        <a:cs typeface="+mn-cs"/>
      </a:defRPr>
    </a:lvl4pPr>
    <a:lvl5pPr marL="2441376" algn="l" defTabSz="1220690" rtl="0" eaLnBrk="1" latinLnBrk="0" hangingPunct="1">
      <a:defRPr sz="1604" kern="1200">
        <a:solidFill>
          <a:schemeClr val="tx1"/>
        </a:solidFill>
        <a:latin typeface="+mn-lt"/>
        <a:ea typeface="+mn-ea"/>
        <a:cs typeface="+mn-cs"/>
      </a:defRPr>
    </a:lvl5pPr>
    <a:lvl6pPr marL="3051723" algn="l" defTabSz="1220690" rtl="0" eaLnBrk="1" latinLnBrk="0" hangingPunct="1">
      <a:defRPr sz="1604" kern="1200">
        <a:solidFill>
          <a:schemeClr val="tx1"/>
        </a:solidFill>
        <a:latin typeface="+mn-lt"/>
        <a:ea typeface="+mn-ea"/>
        <a:cs typeface="+mn-cs"/>
      </a:defRPr>
    </a:lvl6pPr>
    <a:lvl7pPr marL="3662067" algn="l" defTabSz="1220690" rtl="0" eaLnBrk="1" latinLnBrk="0" hangingPunct="1">
      <a:defRPr sz="1604" kern="1200">
        <a:solidFill>
          <a:schemeClr val="tx1"/>
        </a:solidFill>
        <a:latin typeface="+mn-lt"/>
        <a:ea typeface="+mn-ea"/>
        <a:cs typeface="+mn-cs"/>
      </a:defRPr>
    </a:lvl7pPr>
    <a:lvl8pPr marL="4272410" algn="l" defTabSz="1220690" rtl="0" eaLnBrk="1" latinLnBrk="0" hangingPunct="1">
      <a:defRPr sz="1604" kern="1200">
        <a:solidFill>
          <a:schemeClr val="tx1"/>
        </a:solidFill>
        <a:latin typeface="+mn-lt"/>
        <a:ea typeface="+mn-ea"/>
        <a:cs typeface="+mn-cs"/>
      </a:defRPr>
    </a:lvl8pPr>
    <a:lvl9pPr marL="4882756" algn="l" defTabSz="1220690"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857610" y="1620850"/>
            <a:ext cx="5143500" cy="3449082"/>
          </a:xfrm>
        </p:spPr>
        <p:txBody>
          <a:bodyPr anchor="b"/>
          <a:lstStyle>
            <a:lvl1pPr algn="ctr">
              <a:defRPr sz="6773"/>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857610" y="5202306"/>
            <a:ext cx="5143500" cy="2393030"/>
          </a:xfrm>
        </p:spPr>
        <p:txBody>
          <a:bodyPr/>
          <a:lstStyle>
            <a:lvl1pPr marL="0" indent="0" algn="ctr">
              <a:buNone/>
              <a:defRPr sz="2709"/>
            </a:lvl1pPr>
            <a:lvl2pPr marL="516122" indent="0" algn="ctr">
              <a:buNone/>
              <a:defRPr sz="2257"/>
            </a:lvl2pPr>
            <a:lvl3pPr marL="1032244" indent="0" algn="ctr">
              <a:buNone/>
              <a:defRPr sz="2031"/>
            </a:lvl3pPr>
            <a:lvl4pPr marL="1548367" indent="0" algn="ctr">
              <a:buNone/>
              <a:defRPr sz="1807"/>
            </a:lvl4pPr>
            <a:lvl5pPr marL="2064488" indent="0" algn="ctr">
              <a:buNone/>
              <a:defRPr sz="1807"/>
            </a:lvl5pPr>
            <a:lvl6pPr marL="2580611" indent="0" algn="ctr">
              <a:buNone/>
              <a:defRPr sz="1807"/>
            </a:lvl6pPr>
            <a:lvl7pPr marL="3096733" indent="0" algn="ctr">
              <a:buNone/>
              <a:defRPr sz="1807"/>
            </a:lvl7pPr>
            <a:lvl8pPr marL="3612856" indent="0" algn="ctr">
              <a:buNone/>
              <a:defRPr sz="1807"/>
            </a:lvl8pPr>
            <a:lvl9pPr marL="4128978" indent="0" algn="ctr">
              <a:buNone/>
              <a:defRPr sz="1807"/>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4908036" y="528028"/>
            <a:ext cx="1478315" cy="8393992"/>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471650" y="528028"/>
            <a:ext cx="4367259" cy="83939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857610" y="1620850"/>
            <a:ext cx="5143500" cy="3449082"/>
          </a:xfrm>
        </p:spPr>
        <p:txBody>
          <a:bodyPr anchor="b"/>
          <a:lstStyle>
            <a:lvl1pPr algn="ctr">
              <a:defRPr sz="6773"/>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857610" y="5202306"/>
            <a:ext cx="5143500" cy="2393030"/>
          </a:xfrm>
        </p:spPr>
        <p:txBody>
          <a:bodyPr/>
          <a:lstStyle>
            <a:lvl1pPr marL="0" indent="0" algn="ctr">
              <a:buNone/>
              <a:defRPr sz="2709"/>
            </a:lvl1pPr>
            <a:lvl2pPr marL="516122" indent="0" algn="ctr">
              <a:buNone/>
              <a:defRPr sz="2257"/>
            </a:lvl2pPr>
            <a:lvl3pPr marL="1032244" indent="0" algn="ctr">
              <a:buNone/>
              <a:defRPr sz="2031"/>
            </a:lvl3pPr>
            <a:lvl4pPr marL="1548367" indent="0" algn="ctr">
              <a:buNone/>
              <a:defRPr sz="1807"/>
            </a:lvl4pPr>
            <a:lvl5pPr marL="2064488" indent="0" algn="ctr">
              <a:buNone/>
              <a:defRPr sz="1807"/>
            </a:lvl5pPr>
            <a:lvl6pPr marL="2580611" indent="0" algn="ctr">
              <a:buNone/>
              <a:defRPr sz="1807"/>
            </a:lvl6pPr>
            <a:lvl7pPr marL="3096733" indent="0" algn="ctr">
              <a:buNone/>
              <a:defRPr sz="1807"/>
            </a:lvl7pPr>
            <a:lvl8pPr marL="3612856" indent="0" algn="ctr">
              <a:buNone/>
              <a:defRPr sz="1807"/>
            </a:lvl8pPr>
            <a:lvl9pPr marL="4128978" indent="0" algn="ctr">
              <a:buNone/>
              <a:defRPr sz="1807"/>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468051" y="2469516"/>
            <a:ext cx="5914701" cy="4121249"/>
          </a:xfrm>
        </p:spPr>
        <p:txBody>
          <a:bodyPr anchor="b"/>
          <a:lstStyle>
            <a:lvl1pPr>
              <a:defRPr sz="6773"/>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468051" y="6629008"/>
            <a:ext cx="5914701" cy="2166523"/>
          </a:xfrm>
        </p:spPr>
        <p:txBody>
          <a:bodyPr/>
          <a:lstStyle>
            <a:lvl1pPr marL="0" indent="0">
              <a:buNone/>
              <a:defRPr sz="2709">
                <a:solidFill>
                  <a:schemeClr val="tx1">
                    <a:tint val="75000"/>
                  </a:schemeClr>
                </a:solidFill>
              </a:defRPr>
            </a:lvl1pPr>
            <a:lvl2pPr marL="516122" indent="0">
              <a:buNone/>
              <a:defRPr sz="2257">
                <a:solidFill>
                  <a:schemeClr val="tx1">
                    <a:tint val="75000"/>
                  </a:schemeClr>
                </a:solidFill>
              </a:defRPr>
            </a:lvl2pPr>
            <a:lvl3pPr marL="1032244" indent="0">
              <a:buNone/>
              <a:defRPr sz="2031">
                <a:solidFill>
                  <a:schemeClr val="tx1">
                    <a:tint val="75000"/>
                  </a:schemeClr>
                </a:solidFill>
              </a:defRPr>
            </a:lvl3pPr>
            <a:lvl4pPr marL="1548367" indent="0">
              <a:buNone/>
              <a:defRPr sz="1807">
                <a:solidFill>
                  <a:schemeClr val="tx1">
                    <a:tint val="75000"/>
                  </a:schemeClr>
                </a:solidFill>
              </a:defRPr>
            </a:lvl4pPr>
            <a:lvl5pPr marL="2064488" indent="0">
              <a:buNone/>
              <a:defRPr sz="1807">
                <a:solidFill>
                  <a:schemeClr val="tx1">
                    <a:tint val="75000"/>
                  </a:schemeClr>
                </a:solidFill>
              </a:defRPr>
            </a:lvl5pPr>
            <a:lvl6pPr marL="2580611" indent="0">
              <a:buNone/>
              <a:defRPr sz="1807">
                <a:solidFill>
                  <a:schemeClr val="tx1">
                    <a:tint val="75000"/>
                  </a:schemeClr>
                </a:solidFill>
              </a:defRPr>
            </a:lvl6pPr>
            <a:lvl7pPr marL="3096733" indent="0">
              <a:buNone/>
              <a:defRPr sz="1807">
                <a:solidFill>
                  <a:schemeClr val="tx1">
                    <a:tint val="75000"/>
                  </a:schemeClr>
                </a:solidFill>
              </a:defRPr>
            </a:lvl7pPr>
            <a:lvl8pPr marL="3612856" indent="0">
              <a:buNone/>
              <a:defRPr sz="1807">
                <a:solidFill>
                  <a:schemeClr val="tx1">
                    <a:tint val="75000"/>
                  </a:schemeClr>
                </a:solidFill>
              </a:defRPr>
            </a:lvl8pPr>
            <a:lvl9pPr marL="4128978" indent="0">
              <a:buNone/>
              <a:defRPr sz="1807">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471652" y="2637191"/>
            <a:ext cx="2922786" cy="6284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3463566" y="2637191"/>
            <a:ext cx="2922786" cy="6284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472372" y="528030"/>
            <a:ext cx="5914701" cy="1913541"/>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472371" y="2428331"/>
            <a:ext cx="2901185" cy="1189896"/>
          </a:xfrm>
        </p:spPr>
        <p:txBody>
          <a:bodyPr anchor="b"/>
          <a:lstStyle>
            <a:lvl1pPr marL="0" indent="0">
              <a:buNone/>
              <a:defRPr sz="2709" b="1"/>
            </a:lvl1pPr>
            <a:lvl2pPr marL="516122" indent="0">
              <a:buNone/>
              <a:defRPr sz="2257" b="1"/>
            </a:lvl2pPr>
            <a:lvl3pPr marL="1032244" indent="0">
              <a:buNone/>
              <a:defRPr sz="2031" b="1"/>
            </a:lvl3pPr>
            <a:lvl4pPr marL="1548367" indent="0">
              <a:buNone/>
              <a:defRPr sz="1807" b="1"/>
            </a:lvl4pPr>
            <a:lvl5pPr marL="2064488" indent="0">
              <a:buNone/>
              <a:defRPr sz="1807" b="1"/>
            </a:lvl5pPr>
            <a:lvl6pPr marL="2580611" indent="0">
              <a:buNone/>
              <a:defRPr sz="1807" b="1"/>
            </a:lvl6pPr>
            <a:lvl7pPr marL="3096733" indent="0">
              <a:buNone/>
              <a:defRPr sz="1807" b="1"/>
            </a:lvl7pPr>
            <a:lvl8pPr marL="3612856" indent="0">
              <a:buNone/>
              <a:defRPr sz="1807" b="1"/>
            </a:lvl8pPr>
            <a:lvl9pPr marL="4128978" indent="0">
              <a:buNone/>
              <a:defRPr sz="1807"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472371" y="3618229"/>
            <a:ext cx="2901185" cy="5322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3472205" y="2428331"/>
            <a:ext cx="2914866" cy="1189896"/>
          </a:xfrm>
        </p:spPr>
        <p:txBody>
          <a:bodyPr anchor="b"/>
          <a:lstStyle>
            <a:lvl1pPr marL="0" indent="0">
              <a:buNone/>
              <a:defRPr sz="2709" b="1"/>
            </a:lvl1pPr>
            <a:lvl2pPr marL="516122" indent="0">
              <a:buNone/>
              <a:defRPr sz="2257" b="1"/>
            </a:lvl2pPr>
            <a:lvl3pPr marL="1032244" indent="0">
              <a:buNone/>
              <a:defRPr sz="2031" b="1"/>
            </a:lvl3pPr>
            <a:lvl4pPr marL="1548367" indent="0">
              <a:buNone/>
              <a:defRPr sz="1807" b="1"/>
            </a:lvl4pPr>
            <a:lvl5pPr marL="2064488" indent="0">
              <a:buNone/>
              <a:defRPr sz="1807" b="1"/>
            </a:lvl5pPr>
            <a:lvl6pPr marL="2580611" indent="0">
              <a:buNone/>
              <a:defRPr sz="1807" b="1"/>
            </a:lvl6pPr>
            <a:lvl7pPr marL="3096733" indent="0">
              <a:buNone/>
              <a:defRPr sz="1807" b="1"/>
            </a:lvl7pPr>
            <a:lvl8pPr marL="3612856" indent="0">
              <a:buNone/>
              <a:defRPr sz="1807" b="1"/>
            </a:lvl8pPr>
            <a:lvl9pPr marL="4128978" indent="0">
              <a:buNone/>
              <a:defRPr sz="1807"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3472205" y="3618229"/>
            <a:ext cx="2914866" cy="5322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472371" y="660402"/>
            <a:ext cx="2212072" cy="2312136"/>
          </a:xfrm>
        </p:spPr>
        <p:txBody>
          <a:bodyPr anchor="b"/>
          <a:lstStyle>
            <a:lvl1pPr>
              <a:defRPr sz="3612"/>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2915589" y="1426701"/>
            <a:ext cx="3471483" cy="7039364"/>
          </a:xfrm>
        </p:spPr>
        <p:txBody>
          <a:bodyPr/>
          <a:lstStyle>
            <a:lvl1pPr>
              <a:defRPr sz="3612"/>
            </a:lvl1pPr>
            <a:lvl2pPr>
              <a:defRPr sz="3161"/>
            </a:lvl2pPr>
            <a:lvl3pPr>
              <a:defRPr sz="2709"/>
            </a:lvl3pPr>
            <a:lvl4pPr>
              <a:defRPr sz="2257"/>
            </a:lvl4pPr>
            <a:lvl5pPr>
              <a:defRPr sz="2257"/>
            </a:lvl5pPr>
            <a:lvl6pPr>
              <a:defRPr sz="2257"/>
            </a:lvl6pPr>
            <a:lvl7pPr>
              <a:defRPr sz="2257"/>
            </a:lvl7pPr>
            <a:lvl8pPr>
              <a:defRPr sz="2257"/>
            </a:lvl8pPr>
            <a:lvl9pPr>
              <a:defRPr sz="22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472371" y="2972535"/>
            <a:ext cx="2212072" cy="5505294"/>
          </a:xfrm>
        </p:spPr>
        <p:txBody>
          <a:bodyPr/>
          <a:lstStyle>
            <a:lvl1pPr marL="0" indent="0">
              <a:buNone/>
              <a:defRPr sz="1807"/>
            </a:lvl1pPr>
            <a:lvl2pPr marL="516122" indent="0">
              <a:buNone/>
              <a:defRPr sz="1580"/>
            </a:lvl2pPr>
            <a:lvl3pPr marL="1032244" indent="0">
              <a:buNone/>
              <a:defRPr sz="1355"/>
            </a:lvl3pPr>
            <a:lvl4pPr marL="1548367" indent="0">
              <a:buNone/>
              <a:defRPr sz="1130"/>
            </a:lvl4pPr>
            <a:lvl5pPr marL="2064488" indent="0">
              <a:buNone/>
              <a:defRPr sz="1130"/>
            </a:lvl5pPr>
            <a:lvl6pPr marL="2580611" indent="0">
              <a:buNone/>
              <a:defRPr sz="1130"/>
            </a:lvl6pPr>
            <a:lvl7pPr marL="3096733" indent="0">
              <a:buNone/>
              <a:defRPr sz="1130"/>
            </a:lvl7pPr>
            <a:lvl8pPr marL="3612856" indent="0">
              <a:buNone/>
              <a:defRPr sz="1130"/>
            </a:lvl8pPr>
            <a:lvl9pPr marL="4128978" indent="0">
              <a:buNone/>
              <a:defRPr sz="1130"/>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472371" y="660402"/>
            <a:ext cx="2212072" cy="2312136"/>
          </a:xfrm>
        </p:spPr>
        <p:txBody>
          <a:bodyPr anchor="b"/>
          <a:lstStyle>
            <a:lvl1pPr>
              <a:defRPr sz="3612"/>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2915589" y="1426701"/>
            <a:ext cx="3471483" cy="7039364"/>
          </a:xfrm>
        </p:spPr>
        <p:txBody>
          <a:bodyPr/>
          <a:lstStyle>
            <a:lvl1pPr marL="0" indent="0">
              <a:buNone/>
              <a:defRPr sz="3612"/>
            </a:lvl1pPr>
            <a:lvl2pPr marL="516122" indent="0">
              <a:buNone/>
              <a:defRPr sz="3161"/>
            </a:lvl2pPr>
            <a:lvl3pPr marL="1032244" indent="0">
              <a:buNone/>
              <a:defRPr sz="2709"/>
            </a:lvl3pPr>
            <a:lvl4pPr marL="1548367" indent="0">
              <a:buNone/>
              <a:defRPr sz="2257"/>
            </a:lvl4pPr>
            <a:lvl5pPr marL="2064488" indent="0">
              <a:buNone/>
              <a:defRPr sz="2257"/>
            </a:lvl5pPr>
            <a:lvl6pPr marL="2580611" indent="0">
              <a:buNone/>
              <a:defRPr sz="2257"/>
            </a:lvl6pPr>
            <a:lvl7pPr marL="3096733" indent="0">
              <a:buNone/>
              <a:defRPr sz="2257"/>
            </a:lvl7pPr>
            <a:lvl8pPr marL="3612856" indent="0">
              <a:buNone/>
              <a:defRPr sz="2257"/>
            </a:lvl8pPr>
            <a:lvl9pPr marL="4128978" indent="0">
              <a:buNone/>
              <a:defRPr sz="2257"/>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472371" y="2972535"/>
            <a:ext cx="2212072" cy="5505294"/>
          </a:xfrm>
        </p:spPr>
        <p:txBody>
          <a:bodyPr/>
          <a:lstStyle>
            <a:lvl1pPr marL="0" indent="0">
              <a:buNone/>
              <a:defRPr sz="1807"/>
            </a:lvl1pPr>
            <a:lvl2pPr marL="516122" indent="0">
              <a:buNone/>
              <a:defRPr sz="1580"/>
            </a:lvl2pPr>
            <a:lvl3pPr marL="1032244" indent="0">
              <a:buNone/>
              <a:defRPr sz="1355"/>
            </a:lvl3pPr>
            <a:lvl4pPr marL="1548367" indent="0">
              <a:buNone/>
              <a:defRPr sz="1130"/>
            </a:lvl4pPr>
            <a:lvl5pPr marL="2064488" indent="0">
              <a:buNone/>
              <a:defRPr sz="1130"/>
            </a:lvl5pPr>
            <a:lvl6pPr marL="2580611" indent="0">
              <a:buNone/>
              <a:defRPr sz="1130"/>
            </a:lvl6pPr>
            <a:lvl7pPr marL="3096733" indent="0">
              <a:buNone/>
              <a:defRPr sz="1130"/>
            </a:lvl7pPr>
            <a:lvl8pPr marL="3612856" indent="0">
              <a:buNone/>
              <a:defRPr sz="1130"/>
            </a:lvl8pPr>
            <a:lvl9pPr marL="4128978" indent="0">
              <a:buNone/>
              <a:defRPr sz="1130"/>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4908036" y="528028"/>
            <a:ext cx="1478315" cy="8393992"/>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471650" y="528028"/>
            <a:ext cx="4367259" cy="83939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24783468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394090562"/>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367612061"/>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25163293"/>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140885269"/>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244325214"/>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33124617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468051" y="2469516"/>
            <a:ext cx="5914701" cy="4121249"/>
          </a:xfrm>
        </p:spPr>
        <p:txBody>
          <a:bodyPr anchor="b"/>
          <a:lstStyle>
            <a:lvl1pPr>
              <a:defRPr sz="6773"/>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468051" y="6629008"/>
            <a:ext cx="5914701" cy="2166523"/>
          </a:xfrm>
        </p:spPr>
        <p:txBody>
          <a:bodyPr/>
          <a:lstStyle>
            <a:lvl1pPr marL="0" indent="0">
              <a:buNone/>
              <a:defRPr sz="2709">
                <a:solidFill>
                  <a:schemeClr val="tx1">
                    <a:tint val="75000"/>
                  </a:schemeClr>
                </a:solidFill>
              </a:defRPr>
            </a:lvl1pPr>
            <a:lvl2pPr marL="516122" indent="0">
              <a:buNone/>
              <a:defRPr sz="2257">
                <a:solidFill>
                  <a:schemeClr val="tx1">
                    <a:tint val="75000"/>
                  </a:schemeClr>
                </a:solidFill>
              </a:defRPr>
            </a:lvl2pPr>
            <a:lvl3pPr marL="1032244" indent="0">
              <a:buNone/>
              <a:defRPr sz="2031">
                <a:solidFill>
                  <a:schemeClr val="tx1">
                    <a:tint val="75000"/>
                  </a:schemeClr>
                </a:solidFill>
              </a:defRPr>
            </a:lvl3pPr>
            <a:lvl4pPr marL="1548367" indent="0">
              <a:buNone/>
              <a:defRPr sz="1807">
                <a:solidFill>
                  <a:schemeClr val="tx1">
                    <a:tint val="75000"/>
                  </a:schemeClr>
                </a:solidFill>
              </a:defRPr>
            </a:lvl4pPr>
            <a:lvl5pPr marL="2064488" indent="0">
              <a:buNone/>
              <a:defRPr sz="1807">
                <a:solidFill>
                  <a:schemeClr val="tx1">
                    <a:tint val="75000"/>
                  </a:schemeClr>
                </a:solidFill>
              </a:defRPr>
            </a:lvl5pPr>
            <a:lvl6pPr marL="2580611" indent="0">
              <a:buNone/>
              <a:defRPr sz="1807">
                <a:solidFill>
                  <a:schemeClr val="tx1">
                    <a:tint val="75000"/>
                  </a:schemeClr>
                </a:solidFill>
              </a:defRPr>
            </a:lvl6pPr>
            <a:lvl7pPr marL="3096733" indent="0">
              <a:buNone/>
              <a:defRPr sz="1807">
                <a:solidFill>
                  <a:schemeClr val="tx1">
                    <a:tint val="75000"/>
                  </a:schemeClr>
                </a:solidFill>
              </a:defRPr>
            </a:lvl7pPr>
            <a:lvl8pPr marL="3612856" indent="0">
              <a:buNone/>
              <a:defRPr sz="1807">
                <a:solidFill>
                  <a:schemeClr val="tx1">
                    <a:tint val="75000"/>
                  </a:schemeClr>
                </a:solidFill>
              </a:defRPr>
            </a:lvl8pPr>
            <a:lvl9pPr marL="4128978" indent="0">
              <a:buNone/>
              <a:defRPr sz="1807">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116808571"/>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530554939"/>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751109575"/>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792074410"/>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16620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189036" y="4459201"/>
            <a:ext cx="5070120" cy="493802"/>
          </a:xfrm>
          <a:prstGeom prst="rect">
            <a:avLst/>
          </a:prstGeom>
        </p:spPr>
        <p:txBody>
          <a:bodyPr>
            <a:noAutofit/>
          </a:bodyPr>
          <a:lstStyle>
            <a:lvl1pPr marL="0" marR="0" indent="0" algn="l" defTabSz="933997" rtl="0" eaLnBrk="1" fontAlgn="auto" latinLnBrk="0" hangingPunct="1">
              <a:lnSpc>
                <a:spcPct val="90000"/>
              </a:lnSpc>
              <a:spcBef>
                <a:spcPts val="1021"/>
              </a:spcBef>
              <a:spcAft>
                <a:spcPts val="0"/>
              </a:spcAft>
              <a:buClrTx/>
              <a:buSzTx/>
              <a:buFont typeface="Arial" panose="020B0604020202020204" pitchFamily="34" charset="0"/>
              <a:buNone/>
              <a:tabLst/>
              <a:defRPr sz="2823" b="0" i="0">
                <a:solidFill>
                  <a:srgbClr val="E8731B"/>
                </a:solidFill>
                <a:latin typeface="Arial" panose="020B0604020202020204" pitchFamily="34" charset="0"/>
                <a:cs typeface="Arial" panose="020B0604020202020204" pitchFamily="34" charset="0"/>
              </a:defRPr>
            </a:lvl1pPr>
          </a:lstStyle>
          <a:p>
            <a:pPr marL="0" marR="0" lvl="0" indent="0" algn="l" defTabSz="933997" rtl="0" eaLnBrk="1" fontAlgn="auto" latinLnBrk="0" hangingPunct="1">
              <a:lnSpc>
                <a:spcPct val="90000"/>
              </a:lnSpc>
              <a:spcBef>
                <a:spcPts val="1021"/>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189036" y="1535424"/>
            <a:ext cx="5070120" cy="2227661"/>
          </a:xfrm>
          <a:prstGeom prst="rect">
            <a:avLst/>
          </a:prstGeom>
        </p:spPr>
        <p:txBody>
          <a:bodyPr>
            <a:noAutofit/>
          </a:bodyPr>
          <a:lstStyle>
            <a:lvl1pPr marL="0" marR="0" indent="0" algn="l" defTabSz="933997" rtl="0" eaLnBrk="1" fontAlgn="auto" latinLnBrk="0" hangingPunct="1">
              <a:lnSpc>
                <a:spcPct val="80000"/>
              </a:lnSpc>
              <a:spcBef>
                <a:spcPts val="1021"/>
              </a:spcBef>
              <a:spcAft>
                <a:spcPts val="0"/>
              </a:spcAft>
              <a:buClrTx/>
              <a:buSzTx/>
              <a:buFont typeface="Arial" panose="020B0604020202020204" pitchFamily="34" charset="0"/>
              <a:buNone/>
              <a:tabLst/>
              <a:defRPr sz="6773" b="1" i="0">
                <a:solidFill>
                  <a:schemeClr val="bg1"/>
                </a:solidFill>
                <a:latin typeface="Arial" panose="020B0604020202020204" pitchFamily="34" charset="0"/>
                <a:cs typeface="Arial" panose="020B0604020202020204" pitchFamily="34" charset="0"/>
              </a:defRPr>
            </a:lvl1pPr>
          </a:lstStyle>
          <a:p>
            <a:pPr marL="0" marR="0" lvl="0" indent="0" algn="l" defTabSz="933997" rtl="0" eaLnBrk="1" fontAlgn="auto" latinLnBrk="0" hangingPunct="1">
              <a:lnSpc>
                <a:spcPct val="80000"/>
              </a:lnSpc>
              <a:spcBef>
                <a:spcPts val="1021"/>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9037" y="8175855"/>
            <a:ext cx="1417109" cy="627159"/>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189036" y="5927213"/>
            <a:ext cx="5070120" cy="312369"/>
          </a:xfrm>
          <a:prstGeom prst="rect">
            <a:avLst/>
          </a:prstGeom>
        </p:spPr>
        <p:txBody>
          <a:bodyPr>
            <a:noAutofit/>
          </a:bodyPr>
          <a:lstStyle>
            <a:lvl1pPr marL="0" marR="0" indent="0" algn="l" defTabSz="933997" rtl="0" eaLnBrk="1" fontAlgn="auto" latinLnBrk="0" hangingPunct="1">
              <a:lnSpc>
                <a:spcPct val="90000"/>
              </a:lnSpc>
              <a:spcBef>
                <a:spcPts val="1021"/>
              </a:spcBef>
              <a:spcAft>
                <a:spcPts val="0"/>
              </a:spcAft>
              <a:buClrTx/>
              <a:buSzTx/>
              <a:buFont typeface="Arial" panose="020B0604020202020204" pitchFamily="34" charset="0"/>
              <a:buNone/>
              <a:tabLst/>
              <a:defRPr sz="1355" b="0" i="0">
                <a:solidFill>
                  <a:schemeClr val="bg1"/>
                </a:solidFill>
                <a:latin typeface="Calibri" panose="020F0502020204030204" pitchFamily="34" charset="0"/>
                <a:cs typeface="Calibri" panose="020F0502020204030204" pitchFamily="34" charset="0"/>
              </a:defRPr>
            </a:lvl1pPr>
          </a:lstStyle>
          <a:p>
            <a:pPr marL="0" marR="0" lvl="0" indent="0" algn="l" defTabSz="933997" rtl="0" eaLnBrk="1" fontAlgn="auto" latinLnBrk="0" hangingPunct="1">
              <a:lnSpc>
                <a:spcPct val="90000"/>
              </a:lnSpc>
              <a:spcBef>
                <a:spcPts val="1021"/>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91849" y="692214"/>
            <a:ext cx="3149233"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3327005" y="692214"/>
            <a:ext cx="3149233"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91850"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2251161"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4410474"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91850"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4410475" y="692214"/>
            <a:ext cx="2063571" cy="8977933"/>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2251161"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91850"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4410475" y="692214"/>
            <a:ext cx="2063571" cy="8977933"/>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2251161"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471652" y="2637191"/>
            <a:ext cx="2922786" cy="6284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3463566" y="2637191"/>
            <a:ext cx="2922786" cy="6284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91850"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2251161" y="692214"/>
            <a:ext cx="2063571" cy="897793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4410475" y="692214"/>
            <a:ext cx="2063571" cy="8977933"/>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91850"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2251161"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4410475"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92170" y="8819453"/>
            <a:ext cx="6383980" cy="850692"/>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535875" indent="0">
              <a:buClr>
                <a:srgbClr val="979AA0"/>
              </a:buClr>
              <a:buFont typeface="Arial" panose="020B0604020202020204" pitchFamily="34" charset="0"/>
              <a:buNone/>
              <a:defRPr sz="1382" b="0">
                <a:solidFill>
                  <a:schemeClr val="tx1"/>
                </a:solidFill>
              </a:defRPr>
            </a:lvl3pPr>
            <a:lvl4pPr marL="1400998" indent="0">
              <a:buNone/>
              <a:defRPr/>
            </a:lvl4pPr>
            <a:lvl5pPr marL="215538" indent="-215538">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91850"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2251161"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4410475"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84990" y="8819453"/>
            <a:ext cx="6391161" cy="850692"/>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535875" indent="0">
              <a:buClr>
                <a:srgbClr val="979AA0"/>
              </a:buClr>
              <a:buFont typeface="Arial" panose="020B0604020202020204" pitchFamily="34" charset="0"/>
              <a:buNone/>
              <a:defRPr sz="1382" b="0">
                <a:solidFill>
                  <a:schemeClr val="tx1"/>
                </a:solidFill>
              </a:defRPr>
            </a:lvl3pPr>
            <a:lvl4pPr marL="1400998" indent="0">
              <a:buNone/>
              <a:defRPr/>
            </a:lvl4pPr>
            <a:lvl5pPr marL="215538" indent="-215538">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91850"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2251161"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4410475" y="692211"/>
            <a:ext cx="2063571" cy="792877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84990" y="8819453"/>
            <a:ext cx="6391161" cy="850692"/>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535875" indent="0">
              <a:buClr>
                <a:srgbClr val="979AA0"/>
              </a:buClr>
              <a:buFont typeface="Arial" panose="020B0604020202020204" pitchFamily="34" charset="0"/>
              <a:buNone/>
              <a:defRPr sz="1382" b="0">
                <a:solidFill>
                  <a:schemeClr val="tx1"/>
                </a:solidFill>
              </a:defRPr>
            </a:lvl3pPr>
            <a:lvl4pPr marL="1400998" indent="0">
              <a:buNone/>
              <a:defRPr/>
            </a:lvl4pPr>
            <a:lvl5pPr marL="215538" indent="-215538">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2251162" y="692209"/>
            <a:ext cx="4222883" cy="4080430"/>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91848" y="692214"/>
            <a:ext cx="2063571" cy="8977933"/>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4416106" y="4953001"/>
            <a:ext cx="2063571" cy="4717143"/>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2247818" y="4953001"/>
            <a:ext cx="2063571" cy="4717143"/>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91849" y="235859"/>
            <a:ext cx="5654021" cy="37016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91850" y="692212"/>
            <a:ext cx="2063571" cy="688409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2251161" y="692212"/>
            <a:ext cx="2063571" cy="688409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4410475" y="692212"/>
            <a:ext cx="2063571" cy="688409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91849" y="7778474"/>
            <a:ext cx="2063570" cy="1891669"/>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148891" y="7918245"/>
            <a:ext cx="600891" cy="1635283"/>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806827" y="7932502"/>
            <a:ext cx="1268469" cy="597177"/>
          </a:xfrm>
        </p:spPr>
        <p:txBody>
          <a:bodyPr>
            <a:noAutofit/>
          </a:bodyPr>
          <a:lstStyle>
            <a:lvl1pPr>
              <a:lnSpc>
                <a:spcPct val="100000"/>
              </a:lnSpc>
              <a:defRPr sz="5657" b="1">
                <a:solidFill>
                  <a:srgbClr val="26567F"/>
                </a:solidFill>
              </a:defRPr>
            </a:lvl1pPr>
            <a:lvl2pPr marL="467000"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806824" y="8683710"/>
            <a:ext cx="1277568" cy="864132"/>
          </a:xfrm>
        </p:spPr>
        <p:txBody>
          <a:bodyPr>
            <a:normAutofit/>
          </a:bodyPr>
          <a:lstStyle>
            <a:lvl1pPr>
              <a:defRPr sz="1131" b="0"/>
            </a:lvl1pPr>
            <a:lvl2pPr marL="467000"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2251219" y="7764216"/>
            <a:ext cx="2063570" cy="1891669"/>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2308261" y="7903987"/>
            <a:ext cx="600891" cy="1635283"/>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2966196" y="7918243"/>
            <a:ext cx="1268469" cy="597177"/>
          </a:xfrm>
        </p:spPr>
        <p:txBody>
          <a:bodyPr>
            <a:noAutofit/>
          </a:bodyPr>
          <a:lstStyle>
            <a:lvl1pPr>
              <a:lnSpc>
                <a:spcPct val="100000"/>
              </a:lnSpc>
              <a:defRPr sz="5657" b="1">
                <a:solidFill>
                  <a:srgbClr val="088D97"/>
                </a:solidFill>
              </a:defRPr>
            </a:lvl1pPr>
            <a:lvl2pPr marL="467000"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2966194" y="8669453"/>
            <a:ext cx="1277568" cy="864132"/>
          </a:xfrm>
        </p:spPr>
        <p:txBody>
          <a:bodyPr>
            <a:normAutofit/>
          </a:bodyPr>
          <a:lstStyle>
            <a:lvl1pPr>
              <a:defRPr sz="1131" b="0"/>
            </a:lvl1pPr>
            <a:lvl2pPr marL="467000"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4420586" y="7778474"/>
            <a:ext cx="2063570" cy="1891669"/>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4477629" y="7918245"/>
            <a:ext cx="600891" cy="1635283"/>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5135563" y="7932502"/>
            <a:ext cx="1268469" cy="597177"/>
          </a:xfrm>
        </p:spPr>
        <p:txBody>
          <a:bodyPr>
            <a:noAutofit/>
          </a:bodyPr>
          <a:lstStyle>
            <a:lvl1pPr>
              <a:lnSpc>
                <a:spcPct val="100000"/>
              </a:lnSpc>
              <a:defRPr sz="5657" b="1">
                <a:solidFill>
                  <a:srgbClr val="E8731B"/>
                </a:solidFill>
              </a:defRPr>
            </a:lvl1pPr>
            <a:lvl2pPr marL="467000"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5135561" y="8683710"/>
            <a:ext cx="1277568" cy="864132"/>
          </a:xfrm>
        </p:spPr>
        <p:txBody>
          <a:bodyPr>
            <a:normAutofit/>
          </a:bodyPr>
          <a:lstStyle>
            <a:lvl1pPr>
              <a:defRPr sz="1131" b="0"/>
            </a:lvl1pPr>
            <a:lvl2pPr marL="467000"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472372" y="528030"/>
            <a:ext cx="5914701" cy="1913541"/>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472371" y="2428331"/>
            <a:ext cx="2901185" cy="1189896"/>
          </a:xfrm>
        </p:spPr>
        <p:txBody>
          <a:bodyPr anchor="b"/>
          <a:lstStyle>
            <a:lvl1pPr marL="0" indent="0">
              <a:buNone/>
              <a:defRPr sz="2709" b="1"/>
            </a:lvl1pPr>
            <a:lvl2pPr marL="516122" indent="0">
              <a:buNone/>
              <a:defRPr sz="2257" b="1"/>
            </a:lvl2pPr>
            <a:lvl3pPr marL="1032244" indent="0">
              <a:buNone/>
              <a:defRPr sz="2031" b="1"/>
            </a:lvl3pPr>
            <a:lvl4pPr marL="1548367" indent="0">
              <a:buNone/>
              <a:defRPr sz="1807" b="1"/>
            </a:lvl4pPr>
            <a:lvl5pPr marL="2064488" indent="0">
              <a:buNone/>
              <a:defRPr sz="1807" b="1"/>
            </a:lvl5pPr>
            <a:lvl6pPr marL="2580611" indent="0">
              <a:buNone/>
              <a:defRPr sz="1807" b="1"/>
            </a:lvl6pPr>
            <a:lvl7pPr marL="3096733" indent="0">
              <a:buNone/>
              <a:defRPr sz="1807" b="1"/>
            </a:lvl7pPr>
            <a:lvl8pPr marL="3612856" indent="0">
              <a:buNone/>
              <a:defRPr sz="1807" b="1"/>
            </a:lvl8pPr>
            <a:lvl9pPr marL="4128978" indent="0">
              <a:buNone/>
              <a:defRPr sz="1807"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472371" y="3618229"/>
            <a:ext cx="2901185" cy="5322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3472205" y="2428331"/>
            <a:ext cx="2914866" cy="1189896"/>
          </a:xfrm>
        </p:spPr>
        <p:txBody>
          <a:bodyPr anchor="b"/>
          <a:lstStyle>
            <a:lvl1pPr marL="0" indent="0">
              <a:buNone/>
              <a:defRPr sz="2709" b="1"/>
            </a:lvl1pPr>
            <a:lvl2pPr marL="516122" indent="0">
              <a:buNone/>
              <a:defRPr sz="2257" b="1"/>
            </a:lvl2pPr>
            <a:lvl3pPr marL="1032244" indent="0">
              <a:buNone/>
              <a:defRPr sz="2031" b="1"/>
            </a:lvl3pPr>
            <a:lvl4pPr marL="1548367" indent="0">
              <a:buNone/>
              <a:defRPr sz="1807" b="1"/>
            </a:lvl4pPr>
            <a:lvl5pPr marL="2064488" indent="0">
              <a:buNone/>
              <a:defRPr sz="1807" b="1"/>
            </a:lvl5pPr>
            <a:lvl6pPr marL="2580611" indent="0">
              <a:buNone/>
              <a:defRPr sz="1807" b="1"/>
            </a:lvl6pPr>
            <a:lvl7pPr marL="3096733" indent="0">
              <a:buNone/>
              <a:defRPr sz="1807" b="1"/>
            </a:lvl7pPr>
            <a:lvl8pPr marL="3612856" indent="0">
              <a:buNone/>
              <a:defRPr sz="1807" b="1"/>
            </a:lvl8pPr>
            <a:lvl9pPr marL="4128978" indent="0">
              <a:buNone/>
              <a:defRPr sz="1807"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3472205" y="3618229"/>
            <a:ext cx="2914866" cy="5322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472371" y="660402"/>
            <a:ext cx="2212072" cy="2312136"/>
          </a:xfrm>
        </p:spPr>
        <p:txBody>
          <a:bodyPr anchor="b"/>
          <a:lstStyle>
            <a:lvl1pPr>
              <a:defRPr sz="3612"/>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2915589" y="1426701"/>
            <a:ext cx="3471483" cy="7039364"/>
          </a:xfrm>
        </p:spPr>
        <p:txBody>
          <a:bodyPr/>
          <a:lstStyle>
            <a:lvl1pPr>
              <a:defRPr sz="3612"/>
            </a:lvl1pPr>
            <a:lvl2pPr>
              <a:defRPr sz="3161"/>
            </a:lvl2pPr>
            <a:lvl3pPr>
              <a:defRPr sz="2709"/>
            </a:lvl3pPr>
            <a:lvl4pPr>
              <a:defRPr sz="2257"/>
            </a:lvl4pPr>
            <a:lvl5pPr>
              <a:defRPr sz="2257"/>
            </a:lvl5pPr>
            <a:lvl6pPr>
              <a:defRPr sz="2257"/>
            </a:lvl6pPr>
            <a:lvl7pPr>
              <a:defRPr sz="2257"/>
            </a:lvl7pPr>
            <a:lvl8pPr>
              <a:defRPr sz="2257"/>
            </a:lvl8pPr>
            <a:lvl9pPr>
              <a:defRPr sz="22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472371" y="2972535"/>
            <a:ext cx="2212072" cy="5505294"/>
          </a:xfrm>
        </p:spPr>
        <p:txBody>
          <a:bodyPr/>
          <a:lstStyle>
            <a:lvl1pPr marL="0" indent="0">
              <a:buNone/>
              <a:defRPr sz="1807"/>
            </a:lvl1pPr>
            <a:lvl2pPr marL="516122" indent="0">
              <a:buNone/>
              <a:defRPr sz="1580"/>
            </a:lvl2pPr>
            <a:lvl3pPr marL="1032244" indent="0">
              <a:buNone/>
              <a:defRPr sz="1355"/>
            </a:lvl3pPr>
            <a:lvl4pPr marL="1548367" indent="0">
              <a:buNone/>
              <a:defRPr sz="1130"/>
            </a:lvl4pPr>
            <a:lvl5pPr marL="2064488" indent="0">
              <a:buNone/>
              <a:defRPr sz="1130"/>
            </a:lvl5pPr>
            <a:lvl6pPr marL="2580611" indent="0">
              <a:buNone/>
              <a:defRPr sz="1130"/>
            </a:lvl6pPr>
            <a:lvl7pPr marL="3096733" indent="0">
              <a:buNone/>
              <a:defRPr sz="1130"/>
            </a:lvl7pPr>
            <a:lvl8pPr marL="3612856" indent="0">
              <a:buNone/>
              <a:defRPr sz="1130"/>
            </a:lvl8pPr>
            <a:lvl9pPr marL="4128978" indent="0">
              <a:buNone/>
              <a:defRPr sz="1130"/>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472371" y="660402"/>
            <a:ext cx="2212072" cy="2312136"/>
          </a:xfrm>
        </p:spPr>
        <p:txBody>
          <a:bodyPr anchor="b"/>
          <a:lstStyle>
            <a:lvl1pPr>
              <a:defRPr sz="3612"/>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2915589" y="1426701"/>
            <a:ext cx="3471483" cy="7039364"/>
          </a:xfrm>
        </p:spPr>
        <p:txBody>
          <a:bodyPr/>
          <a:lstStyle>
            <a:lvl1pPr marL="0" indent="0">
              <a:buNone/>
              <a:defRPr sz="3612"/>
            </a:lvl1pPr>
            <a:lvl2pPr marL="516122" indent="0">
              <a:buNone/>
              <a:defRPr sz="3161"/>
            </a:lvl2pPr>
            <a:lvl3pPr marL="1032244" indent="0">
              <a:buNone/>
              <a:defRPr sz="2709"/>
            </a:lvl3pPr>
            <a:lvl4pPr marL="1548367" indent="0">
              <a:buNone/>
              <a:defRPr sz="2257"/>
            </a:lvl4pPr>
            <a:lvl5pPr marL="2064488" indent="0">
              <a:buNone/>
              <a:defRPr sz="2257"/>
            </a:lvl5pPr>
            <a:lvl6pPr marL="2580611" indent="0">
              <a:buNone/>
              <a:defRPr sz="2257"/>
            </a:lvl6pPr>
            <a:lvl7pPr marL="3096733" indent="0">
              <a:buNone/>
              <a:defRPr sz="2257"/>
            </a:lvl7pPr>
            <a:lvl8pPr marL="3612856" indent="0">
              <a:buNone/>
              <a:defRPr sz="2257"/>
            </a:lvl8pPr>
            <a:lvl9pPr marL="4128978" indent="0">
              <a:buNone/>
              <a:defRPr sz="2257"/>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472371" y="2972535"/>
            <a:ext cx="2212072" cy="5505294"/>
          </a:xfrm>
        </p:spPr>
        <p:txBody>
          <a:bodyPr/>
          <a:lstStyle>
            <a:lvl1pPr marL="0" indent="0">
              <a:buNone/>
              <a:defRPr sz="1807"/>
            </a:lvl1pPr>
            <a:lvl2pPr marL="516122" indent="0">
              <a:buNone/>
              <a:defRPr sz="1580"/>
            </a:lvl2pPr>
            <a:lvl3pPr marL="1032244" indent="0">
              <a:buNone/>
              <a:defRPr sz="1355"/>
            </a:lvl3pPr>
            <a:lvl4pPr marL="1548367" indent="0">
              <a:buNone/>
              <a:defRPr sz="1130"/>
            </a:lvl4pPr>
            <a:lvl5pPr marL="2064488" indent="0">
              <a:buNone/>
              <a:defRPr sz="1130"/>
            </a:lvl5pPr>
            <a:lvl6pPr marL="2580611" indent="0">
              <a:buNone/>
              <a:defRPr sz="1130"/>
            </a:lvl6pPr>
            <a:lvl7pPr marL="3096733" indent="0">
              <a:buNone/>
              <a:defRPr sz="1130"/>
            </a:lvl7pPr>
            <a:lvl8pPr marL="3612856" indent="0">
              <a:buNone/>
              <a:defRPr sz="1130"/>
            </a:lvl8pPr>
            <a:lvl9pPr marL="4128978" indent="0">
              <a:buNone/>
              <a:defRPr sz="1130"/>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471652" y="528030"/>
            <a:ext cx="5914701" cy="1913541"/>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471652" y="2637191"/>
            <a:ext cx="5914701" cy="62848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471651" y="9180886"/>
            <a:ext cx="1543122" cy="528025"/>
          </a:xfrm>
          <a:prstGeom prst="rect">
            <a:avLst/>
          </a:prstGeom>
        </p:spPr>
        <p:txBody>
          <a:bodyPr vert="horz" lIns="91440" tIns="45720" rIns="91440" bIns="45720" rtlCol="0" anchor="ctr"/>
          <a:lstStyle>
            <a:lvl1pPr algn="l">
              <a:defRPr sz="1355">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2271841" y="9180886"/>
            <a:ext cx="2314323" cy="528025"/>
          </a:xfrm>
          <a:prstGeom prst="rect">
            <a:avLst/>
          </a:prstGeom>
        </p:spPr>
        <p:txBody>
          <a:bodyPr vert="horz" lIns="91440" tIns="45720" rIns="91440" bIns="45720" rtlCol="0" anchor="ctr"/>
          <a:lstStyle>
            <a:lvl1pPr algn="ctr">
              <a:defRPr sz="1355">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4843229" y="9180886"/>
            <a:ext cx="1543122" cy="528025"/>
          </a:xfrm>
          <a:prstGeom prst="rect">
            <a:avLst/>
          </a:prstGeom>
        </p:spPr>
        <p:txBody>
          <a:bodyPr vert="horz" lIns="91440" tIns="45720" rIns="91440" bIns="45720" rtlCol="0" anchor="ctr"/>
          <a:lstStyle>
            <a:lvl1pPr algn="r">
              <a:defRPr sz="1355">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1032244" rtl="0" eaLnBrk="1" latinLnBrk="0" hangingPunct="1">
        <a:lnSpc>
          <a:spcPct val="90000"/>
        </a:lnSpc>
        <a:spcBef>
          <a:spcPct val="0"/>
        </a:spcBef>
        <a:buNone/>
        <a:defRPr sz="4967" kern="1200">
          <a:solidFill>
            <a:schemeClr val="tx1"/>
          </a:solidFill>
          <a:latin typeface="+mj-lt"/>
          <a:ea typeface="+mj-ea"/>
          <a:cs typeface="+mj-cs"/>
        </a:defRPr>
      </a:lvl1pPr>
    </p:titleStyle>
    <p:bodyStyle>
      <a:lvl1pPr marL="258061" indent="-258061" algn="l" defTabSz="1032244" rtl="0" eaLnBrk="1" latinLnBrk="0" hangingPunct="1">
        <a:lnSpc>
          <a:spcPct val="90000"/>
        </a:lnSpc>
        <a:spcBef>
          <a:spcPts val="1130"/>
        </a:spcBef>
        <a:buFont typeface="Arial" panose="020B0604020202020204" pitchFamily="34" charset="0"/>
        <a:buChar char="•"/>
        <a:defRPr sz="3161" kern="1200">
          <a:solidFill>
            <a:schemeClr val="tx1"/>
          </a:solidFill>
          <a:latin typeface="+mn-lt"/>
          <a:ea typeface="+mn-ea"/>
          <a:cs typeface="+mn-cs"/>
        </a:defRPr>
      </a:lvl1pPr>
      <a:lvl2pPr marL="774184" indent="-258061" algn="l" defTabSz="1032244" rtl="0" eaLnBrk="1" latinLnBrk="0" hangingPunct="1">
        <a:lnSpc>
          <a:spcPct val="90000"/>
        </a:lnSpc>
        <a:spcBef>
          <a:spcPts val="564"/>
        </a:spcBef>
        <a:buFont typeface="Arial" panose="020B0604020202020204" pitchFamily="34" charset="0"/>
        <a:buChar char="•"/>
        <a:defRPr sz="2709" kern="1200">
          <a:solidFill>
            <a:schemeClr val="tx1"/>
          </a:solidFill>
          <a:latin typeface="+mn-lt"/>
          <a:ea typeface="+mn-ea"/>
          <a:cs typeface="+mn-cs"/>
        </a:defRPr>
      </a:lvl2pPr>
      <a:lvl3pPr marL="1290306" indent="-258061" algn="l" defTabSz="1032244" rtl="0" eaLnBrk="1" latinLnBrk="0" hangingPunct="1">
        <a:lnSpc>
          <a:spcPct val="90000"/>
        </a:lnSpc>
        <a:spcBef>
          <a:spcPts val="564"/>
        </a:spcBef>
        <a:buFont typeface="Arial" panose="020B0604020202020204" pitchFamily="34" charset="0"/>
        <a:buChar char="•"/>
        <a:defRPr sz="2257" kern="1200">
          <a:solidFill>
            <a:schemeClr val="tx1"/>
          </a:solidFill>
          <a:latin typeface="+mn-lt"/>
          <a:ea typeface="+mn-ea"/>
          <a:cs typeface="+mn-cs"/>
        </a:defRPr>
      </a:lvl3pPr>
      <a:lvl4pPr marL="1806427"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4pPr>
      <a:lvl5pPr marL="2322551"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5pPr>
      <a:lvl6pPr marL="2838672"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6pPr>
      <a:lvl7pPr marL="3354794"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7pPr>
      <a:lvl8pPr marL="3870917"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8pPr>
      <a:lvl9pPr marL="4387039"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9pPr>
    </p:bodyStyle>
    <p:otherStyle>
      <a:defPPr>
        <a:defRPr lang="en-US"/>
      </a:defPPr>
      <a:lvl1pPr marL="0" algn="l" defTabSz="1032244" rtl="0" eaLnBrk="1" latinLnBrk="0" hangingPunct="1">
        <a:defRPr sz="2031" kern="1200">
          <a:solidFill>
            <a:schemeClr val="tx1"/>
          </a:solidFill>
          <a:latin typeface="+mn-lt"/>
          <a:ea typeface="+mn-ea"/>
          <a:cs typeface="+mn-cs"/>
        </a:defRPr>
      </a:lvl1pPr>
      <a:lvl2pPr marL="516122" algn="l" defTabSz="1032244" rtl="0" eaLnBrk="1" latinLnBrk="0" hangingPunct="1">
        <a:defRPr sz="2031" kern="1200">
          <a:solidFill>
            <a:schemeClr val="tx1"/>
          </a:solidFill>
          <a:latin typeface="+mn-lt"/>
          <a:ea typeface="+mn-ea"/>
          <a:cs typeface="+mn-cs"/>
        </a:defRPr>
      </a:lvl2pPr>
      <a:lvl3pPr marL="1032244" algn="l" defTabSz="1032244" rtl="0" eaLnBrk="1" latinLnBrk="0" hangingPunct="1">
        <a:defRPr sz="2031" kern="1200">
          <a:solidFill>
            <a:schemeClr val="tx1"/>
          </a:solidFill>
          <a:latin typeface="+mn-lt"/>
          <a:ea typeface="+mn-ea"/>
          <a:cs typeface="+mn-cs"/>
        </a:defRPr>
      </a:lvl3pPr>
      <a:lvl4pPr marL="1548367" algn="l" defTabSz="1032244" rtl="0" eaLnBrk="1" latinLnBrk="0" hangingPunct="1">
        <a:defRPr sz="2031" kern="1200">
          <a:solidFill>
            <a:schemeClr val="tx1"/>
          </a:solidFill>
          <a:latin typeface="+mn-lt"/>
          <a:ea typeface="+mn-ea"/>
          <a:cs typeface="+mn-cs"/>
        </a:defRPr>
      </a:lvl4pPr>
      <a:lvl5pPr marL="2064488" algn="l" defTabSz="1032244" rtl="0" eaLnBrk="1" latinLnBrk="0" hangingPunct="1">
        <a:defRPr sz="2031" kern="1200">
          <a:solidFill>
            <a:schemeClr val="tx1"/>
          </a:solidFill>
          <a:latin typeface="+mn-lt"/>
          <a:ea typeface="+mn-ea"/>
          <a:cs typeface="+mn-cs"/>
        </a:defRPr>
      </a:lvl5pPr>
      <a:lvl6pPr marL="2580611" algn="l" defTabSz="1032244" rtl="0" eaLnBrk="1" latinLnBrk="0" hangingPunct="1">
        <a:defRPr sz="2031" kern="1200">
          <a:solidFill>
            <a:schemeClr val="tx1"/>
          </a:solidFill>
          <a:latin typeface="+mn-lt"/>
          <a:ea typeface="+mn-ea"/>
          <a:cs typeface="+mn-cs"/>
        </a:defRPr>
      </a:lvl6pPr>
      <a:lvl7pPr marL="3096733" algn="l" defTabSz="1032244" rtl="0" eaLnBrk="1" latinLnBrk="0" hangingPunct="1">
        <a:defRPr sz="2031" kern="1200">
          <a:solidFill>
            <a:schemeClr val="tx1"/>
          </a:solidFill>
          <a:latin typeface="+mn-lt"/>
          <a:ea typeface="+mn-ea"/>
          <a:cs typeface="+mn-cs"/>
        </a:defRPr>
      </a:lvl7pPr>
      <a:lvl8pPr marL="3612856" algn="l" defTabSz="1032244" rtl="0" eaLnBrk="1" latinLnBrk="0" hangingPunct="1">
        <a:defRPr sz="2031" kern="1200">
          <a:solidFill>
            <a:schemeClr val="tx1"/>
          </a:solidFill>
          <a:latin typeface="+mn-lt"/>
          <a:ea typeface="+mn-ea"/>
          <a:cs typeface="+mn-cs"/>
        </a:defRPr>
      </a:lvl8pPr>
      <a:lvl9pPr marL="4128978" algn="l" defTabSz="1032244" rtl="0" eaLnBrk="1" latinLnBrk="0" hangingPunct="1">
        <a:defRPr sz="203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471652" y="528030"/>
            <a:ext cx="5914701" cy="1913541"/>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471652" y="2637191"/>
            <a:ext cx="5914701" cy="62848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471651" y="9180886"/>
            <a:ext cx="1543122" cy="528025"/>
          </a:xfrm>
          <a:prstGeom prst="rect">
            <a:avLst/>
          </a:prstGeom>
        </p:spPr>
        <p:txBody>
          <a:bodyPr vert="horz" lIns="91440" tIns="45720" rIns="91440" bIns="45720" rtlCol="0" anchor="ctr"/>
          <a:lstStyle>
            <a:lvl1pPr algn="l">
              <a:defRPr sz="1355">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2271841" y="9180886"/>
            <a:ext cx="2314323" cy="528025"/>
          </a:xfrm>
          <a:prstGeom prst="rect">
            <a:avLst/>
          </a:prstGeom>
        </p:spPr>
        <p:txBody>
          <a:bodyPr vert="horz" lIns="91440" tIns="45720" rIns="91440" bIns="45720" rtlCol="0" anchor="ctr"/>
          <a:lstStyle>
            <a:lvl1pPr algn="ctr">
              <a:defRPr sz="1355">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4843229" y="9180886"/>
            <a:ext cx="1543122" cy="528025"/>
          </a:xfrm>
          <a:prstGeom prst="rect">
            <a:avLst/>
          </a:prstGeom>
        </p:spPr>
        <p:txBody>
          <a:bodyPr vert="horz" lIns="91440" tIns="45720" rIns="91440" bIns="45720" rtlCol="0" anchor="ctr"/>
          <a:lstStyle>
            <a:lvl1pPr algn="r">
              <a:defRPr sz="1355">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1032244" rtl="0" eaLnBrk="1" latinLnBrk="0" hangingPunct="1">
        <a:lnSpc>
          <a:spcPct val="90000"/>
        </a:lnSpc>
        <a:spcBef>
          <a:spcPct val="0"/>
        </a:spcBef>
        <a:buNone/>
        <a:defRPr sz="4967" kern="1200">
          <a:solidFill>
            <a:schemeClr val="tx1"/>
          </a:solidFill>
          <a:latin typeface="+mj-lt"/>
          <a:ea typeface="+mj-ea"/>
          <a:cs typeface="+mj-cs"/>
        </a:defRPr>
      </a:lvl1pPr>
    </p:titleStyle>
    <p:bodyStyle>
      <a:lvl1pPr marL="258061" indent="-258061" algn="l" defTabSz="1032244" rtl="0" eaLnBrk="1" latinLnBrk="0" hangingPunct="1">
        <a:lnSpc>
          <a:spcPct val="90000"/>
        </a:lnSpc>
        <a:spcBef>
          <a:spcPts val="1130"/>
        </a:spcBef>
        <a:buFont typeface="Arial" panose="020B0604020202020204" pitchFamily="34" charset="0"/>
        <a:buChar char="•"/>
        <a:defRPr sz="3161" kern="1200">
          <a:solidFill>
            <a:schemeClr val="tx1"/>
          </a:solidFill>
          <a:latin typeface="+mn-lt"/>
          <a:ea typeface="+mn-ea"/>
          <a:cs typeface="+mn-cs"/>
        </a:defRPr>
      </a:lvl1pPr>
      <a:lvl2pPr marL="774184" indent="-258061" algn="l" defTabSz="1032244" rtl="0" eaLnBrk="1" latinLnBrk="0" hangingPunct="1">
        <a:lnSpc>
          <a:spcPct val="90000"/>
        </a:lnSpc>
        <a:spcBef>
          <a:spcPts val="564"/>
        </a:spcBef>
        <a:buFont typeface="Arial" panose="020B0604020202020204" pitchFamily="34" charset="0"/>
        <a:buChar char="•"/>
        <a:defRPr sz="2709" kern="1200">
          <a:solidFill>
            <a:schemeClr val="tx1"/>
          </a:solidFill>
          <a:latin typeface="+mn-lt"/>
          <a:ea typeface="+mn-ea"/>
          <a:cs typeface="+mn-cs"/>
        </a:defRPr>
      </a:lvl2pPr>
      <a:lvl3pPr marL="1290306" indent="-258061" algn="l" defTabSz="1032244" rtl="0" eaLnBrk="1" latinLnBrk="0" hangingPunct="1">
        <a:lnSpc>
          <a:spcPct val="90000"/>
        </a:lnSpc>
        <a:spcBef>
          <a:spcPts val="564"/>
        </a:spcBef>
        <a:buFont typeface="Arial" panose="020B0604020202020204" pitchFamily="34" charset="0"/>
        <a:buChar char="•"/>
        <a:defRPr sz="2257" kern="1200">
          <a:solidFill>
            <a:schemeClr val="tx1"/>
          </a:solidFill>
          <a:latin typeface="+mn-lt"/>
          <a:ea typeface="+mn-ea"/>
          <a:cs typeface="+mn-cs"/>
        </a:defRPr>
      </a:lvl3pPr>
      <a:lvl4pPr marL="1806427"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4pPr>
      <a:lvl5pPr marL="2322551"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5pPr>
      <a:lvl6pPr marL="2838672"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6pPr>
      <a:lvl7pPr marL="3354794"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7pPr>
      <a:lvl8pPr marL="3870917"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8pPr>
      <a:lvl9pPr marL="4387039" indent="-258061" algn="l" defTabSz="1032244" rtl="0" eaLnBrk="1" latinLnBrk="0" hangingPunct="1">
        <a:lnSpc>
          <a:spcPct val="90000"/>
        </a:lnSpc>
        <a:spcBef>
          <a:spcPts val="564"/>
        </a:spcBef>
        <a:buFont typeface="Arial" panose="020B0604020202020204" pitchFamily="34" charset="0"/>
        <a:buChar char="•"/>
        <a:defRPr sz="2031" kern="1200">
          <a:solidFill>
            <a:schemeClr val="tx1"/>
          </a:solidFill>
          <a:latin typeface="+mn-lt"/>
          <a:ea typeface="+mn-ea"/>
          <a:cs typeface="+mn-cs"/>
        </a:defRPr>
      </a:lvl9pPr>
    </p:bodyStyle>
    <p:otherStyle>
      <a:defPPr>
        <a:defRPr lang="en-US"/>
      </a:defPPr>
      <a:lvl1pPr marL="0" algn="l" defTabSz="1032244" rtl="0" eaLnBrk="1" latinLnBrk="0" hangingPunct="1">
        <a:defRPr sz="2031" kern="1200">
          <a:solidFill>
            <a:schemeClr val="tx1"/>
          </a:solidFill>
          <a:latin typeface="+mn-lt"/>
          <a:ea typeface="+mn-ea"/>
          <a:cs typeface="+mn-cs"/>
        </a:defRPr>
      </a:lvl1pPr>
      <a:lvl2pPr marL="516122" algn="l" defTabSz="1032244" rtl="0" eaLnBrk="1" latinLnBrk="0" hangingPunct="1">
        <a:defRPr sz="2031" kern="1200">
          <a:solidFill>
            <a:schemeClr val="tx1"/>
          </a:solidFill>
          <a:latin typeface="+mn-lt"/>
          <a:ea typeface="+mn-ea"/>
          <a:cs typeface="+mn-cs"/>
        </a:defRPr>
      </a:lvl2pPr>
      <a:lvl3pPr marL="1032244" algn="l" defTabSz="1032244" rtl="0" eaLnBrk="1" latinLnBrk="0" hangingPunct="1">
        <a:defRPr sz="2031" kern="1200">
          <a:solidFill>
            <a:schemeClr val="tx1"/>
          </a:solidFill>
          <a:latin typeface="+mn-lt"/>
          <a:ea typeface="+mn-ea"/>
          <a:cs typeface="+mn-cs"/>
        </a:defRPr>
      </a:lvl3pPr>
      <a:lvl4pPr marL="1548367" algn="l" defTabSz="1032244" rtl="0" eaLnBrk="1" latinLnBrk="0" hangingPunct="1">
        <a:defRPr sz="2031" kern="1200">
          <a:solidFill>
            <a:schemeClr val="tx1"/>
          </a:solidFill>
          <a:latin typeface="+mn-lt"/>
          <a:ea typeface="+mn-ea"/>
          <a:cs typeface="+mn-cs"/>
        </a:defRPr>
      </a:lvl4pPr>
      <a:lvl5pPr marL="2064488" algn="l" defTabSz="1032244" rtl="0" eaLnBrk="1" latinLnBrk="0" hangingPunct="1">
        <a:defRPr sz="2031" kern="1200">
          <a:solidFill>
            <a:schemeClr val="tx1"/>
          </a:solidFill>
          <a:latin typeface="+mn-lt"/>
          <a:ea typeface="+mn-ea"/>
          <a:cs typeface="+mn-cs"/>
        </a:defRPr>
      </a:lvl5pPr>
      <a:lvl6pPr marL="2580611" algn="l" defTabSz="1032244" rtl="0" eaLnBrk="1" latinLnBrk="0" hangingPunct="1">
        <a:defRPr sz="2031" kern="1200">
          <a:solidFill>
            <a:schemeClr val="tx1"/>
          </a:solidFill>
          <a:latin typeface="+mn-lt"/>
          <a:ea typeface="+mn-ea"/>
          <a:cs typeface="+mn-cs"/>
        </a:defRPr>
      </a:lvl6pPr>
      <a:lvl7pPr marL="3096733" algn="l" defTabSz="1032244" rtl="0" eaLnBrk="1" latinLnBrk="0" hangingPunct="1">
        <a:defRPr sz="2031" kern="1200">
          <a:solidFill>
            <a:schemeClr val="tx1"/>
          </a:solidFill>
          <a:latin typeface="+mn-lt"/>
          <a:ea typeface="+mn-ea"/>
          <a:cs typeface="+mn-cs"/>
        </a:defRPr>
      </a:lvl7pPr>
      <a:lvl8pPr marL="3612856" algn="l" defTabSz="1032244" rtl="0" eaLnBrk="1" latinLnBrk="0" hangingPunct="1">
        <a:defRPr sz="2031" kern="1200">
          <a:solidFill>
            <a:schemeClr val="tx1"/>
          </a:solidFill>
          <a:latin typeface="+mn-lt"/>
          <a:ea typeface="+mn-ea"/>
          <a:cs typeface="+mn-cs"/>
        </a:defRPr>
      </a:lvl8pPr>
      <a:lvl9pPr marL="4128978" algn="l" defTabSz="1032244" rtl="0" eaLnBrk="1" latinLnBrk="0" hangingPunct="1">
        <a:defRPr sz="203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A25BA4E-986F-4665-B43D-429C68E7EB44}" type="slidenum">
              <a:rPr lang="en-NZ" smtClean="0"/>
              <a:t>‹#›</a:t>
            </a:fld>
            <a:endParaRPr lang="en-NZ"/>
          </a:p>
        </p:txBody>
      </p:sp>
      <p:pic>
        <p:nvPicPr>
          <p:cNvPr id="7" name="Picture 6" descr="A picture containing drawing&#10;&#10;Description automatically generated">
            <a:extLst>
              <a:ext uri="{FF2B5EF4-FFF2-40B4-BE49-F238E27FC236}">
                <a16:creationId xmlns:a16="http://schemas.microsoft.com/office/drawing/2014/main" id="{138CDFB4-1E56-4AC2-AF1B-42EE0C8F5C2A}"/>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314693" y="9073193"/>
            <a:ext cx="1049973" cy="474649"/>
          </a:xfrm>
          <a:prstGeom prst="rect">
            <a:avLst/>
          </a:prstGeom>
        </p:spPr>
      </p:pic>
    </p:spTree>
    <p:extLst>
      <p:ext uri="{BB962C8B-B14F-4D97-AF65-F5344CB8AC3E}">
        <p14:creationId xmlns:p14="http://schemas.microsoft.com/office/powerpoint/2010/main" val="332912556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250" userDrawn="1">
          <p15:clr>
            <a:srgbClr val="F26B43"/>
          </p15:clr>
        </p15:guide>
        <p15:guide id="2" pos="58" userDrawn="1">
          <p15:clr>
            <a:srgbClr val="F26B43"/>
          </p15:clr>
        </p15:guide>
        <p15:guide id="3" orient="horz" pos="6091" userDrawn="1">
          <p15:clr>
            <a:srgbClr val="F26B43"/>
          </p15:clr>
        </p15:guide>
        <p15:guide id="4" orient="horz" pos="149" userDrawn="1">
          <p15:clr>
            <a:srgbClr val="F26B43"/>
          </p15:clr>
        </p15:guide>
        <p15:guide id="5" pos="4128" userDrawn="1">
          <p15:clr>
            <a:srgbClr val="F26B43"/>
          </p15:clr>
        </p15:guide>
        <p15:guide id="6" pos="4080" userDrawn="1">
          <p15:clr>
            <a:srgbClr val="F26B43"/>
          </p15:clr>
        </p15:guide>
        <p15:guide id="7" orient="horz" pos="429" userDrawn="1">
          <p15:clr>
            <a:srgbClr val="F26B43"/>
          </p15:clr>
        </p15:guide>
        <p15:guide id="8" orient="horz" pos="382" userDrawn="1">
          <p15:clr>
            <a:srgbClr val="F26B43"/>
          </p15:clr>
        </p15:guide>
        <p15:guide id="9" pos="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34.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34.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8.png"/><Relationship Id="rId4" Type="http://schemas.openxmlformats.org/officeDocument/2006/relationships/diagramQuickStyle" Target="../diagrams/quickStyle1.xml"/><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34.xml"/><Relationship Id="rId5" Type="http://schemas.openxmlformats.org/officeDocument/2006/relationships/image" Target="../media/image8.pn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34.xml"/><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16E7C0B7-08E6-4514-BC81-86C3CA347E1D}"/>
              </a:ext>
            </a:extLst>
          </p:cNvPr>
          <p:cNvGraphicFramePr>
            <a:graphicFrameLocks noGrp="1"/>
          </p:cNvGraphicFramePr>
          <p:nvPr>
            <p:extLst>
              <p:ext uri="{D42A27DB-BD31-4B8C-83A1-F6EECF244321}">
                <p14:modId xmlns:p14="http://schemas.microsoft.com/office/powerpoint/2010/main" val="2655560879"/>
              </p:ext>
            </p:extLst>
          </p:nvPr>
        </p:nvGraphicFramePr>
        <p:xfrm>
          <a:off x="-10652" y="4822984"/>
          <a:ext cx="6880544" cy="4471499"/>
        </p:xfrm>
        <a:graphic>
          <a:graphicData uri="http://schemas.openxmlformats.org/drawingml/2006/table">
            <a:tbl>
              <a:tblPr firstRow="1" bandRow="1">
                <a:tableStyleId>{5940675A-B579-460E-94D1-54222C63F5DA}</a:tableStyleId>
              </a:tblPr>
              <a:tblGrid>
                <a:gridCol w="942305">
                  <a:extLst>
                    <a:ext uri="{9D8B030D-6E8A-4147-A177-3AD203B41FA5}">
                      <a16:colId xmlns:a16="http://schemas.microsoft.com/office/drawing/2014/main" val="3653066618"/>
                    </a:ext>
                  </a:extLst>
                </a:gridCol>
                <a:gridCol w="828136">
                  <a:extLst>
                    <a:ext uri="{9D8B030D-6E8A-4147-A177-3AD203B41FA5}">
                      <a16:colId xmlns:a16="http://schemas.microsoft.com/office/drawing/2014/main" val="2996207644"/>
                    </a:ext>
                  </a:extLst>
                </a:gridCol>
                <a:gridCol w="2709735">
                  <a:extLst>
                    <a:ext uri="{9D8B030D-6E8A-4147-A177-3AD203B41FA5}">
                      <a16:colId xmlns:a16="http://schemas.microsoft.com/office/drawing/2014/main" val="447952371"/>
                    </a:ext>
                  </a:extLst>
                </a:gridCol>
                <a:gridCol w="2400368">
                  <a:extLst>
                    <a:ext uri="{9D8B030D-6E8A-4147-A177-3AD203B41FA5}">
                      <a16:colId xmlns:a16="http://schemas.microsoft.com/office/drawing/2014/main" val="2287657972"/>
                    </a:ext>
                  </a:extLst>
                </a:gridCol>
              </a:tblGrid>
              <a:tr h="440361">
                <a:tc>
                  <a:txBody>
                    <a:bodyPr/>
                    <a:lstStyle/>
                    <a:p>
                      <a:r>
                        <a:rPr lang="en-NZ" sz="1100" b="1" dirty="0">
                          <a:latin typeface="Source Sans Pro" panose="020B0503030403020204" pitchFamily="34" charset="0"/>
                          <a:ea typeface="Source Sans Pro" panose="020B0503030403020204" pitchFamily="34" charset="0"/>
                        </a:rPr>
                        <a:t>Type</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Identifies people? </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Description</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Use</a:t>
                      </a:r>
                      <a:r>
                        <a:rPr lang="en-NZ" sz="1100" dirty="0">
                          <a:latin typeface="Source Sans Pro" panose="020B0503030403020204" pitchFamily="34" charset="0"/>
                          <a:ea typeface="Source Sans Pro" panose="020B0503030403020204" pitchFamily="34" charset="0"/>
                        </a:rPr>
                        <a:t> </a:t>
                      </a: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414302797"/>
                  </a:ext>
                </a:extLst>
              </a:tr>
              <a:tr h="2201627">
                <a:tc>
                  <a:txBody>
                    <a:bodyPr/>
                    <a:lstStyle/>
                    <a:p>
                      <a:r>
                        <a:rPr lang="en-NZ" sz="1100" dirty="0">
                          <a:latin typeface="Source Sans Pro" panose="020B0503030403020204" pitchFamily="34" charset="0"/>
                          <a:ea typeface="Source Sans Pro" panose="020B0503030403020204" pitchFamily="34" charset="0"/>
                        </a:rPr>
                        <a:t>Qualitative </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rPr>
                        <a:t>Can </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a:spcBef>
                          <a:spcPts val="200"/>
                        </a:spcBef>
                        <a:spcAft>
                          <a:spcPts val="200"/>
                        </a:spcAft>
                      </a:pPr>
                      <a:r>
                        <a:rPr lang="en-NZ" sz="1100" dirty="0">
                          <a:latin typeface="Source Sans Pro" panose="020B0503030403020204" pitchFamily="34" charset="0"/>
                          <a:ea typeface="Source Sans Pro" panose="020B0503030403020204" pitchFamily="34" charset="0"/>
                        </a:rPr>
                        <a:t>Describes things like qualities, characteristics, thoughts or experiences. Sometimes called ‘stories’, ‘lived experience’, or ‘narrative’. The focus is on words or narratives about things that can be seen, felt and thought, but not easily measured with numbers and statistics. </a:t>
                      </a:r>
                    </a:p>
                    <a:p>
                      <a:pPr>
                        <a:spcBef>
                          <a:spcPts val="200"/>
                        </a:spcBef>
                        <a:spcAft>
                          <a:spcPts val="200"/>
                        </a:spcAft>
                      </a:pPr>
                      <a:r>
                        <a:rPr lang="en-NZ" sz="1100" dirty="0">
                          <a:latin typeface="Source Sans Pro" panose="020B0503030403020204" pitchFamily="34" charset="0"/>
                          <a:ea typeface="Source Sans Pro" panose="020B0503030403020204" pitchFamily="34" charset="0"/>
                        </a:rPr>
                        <a:t>It can involve numbers when analysed or used to add up how many how many people had similar experiences, or think in a similar way about something.</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a:spcBef>
                          <a:spcPts val="200"/>
                        </a:spcBef>
                        <a:spcAft>
                          <a:spcPts val="2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In the form of case notes, assessments, referral documents and so on, qualitative information is the main kind when working directly with service users.</a:t>
                      </a:r>
                    </a:p>
                    <a:p>
                      <a:pPr>
                        <a:spcBef>
                          <a:spcPts val="200"/>
                        </a:spcBef>
                        <a:spcAft>
                          <a:spcPts val="2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Used for a wide variety of purposes, for example to report on service delivery, the circumstances and outcomes of service users involved with a programme, or in research and analysis.</a:t>
                      </a:r>
                      <a:endParaRPr lang="en-NZ" sz="1100" dirty="0">
                        <a:latin typeface="Source Sans Pro" panose="020B0503030403020204" pitchFamily="34" charset="0"/>
                        <a:ea typeface="Source Sans Pro" panose="020B0503030403020204" pitchFamily="34" charset="0"/>
                      </a:endParaRP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2072505350"/>
                  </a:ext>
                </a:extLst>
              </a:tr>
              <a:tr h="1829511">
                <a:tc>
                  <a:txBody>
                    <a:bodyPr/>
                    <a:lstStyle/>
                    <a:p>
                      <a:r>
                        <a:rPr lang="en-NZ" sz="1100" dirty="0">
                          <a:latin typeface="Source Sans Pro" panose="020B0503030403020204" pitchFamily="34" charset="0"/>
                          <a:ea typeface="Source Sans Pro" panose="020B0503030403020204" pitchFamily="34" charset="0"/>
                        </a:rPr>
                        <a:t>Quantitative </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rPr>
                        <a:t>Can</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a:spcBef>
                          <a:spcPts val="200"/>
                        </a:spcBef>
                        <a:spcAft>
                          <a:spcPts val="200"/>
                        </a:spcAft>
                      </a:pPr>
                      <a:r>
                        <a:rPr lang="en-NZ" sz="1100" dirty="0">
                          <a:latin typeface="Source Sans Pro" panose="020B0503030403020204" pitchFamily="34" charset="0"/>
                          <a:ea typeface="Source Sans Pro" panose="020B0503030403020204" pitchFamily="34" charset="0"/>
                        </a:rPr>
                        <a:t>Information that is captured mainly as numbers. Things that can be easily counted and measured in a reliable way.</a:t>
                      </a:r>
                    </a:p>
                    <a:p>
                      <a:pPr>
                        <a:spcBef>
                          <a:spcPts val="200"/>
                        </a:spcBef>
                        <a:spcAft>
                          <a:spcPts val="200"/>
                        </a:spcAft>
                      </a:pPr>
                      <a:r>
                        <a:rPr lang="en-NZ" sz="1100" dirty="0">
                          <a:latin typeface="Source Sans Pro" panose="020B0503030403020204" pitchFamily="34" charset="0"/>
                          <a:ea typeface="Source Sans Pro" panose="020B0503030403020204" pitchFamily="34" charset="0"/>
                        </a:rPr>
                        <a:t>Quantitative data could identify specific people in circumstances where there are very few people being counted, and their identities could be determined. For example: the number of All Blacks where 3 brothers have played in the same game = … ? ...</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cs typeface="Calibri" panose="020F0502020204030204" pitchFamily="34" charset="0"/>
                        </a:rPr>
                        <a:t>Used for a wide variety of purposes, for example to report on service delivery, the circumstances and outcomes of service users involved with a programme or in research and analysis.</a:t>
                      </a:r>
                      <a:endParaRPr lang="en-NZ" sz="1100" dirty="0">
                        <a:latin typeface="Source Sans Pro" panose="020B0503030403020204" pitchFamily="34" charset="0"/>
                        <a:ea typeface="Source Sans Pro" panose="020B0503030403020204" pitchFamily="34" charset="0"/>
                      </a:endParaRP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1841176921"/>
                  </a:ext>
                </a:extLst>
              </a:tr>
            </a:tbl>
          </a:graphicData>
        </a:graphic>
      </p:graphicFrame>
      <p:sp>
        <p:nvSpPr>
          <p:cNvPr id="21" name="TextBox 20">
            <a:extLst>
              <a:ext uri="{FF2B5EF4-FFF2-40B4-BE49-F238E27FC236}">
                <a16:creationId xmlns:a16="http://schemas.microsoft.com/office/drawing/2014/main" id="{B076E63E-136B-4118-ABD7-E3E8E2F760E9}"/>
              </a:ext>
            </a:extLst>
          </p:cNvPr>
          <p:cNvSpPr txBox="1"/>
          <p:nvPr/>
        </p:nvSpPr>
        <p:spPr>
          <a:xfrm>
            <a:off x="2297627" y="2960086"/>
            <a:ext cx="2519417" cy="261610"/>
          </a:xfrm>
          <a:prstGeom prst="rect">
            <a:avLst/>
          </a:prstGeom>
          <a:noFill/>
        </p:spPr>
        <p:txBody>
          <a:bodyPr wrap="square" rtlCol="0">
            <a:spAutoFit/>
          </a:bodyPr>
          <a:lstStyle/>
          <a:p>
            <a:pPr algn="ctr"/>
            <a:r>
              <a:rPr lang="en-NZ" sz="1100" b="1" dirty="0">
                <a:solidFill>
                  <a:srgbClr val="96466E"/>
                </a:solidFill>
                <a:latin typeface="Source Sans Pro" panose="020B0503030403020204" pitchFamily="34" charset="0"/>
                <a:ea typeface="Source Sans Pro" panose="020B0503030403020204" pitchFamily="34" charset="0"/>
              </a:rPr>
              <a:t>Types of data and information</a:t>
            </a:r>
          </a:p>
        </p:txBody>
      </p:sp>
      <p:sp>
        <p:nvSpPr>
          <p:cNvPr id="8" name="TextBox 7">
            <a:extLst>
              <a:ext uri="{FF2B5EF4-FFF2-40B4-BE49-F238E27FC236}">
                <a16:creationId xmlns:a16="http://schemas.microsoft.com/office/drawing/2014/main" id="{3C1A8E84-7572-4381-86C1-8F68C3178B4A}"/>
              </a:ext>
            </a:extLst>
          </p:cNvPr>
          <p:cNvSpPr txBox="1"/>
          <p:nvPr/>
        </p:nvSpPr>
        <p:spPr>
          <a:xfrm>
            <a:off x="723141" y="59628"/>
            <a:ext cx="3499942" cy="646331"/>
          </a:xfrm>
          <a:prstGeom prst="rect">
            <a:avLst/>
          </a:prstGeom>
          <a:noFill/>
          <a:ln>
            <a:noFill/>
          </a:ln>
        </p:spPr>
        <p:txBody>
          <a:bodyPr wrap="square" rtlCol="0">
            <a:spAutoFit/>
          </a:bodyPr>
          <a:lstStyle/>
          <a:p>
            <a:r>
              <a:rPr lang="en-NZ" sz="1800" dirty="0">
                <a:solidFill>
                  <a:srgbClr val="96466E"/>
                </a:solidFill>
                <a:latin typeface="Source Sans Pro" panose="020B0503030403020204" pitchFamily="34" charset="0"/>
                <a:ea typeface="Source Sans Pro" panose="020B0503030403020204" pitchFamily="34" charset="0"/>
              </a:rPr>
              <a:t>Data Protection and Use Policy </a:t>
            </a:r>
          </a:p>
          <a:p>
            <a:r>
              <a:rPr lang="en-NZ" sz="1800" b="1" dirty="0">
                <a:solidFill>
                  <a:srgbClr val="96466E"/>
                </a:solidFill>
                <a:latin typeface="Source Sans Pro" panose="020B0503030403020204" pitchFamily="34" charset="0"/>
                <a:ea typeface="Source Sans Pro" panose="020B0503030403020204" pitchFamily="34" charset="0"/>
              </a:rPr>
              <a:t>Transparency in action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759144" y="685151"/>
            <a:ext cx="6098856"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sp>
        <p:nvSpPr>
          <p:cNvPr id="50" name="Content Placeholder 8">
            <a:extLst>
              <a:ext uri="{FF2B5EF4-FFF2-40B4-BE49-F238E27FC236}">
                <a16:creationId xmlns:a16="http://schemas.microsoft.com/office/drawing/2014/main" id="{D0F4A892-8669-478F-B7F8-9AF2C00361E2}"/>
              </a:ext>
            </a:extLst>
          </p:cNvPr>
          <p:cNvSpPr txBox="1">
            <a:spLocks/>
          </p:cNvSpPr>
          <p:nvPr/>
        </p:nvSpPr>
        <p:spPr>
          <a:xfrm>
            <a:off x="0" y="785142"/>
            <a:ext cx="3527808" cy="2056327"/>
          </a:xfrm>
          <a:prstGeom prst="rect">
            <a:avLst/>
          </a:prstGeom>
          <a:noFill/>
        </p:spPr>
        <p:txBody>
          <a:bodyPr vert="horz" lIns="121920" tIns="60960" rIns="121920" bIns="60960" rtlCol="0">
            <a:noAutofit/>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E8731B"/>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E8731B"/>
              </a:buClr>
              <a:buFont typeface="Arial" panose="020B0604020202020204" pitchFamily="34" charset="0"/>
              <a:buNone/>
              <a:defRPr sz="1000" b="1" i="0" kern="1200">
                <a:solidFill>
                  <a:srgbClr val="E8731B"/>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E8731B"/>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a:lnSpc>
                <a:spcPct val="100000"/>
              </a:lnSpc>
              <a:spcBef>
                <a:spcPts val="200"/>
              </a:spcBef>
              <a:spcAft>
                <a:spcPts val="200"/>
              </a:spcAft>
            </a:pPr>
            <a:r>
              <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Your efforts to be transparent can be undermined when people do not understand what they’ve been told. For example, when you rely on shorthand or jargon to talk about data and information.</a:t>
            </a:r>
          </a:p>
          <a:p>
            <a:pPr>
              <a:lnSpc>
                <a:spcPct val="100000"/>
              </a:lnSpc>
              <a:spcBef>
                <a:spcPts val="200"/>
              </a:spcBef>
              <a:spcAft>
                <a:spcPts val="200"/>
              </a:spcAft>
            </a:pPr>
            <a:r>
              <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This summary suggests some simple ways to explain key terms related to data or information. It also walks through key things to consider when developing communication for service users about their data and information.</a:t>
            </a:r>
          </a:p>
        </p:txBody>
      </p:sp>
      <p:sp>
        <p:nvSpPr>
          <p:cNvPr id="51" name="Content Placeholder 8">
            <a:extLst>
              <a:ext uri="{FF2B5EF4-FFF2-40B4-BE49-F238E27FC236}">
                <a16:creationId xmlns:a16="http://schemas.microsoft.com/office/drawing/2014/main" id="{F0CE3AE1-BD0D-4FAE-8EFC-3FC0E00C0A81}"/>
              </a:ext>
            </a:extLst>
          </p:cNvPr>
          <p:cNvSpPr txBox="1">
            <a:spLocks/>
          </p:cNvSpPr>
          <p:nvPr/>
        </p:nvSpPr>
        <p:spPr>
          <a:xfrm>
            <a:off x="0" y="3246716"/>
            <a:ext cx="3527807" cy="1032736"/>
          </a:xfrm>
          <a:prstGeom prst="rect">
            <a:avLst/>
          </a:prstGeom>
          <a:noFill/>
        </p:spPr>
        <p:txBody>
          <a:bodyPr vert="horz" lIns="121920" tIns="60960" rIns="121920" bIns="60960" rtlCol="0">
            <a:noAutofit/>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E8731B"/>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E8731B"/>
              </a:buClr>
              <a:buFont typeface="Arial" panose="020B0604020202020204" pitchFamily="34" charset="0"/>
              <a:buNone/>
              <a:defRPr sz="1000" b="1" i="0" kern="1200">
                <a:solidFill>
                  <a:srgbClr val="E8731B"/>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E8731B"/>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a:lnSpc>
                <a:spcPct val="100000"/>
              </a:lnSpc>
              <a:spcBef>
                <a:spcPts val="200"/>
              </a:spcBef>
              <a:spcAft>
                <a:spcPts val="200"/>
              </a:spcAft>
            </a:pPr>
            <a:r>
              <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This section gives a short description of common terms used to describe data or information. These are not legal definitions nor does everyone agree on the definitions for some of these terms.</a:t>
            </a:r>
          </a:p>
          <a:p>
            <a:pPr>
              <a:lnSpc>
                <a:spcPct val="100000"/>
              </a:lnSpc>
              <a:spcBef>
                <a:spcPts val="200"/>
              </a:spcBef>
              <a:spcAft>
                <a:spcPts val="200"/>
              </a:spcAft>
            </a:pPr>
            <a:endPar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88" name="Content Placeholder 8">
            <a:extLst>
              <a:ext uri="{FF2B5EF4-FFF2-40B4-BE49-F238E27FC236}">
                <a16:creationId xmlns:a16="http://schemas.microsoft.com/office/drawing/2014/main" id="{14EA49A6-1B71-4CD1-A28D-C19BA1A672BB}"/>
              </a:ext>
            </a:extLst>
          </p:cNvPr>
          <p:cNvSpPr txBox="1">
            <a:spLocks/>
          </p:cNvSpPr>
          <p:nvPr/>
        </p:nvSpPr>
        <p:spPr>
          <a:xfrm>
            <a:off x="3428999" y="771936"/>
            <a:ext cx="3440893" cy="1849405"/>
          </a:xfrm>
          <a:prstGeom prst="rect">
            <a:avLst/>
          </a:prstGeom>
          <a:noFill/>
        </p:spPr>
        <p:txBody>
          <a:bodyPr vert="horz" lIns="121920" tIns="60960" rIns="121920" bIns="60960" rtlCol="0">
            <a:noAutofit/>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E8731B"/>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E8731B"/>
              </a:buClr>
              <a:buFont typeface="Arial" panose="020B0604020202020204" pitchFamily="34" charset="0"/>
              <a:buNone/>
              <a:defRPr sz="1000" b="1" i="0" kern="1200">
                <a:solidFill>
                  <a:srgbClr val="E8731B"/>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E8731B"/>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a:lnSpc>
                <a:spcPct val="100000"/>
              </a:lnSpc>
              <a:spcBef>
                <a:spcPts val="200"/>
              </a:spcBef>
              <a:spcAft>
                <a:spcPts val="200"/>
              </a:spcAft>
            </a:pPr>
            <a:r>
              <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DPUP uses data and information to mean any kind of qualitative or quantitative information from or about service users regardless of whether it identifies them, could identify them, or does not and cannot.</a:t>
            </a:r>
          </a:p>
          <a:p>
            <a:pPr>
              <a:lnSpc>
                <a:spcPct val="100000"/>
              </a:lnSpc>
              <a:spcBef>
                <a:spcPts val="200"/>
              </a:spcBef>
              <a:spcAft>
                <a:spcPts val="200"/>
              </a:spcAft>
            </a:pPr>
            <a:r>
              <a:rPr lang="en-NZ" sz="1100" b="0" dirty="0">
                <a:latin typeface="Source Sans Pro" panose="020B0503030403020204" pitchFamily="34" charset="0"/>
                <a:ea typeface="Source Sans Pro" panose="020B0503030403020204" pitchFamily="34" charset="0"/>
              </a:rPr>
              <a:t>See the Transparency and Choice Guideline for more information on good practice in this area: </a:t>
            </a:r>
            <a:br>
              <a:rPr lang="en-NZ" sz="1100" b="0" dirty="0">
                <a:latin typeface="Source Sans Pro" panose="020B0503030403020204" pitchFamily="34" charset="0"/>
                <a:ea typeface="Source Sans Pro" panose="020B0503030403020204" pitchFamily="34" charset="0"/>
              </a:rPr>
            </a:br>
            <a:r>
              <a:rPr lang="en-NZ" sz="1100" b="0" dirty="0">
                <a:latin typeface="Source Sans Pro" panose="020B0503030403020204" pitchFamily="34" charset="0"/>
                <a:ea typeface="Source Sans Pro" panose="020B0503030403020204" pitchFamily="34" charset="0"/>
              </a:rPr>
              <a:t>digital.govt.nz/</a:t>
            </a:r>
            <a:r>
              <a:rPr lang="en-NZ" sz="1100" b="0" dirty="0" err="1">
                <a:latin typeface="Source Sans Pro" panose="020B0503030403020204" pitchFamily="34" charset="0"/>
                <a:ea typeface="Source Sans Pro" panose="020B0503030403020204" pitchFamily="34" charset="0"/>
              </a:rPr>
              <a:t>dpup</a:t>
            </a:r>
            <a:r>
              <a:rPr lang="en-NZ" sz="1100" b="0" dirty="0">
                <a:latin typeface="Source Sans Pro" panose="020B0503030403020204" pitchFamily="34" charset="0"/>
                <a:ea typeface="Source Sans Pro" panose="020B0503030403020204" pitchFamily="34" charset="0"/>
              </a:rPr>
              <a:t>/guidelines.</a:t>
            </a:r>
          </a:p>
          <a:p>
            <a:pPr>
              <a:lnSpc>
                <a:spcPct val="100000"/>
              </a:lnSpc>
              <a:spcBef>
                <a:spcPts val="200"/>
              </a:spcBef>
              <a:spcAft>
                <a:spcPts val="200"/>
              </a:spcAft>
            </a:pPr>
            <a:endPar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grpSp>
        <p:nvGrpSpPr>
          <p:cNvPr id="32" name="Group 31">
            <a:extLst>
              <a:ext uri="{FF2B5EF4-FFF2-40B4-BE49-F238E27FC236}">
                <a16:creationId xmlns:a16="http://schemas.microsoft.com/office/drawing/2014/main" id="{88C5ABB3-0682-4DAB-91ED-BD0B8CE8798F}"/>
              </a:ext>
            </a:extLst>
          </p:cNvPr>
          <p:cNvGrpSpPr/>
          <p:nvPr/>
        </p:nvGrpSpPr>
        <p:grpSpPr>
          <a:xfrm>
            <a:off x="11890" y="2495790"/>
            <a:ext cx="6908237" cy="449730"/>
            <a:chOff x="11890" y="2438003"/>
            <a:chExt cx="6908237" cy="449730"/>
          </a:xfrm>
        </p:grpSpPr>
        <p:sp>
          <p:nvSpPr>
            <p:cNvPr id="26" name="Rectangle 25">
              <a:extLst>
                <a:ext uri="{FF2B5EF4-FFF2-40B4-BE49-F238E27FC236}">
                  <a16:creationId xmlns:a16="http://schemas.microsoft.com/office/drawing/2014/main" id="{1BDE251D-320C-44C4-8604-C9365B12B14B}"/>
                </a:ext>
              </a:extLst>
            </p:cNvPr>
            <p:cNvSpPr/>
            <p:nvPr/>
          </p:nvSpPr>
          <p:spPr>
            <a:xfrm>
              <a:off x="11890" y="2438003"/>
              <a:ext cx="6834217" cy="449730"/>
            </a:xfrm>
            <a:prstGeom prst="rect">
              <a:avLst/>
            </a:prstGeom>
            <a:solidFill>
              <a:srgbClr val="DFC7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7" name="TextBox 86">
              <a:extLst>
                <a:ext uri="{FF2B5EF4-FFF2-40B4-BE49-F238E27FC236}">
                  <a16:creationId xmlns:a16="http://schemas.microsoft.com/office/drawing/2014/main" id="{D0FB102A-350E-4188-90FB-A6942BF40F89}"/>
                </a:ext>
              </a:extLst>
            </p:cNvPr>
            <p:cNvSpPr txBox="1"/>
            <p:nvPr/>
          </p:nvSpPr>
          <p:spPr>
            <a:xfrm>
              <a:off x="301229" y="2456846"/>
              <a:ext cx="6618898" cy="430887"/>
            </a:xfrm>
            <a:prstGeom prst="rect">
              <a:avLst/>
            </a:prstGeom>
            <a:noFill/>
          </p:spPr>
          <p:txBody>
            <a:bodyPr wrap="square" rtlCol="0">
              <a:spAutoFit/>
            </a:bodyPr>
            <a:lstStyle/>
            <a:p>
              <a:r>
                <a:rPr lang="en-NZ" sz="1100" dirty="0">
                  <a:latin typeface="Source Sans Pro" panose="020B0503030403020204" pitchFamily="34" charset="0"/>
                  <a:ea typeface="Source Sans Pro" panose="020B0503030403020204" pitchFamily="34" charset="0"/>
                </a:rPr>
                <a:t>Even </a:t>
              </a:r>
              <a:r>
                <a:rPr lang="en-NZ" sz="1100" dirty="0">
                  <a:latin typeface="Source Sans Pro" panose="020B0503030403020204" pitchFamily="34" charset="0"/>
                  <a:ea typeface="Source Sans Pro" panose="020B0503030403020204" pitchFamily="34" charset="0"/>
                  <a:cs typeface="Calibri" panose="020F0502020204030204" pitchFamily="34" charset="0"/>
                </a:rPr>
                <a:t>if you or your agency do not directly collect data or information from service users, you still need to provide an explanation that would make sense for them.</a:t>
              </a:r>
              <a:endParaRPr lang="en-NZ" sz="1100" dirty="0">
                <a:latin typeface="Source Sans Pro" panose="020B0503030403020204" pitchFamily="34" charset="0"/>
                <a:ea typeface="Source Sans Pro" panose="020B0503030403020204" pitchFamily="34" charset="0"/>
              </a:endParaRPr>
            </a:p>
          </p:txBody>
        </p:sp>
        <p:pic>
          <p:nvPicPr>
            <p:cNvPr id="28" name="Picture 27">
              <a:extLst>
                <a:ext uri="{FF2B5EF4-FFF2-40B4-BE49-F238E27FC236}">
                  <a16:creationId xmlns:a16="http://schemas.microsoft.com/office/drawing/2014/main" id="{7160C51C-E647-431C-9B79-36B2272563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229" y="2497346"/>
              <a:ext cx="180000" cy="180000"/>
            </a:xfrm>
            <a:prstGeom prst="rect">
              <a:avLst/>
            </a:prstGeom>
          </p:spPr>
        </p:pic>
      </p:grpSp>
      <p:sp>
        <p:nvSpPr>
          <p:cNvPr id="91" name="Content Placeholder 8">
            <a:extLst>
              <a:ext uri="{FF2B5EF4-FFF2-40B4-BE49-F238E27FC236}">
                <a16:creationId xmlns:a16="http://schemas.microsoft.com/office/drawing/2014/main" id="{D5552E96-82F2-4CFF-8B86-B01A8361CC04}"/>
              </a:ext>
            </a:extLst>
          </p:cNvPr>
          <p:cNvSpPr txBox="1">
            <a:spLocks/>
          </p:cNvSpPr>
          <p:nvPr/>
        </p:nvSpPr>
        <p:spPr>
          <a:xfrm>
            <a:off x="3428999" y="3246716"/>
            <a:ext cx="3429002" cy="1233598"/>
          </a:xfrm>
          <a:prstGeom prst="rect">
            <a:avLst/>
          </a:prstGeom>
          <a:noFill/>
        </p:spPr>
        <p:txBody>
          <a:bodyPr vert="horz" lIns="121920" tIns="60960" rIns="121920" bIns="60960" rtlCol="0">
            <a:noAutofit/>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E8731B"/>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E8731B"/>
              </a:buClr>
              <a:buFont typeface="Arial" panose="020B0604020202020204" pitchFamily="34" charset="0"/>
              <a:buNone/>
              <a:defRPr sz="1000" b="1" i="0" kern="1200">
                <a:solidFill>
                  <a:srgbClr val="E8731B"/>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E8731B"/>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a:lnSpc>
                <a:spcPct val="100000"/>
              </a:lnSpc>
              <a:spcBef>
                <a:spcPts val="200"/>
              </a:spcBef>
              <a:spcAft>
                <a:spcPts val="200"/>
              </a:spcAft>
            </a:pPr>
            <a:r>
              <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This is part of the challenge — if those who use data and information are not always clear what these words mean, then it’s likely that service users will not know what they mean either.</a:t>
            </a:r>
          </a:p>
        </p:txBody>
      </p:sp>
      <p:pic>
        <p:nvPicPr>
          <p:cNvPr id="5" name="Graphic 4">
            <a:extLst>
              <a:ext uri="{FF2B5EF4-FFF2-40B4-BE49-F238E27FC236}">
                <a16:creationId xmlns:a16="http://schemas.microsoft.com/office/drawing/2014/main" id="{75C6A9F2-E772-4966-A98B-8BC2C2E550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751" y="19438"/>
            <a:ext cx="704390" cy="704390"/>
          </a:xfrm>
          <a:prstGeom prst="rect">
            <a:avLst/>
          </a:prstGeom>
        </p:spPr>
      </p:pic>
      <p:sp>
        <p:nvSpPr>
          <p:cNvPr id="24" name="TextBox 23">
            <a:extLst>
              <a:ext uri="{FF2B5EF4-FFF2-40B4-BE49-F238E27FC236}">
                <a16:creationId xmlns:a16="http://schemas.microsoft.com/office/drawing/2014/main" id="{DE8C5D19-3460-4DAA-B08D-6693D4107BF5}"/>
              </a:ext>
            </a:extLst>
          </p:cNvPr>
          <p:cNvSpPr txBox="1"/>
          <p:nvPr/>
        </p:nvSpPr>
        <p:spPr>
          <a:xfrm>
            <a:off x="5982330" y="9627870"/>
            <a:ext cx="843550" cy="230832"/>
          </a:xfrm>
          <a:prstGeom prst="rect">
            <a:avLst/>
          </a:prstGeom>
          <a:noFill/>
        </p:spPr>
        <p:txBody>
          <a:bodyPr wrap="square" rtlCol="0">
            <a:spAutoFit/>
          </a:bodyPr>
          <a:lstStyle/>
          <a:p>
            <a:pPr algn="r"/>
            <a:r>
              <a:rPr lang="en-NZ" sz="900" b="1" dirty="0"/>
              <a:t>Page 1 of 7</a:t>
            </a:r>
          </a:p>
        </p:txBody>
      </p:sp>
      <p:sp>
        <p:nvSpPr>
          <p:cNvPr id="7" name="TextBox 6">
            <a:extLst>
              <a:ext uri="{FF2B5EF4-FFF2-40B4-BE49-F238E27FC236}">
                <a16:creationId xmlns:a16="http://schemas.microsoft.com/office/drawing/2014/main" id="{17504B30-1287-45C5-8E03-F4B643B87203}"/>
              </a:ext>
            </a:extLst>
          </p:cNvPr>
          <p:cNvSpPr txBox="1"/>
          <p:nvPr/>
        </p:nvSpPr>
        <p:spPr>
          <a:xfrm>
            <a:off x="11890" y="2544531"/>
            <a:ext cx="8394698" cy="246221"/>
          </a:xfrm>
          <a:prstGeom prst="rect">
            <a:avLst/>
          </a:prstGeom>
          <a:noFill/>
        </p:spPr>
        <p:txBody>
          <a:bodyPr wrap="square" rtlCol="0">
            <a:spAutoFit/>
          </a:bodyPr>
          <a:lstStyle/>
          <a:p>
            <a:endParaRPr lang="en-NZ" sz="1000" b="1" dirty="0">
              <a:latin typeface="Source Sans Pro" panose="020B0503030403020204" pitchFamily="34" charset="0"/>
              <a:ea typeface="Source Sans Pro" panose="020B0503030403020204" pitchFamily="34" charset="0"/>
            </a:endParaRPr>
          </a:p>
        </p:txBody>
      </p:sp>
      <p:pic>
        <p:nvPicPr>
          <p:cNvPr id="37" name="Picture 36" descr="A picture containing text&#10;&#10;Description automatically generated">
            <a:extLst>
              <a:ext uri="{FF2B5EF4-FFF2-40B4-BE49-F238E27FC236}">
                <a16:creationId xmlns:a16="http://schemas.microsoft.com/office/drawing/2014/main" id="{AB022D23-5A7A-403D-A9B1-6BA557AD7F9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50648" y="89709"/>
            <a:ext cx="1207057" cy="521213"/>
          </a:xfrm>
          <a:prstGeom prst="rect">
            <a:avLst/>
          </a:prstGeom>
        </p:spPr>
      </p:pic>
      <p:pic>
        <p:nvPicPr>
          <p:cNvPr id="38" name="Picture 37">
            <a:extLst>
              <a:ext uri="{FF2B5EF4-FFF2-40B4-BE49-F238E27FC236}">
                <a16:creationId xmlns:a16="http://schemas.microsoft.com/office/drawing/2014/main" id="{85D8ADBE-5D13-4FBA-90B2-7E49EB2F97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56424" y="45197"/>
            <a:ext cx="1399171" cy="506609"/>
          </a:xfrm>
          <a:prstGeom prst="rect">
            <a:avLst/>
          </a:prstGeom>
        </p:spPr>
      </p:pic>
      <p:sp>
        <p:nvSpPr>
          <p:cNvPr id="39" name="TextBox 38">
            <a:extLst>
              <a:ext uri="{FF2B5EF4-FFF2-40B4-BE49-F238E27FC236}">
                <a16:creationId xmlns:a16="http://schemas.microsoft.com/office/drawing/2014/main" id="{C40C2ADC-AC3E-4787-A786-BD796276CDB5}"/>
              </a:ext>
              <a:ext uri="{C183D7F6-B498-43B3-948B-1728B52AA6E4}">
                <adec:decorative xmlns:adec="http://schemas.microsoft.com/office/drawing/2017/decorative" val="0"/>
              </a:ext>
            </a:extLst>
          </p:cNvPr>
          <p:cNvSpPr txBox="1"/>
          <p:nvPr/>
        </p:nvSpPr>
        <p:spPr>
          <a:xfrm>
            <a:off x="18751" y="9627870"/>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40" name="Picture 39">
            <a:extLst>
              <a:ext uri="{FF2B5EF4-FFF2-40B4-BE49-F238E27FC236}">
                <a16:creationId xmlns:a16="http://schemas.microsoft.com/office/drawing/2014/main" id="{BFE1C37E-859E-407C-8C4F-26CE9178189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93734" y="9567949"/>
            <a:ext cx="1484683" cy="270295"/>
          </a:xfrm>
          <a:prstGeom prst="rect">
            <a:avLst/>
          </a:prstGeom>
        </p:spPr>
      </p:pic>
      <p:sp>
        <p:nvSpPr>
          <p:cNvPr id="22" name="Content Placeholder 8">
            <a:extLst>
              <a:ext uri="{FF2B5EF4-FFF2-40B4-BE49-F238E27FC236}">
                <a16:creationId xmlns:a16="http://schemas.microsoft.com/office/drawing/2014/main" id="{707D3453-BE9A-4B3C-A491-E15662F5DFB1}"/>
              </a:ext>
            </a:extLst>
          </p:cNvPr>
          <p:cNvSpPr txBox="1">
            <a:spLocks/>
          </p:cNvSpPr>
          <p:nvPr/>
        </p:nvSpPr>
        <p:spPr>
          <a:xfrm>
            <a:off x="-10652" y="4095678"/>
            <a:ext cx="6868652" cy="516919"/>
          </a:xfrm>
          <a:prstGeom prst="rect">
            <a:avLst/>
          </a:prstGeom>
          <a:noFill/>
        </p:spPr>
        <p:txBody>
          <a:bodyPr vert="horz" lIns="121920" tIns="60960" rIns="121920" bIns="60960" rtlCol="0">
            <a:noAutofit/>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E8731B"/>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E8731B"/>
              </a:buClr>
              <a:buFont typeface="Arial" panose="020B0604020202020204" pitchFamily="34" charset="0"/>
              <a:buNone/>
              <a:defRPr sz="1000" b="1" i="0" kern="1200">
                <a:solidFill>
                  <a:srgbClr val="E8731B"/>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E8731B"/>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a:lnSpc>
                <a:spcPct val="100000"/>
              </a:lnSpc>
              <a:spcBef>
                <a:spcPts val="200"/>
              </a:spcBef>
              <a:spcAft>
                <a:spcPts val="200"/>
              </a:spcAft>
            </a:pPr>
            <a:r>
              <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Think carefully about using these words without any explanation, whether you’re communicating with service users or with other teams, agencies or professionals you collaborate with.</a:t>
            </a:r>
          </a:p>
        </p:txBody>
      </p:sp>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16E7C0B7-08E6-4514-BC81-86C3CA347E1D}"/>
              </a:ext>
            </a:extLst>
          </p:cNvPr>
          <p:cNvGraphicFramePr>
            <a:graphicFrameLocks noGrp="1"/>
          </p:cNvGraphicFramePr>
          <p:nvPr>
            <p:extLst>
              <p:ext uri="{D42A27DB-BD31-4B8C-83A1-F6EECF244321}">
                <p14:modId xmlns:p14="http://schemas.microsoft.com/office/powerpoint/2010/main" val="4081376086"/>
              </p:ext>
            </p:extLst>
          </p:nvPr>
        </p:nvGraphicFramePr>
        <p:xfrm>
          <a:off x="18751" y="1236106"/>
          <a:ext cx="6839250" cy="6704169"/>
        </p:xfrm>
        <a:graphic>
          <a:graphicData uri="http://schemas.openxmlformats.org/drawingml/2006/table">
            <a:tbl>
              <a:tblPr firstRow="1" bandRow="1">
                <a:tableStyleId>{5940675A-B579-460E-94D1-54222C63F5DA}</a:tableStyleId>
              </a:tblPr>
              <a:tblGrid>
                <a:gridCol w="809924">
                  <a:extLst>
                    <a:ext uri="{9D8B030D-6E8A-4147-A177-3AD203B41FA5}">
                      <a16:colId xmlns:a16="http://schemas.microsoft.com/office/drawing/2014/main" val="3653066618"/>
                    </a:ext>
                  </a:extLst>
                </a:gridCol>
                <a:gridCol w="881893">
                  <a:extLst>
                    <a:ext uri="{9D8B030D-6E8A-4147-A177-3AD203B41FA5}">
                      <a16:colId xmlns:a16="http://schemas.microsoft.com/office/drawing/2014/main" val="2996207644"/>
                    </a:ext>
                  </a:extLst>
                </a:gridCol>
                <a:gridCol w="3421413">
                  <a:extLst>
                    <a:ext uri="{9D8B030D-6E8A-4147-A177-3AD203B41FA5}">
                      <a16:colId xmlns:a16="http://schemas.microsoft.com/office/drawing/2014/main" val="447952371"/>
                    </a:ext>
                  </a:extLst>
                </a:gridCol>
                <a:gridCol w="1726020">
                  <a:extLst>
                    <a:ext uri="{9D8B030D-6E8A-4147-A177-3AD203B41FA5}">
                      <a16:colId xmlns:a16="http://schemas.microsoft.com/office/drawing/2014/main" val="2287657972"/>
                    </a:ext>
                  </a:extLst>
                </a:gridCol>
              </a:tblGrid>
              <a:tr h="455660">
                <a:tc>
                  <a:txBody>
                    <a:bodyPr/>
                    <a:lstStyle/>
                    <a:p>
                      <a:r>
                        <a:rPr lang="en-NZ" sz="1100" b="1" dirty="0">
                          <a:latin typeface="Source Sans Pro" panose="020B0503030403020204" pitchFamily="34" charset="0"/>
                          <a:ea typeface="Source Sans Pro" panose="020B0503030403020204" pitchFamily="34" charset="0"/>
                        </a:rPr>
                        <a:t>Type</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Identifies people? </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Description</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Use </a:t>
                      </a: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414302797"/>
                  </a:ext>
                </a:extLst>
              </a:tr>
              <a:tr h="2854346">
                <a:tc>
                  <a:txBody>
                    <a:bodyPr/>
                    <a:lstStyle/>
                    <a:p>
                      <a:r>
                        <a:rPr lang="en-NZ" sz="1100" dirty="0">
                          <a:latin typeface="Source Sans Pro" panose="020B0503030403020204" pitchFamily="34" charset="0"/>
                          <a:ea typeface="Source Sans Pro" panose="020B0503030403020204" pitchFamily="34" charset="0"/>
                        </a:rPr>
                        <a:t>Personal </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rPr>
                        <a:t>Yes</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marL="0" indent="0" defTabSz="1069209">
                        <a:spcBef>
                          <a:spcPts val="200"/>
                        </a:spcBef>
                        <a:spcAft>
                          <a:spcPts val="200"/>
                        </a:spcAft>
                        <a:buFont typeface="Arial" panose="020B0604020202020204" pitchFamily="34" charset="0"/>
                        <a:buNone/>
                      </a:pPr>
                      <a:r>
                        <a:rPr lang="en-NZ" sz="1100" b="0" i="0" dirty="0">
                          <a:latin typeface="Source Sans Pro" panose="020B0503030403020204" pitchFamily="34" charset="0"/>
                          <a:ea typeface="Source Sans Pro" panose="020B0503030403020204" pitchFamily="34" charset="0"/>
                          <a:cs typeface="Calibri" panose="020F0502020204030204" pitchFamily="34" charset="0"/>
                        </a:rPr>
                        <a:t>Things which are about an identifiable individual. Their name doesn't have to be included to be identifiable. It may be other things:</a:t>
                      </a:r>
                    </a:p>
                    <a:p>
                      <a:pPr marL="171450" indent="-171450" defTabSz="1069209">
                        <a:spcBef>
                          <a:spcPts val="200"/>
                        </a:spcBef>
                        <a:spcAft>
                          <a:spcPts val="200"/>
                        </a:spcAft>
                        <a:buFont typeface="Arial" panose="020B0604020202020204" pitchFamily="34" charset="0"/>
                        <a:buChar char="•"/>
                      </a:pPr>
                      <a:r>
                        <a:rPr lang="en-NZ" sz="1100" b="0" i="0" dirty="0">
                          <a:latin typeface="Source Sans Pro" panose="020B0503030403020204" pitchFamily="34" charset="0"/>
                          <a:ea typeface="Source Sans Pro" panose="020B0503030403020204" pitchFamily="34" charset="0"/>
                          <a:cs typeface="Calibri" panose="020F0502020204030204" pitchFamily="34" charset="0"/>
                        </a:rPr>
                        <a:t>date of birth, address or phone number</a:t>
                      </a:r>
                    </a:p>
                    <a:p>
                      <a:pPr marL="171450" indent="-171450" defTabSz="1069209">
                        <a:spcBef>
                          <a:spcPts val="200"/>
                        </a:spcBef>
                        <a:spcAft>
                          <a:spcPts val="200"/>
                        </a:spcAft>
                        <a:buFont typeface="Arial" panose="020B0604020202020204" pitchFamily="34" charset="0"/>
                        <a:buChar char="•"/>
                      </a:pPr>
                      <a:r>
                        <a:rPr lang="en-NZ" sz="1100" b="0" i="0" dirty="0">
                          <a:latin typeface="Source Sans Pro" panose="020B0503030403020204" pitchFamily="34" charset="0"/>
                          <a:ea typeface="Source Sans Pro" panose="020B0503030403020204" pitchFamily="34" charset="0"/>
                          <a:cs typeface="Calibri" panose="020F0502020204030204" pitchFamily="34" charset="0"/>
                        </a:rPr>
                        <a:t>a unique identifier (for example, a customer number, National Health Index Number, or Work and Income Client Number). These don’t automatically identify someone like a name does, but can easily be used to</a:t>
                      </a:r>
                    </a:p>
                    <a:p>
                      <a:pPr marL="171450" indent="-171450" defTabSz="1069209">
                        <a:spcBef>
                          <a:spcPts val="200"/>
                        </a:spcBef>
                        <a:spcAft>
                          <a:spcPts val="200"/>
                        </a:spcAft>
                        <a:buFont typeface="Arial" panose="020B0604020202020204" pitchFamily="34" charset="0"/>
                        <a:buChar char="•"/>
                      </a:pPr>
                      <a:r>
                        <a:rPr lang="en-NZ" sz="1100" b="0" i="0" dirty="0">
                          <a:latin typeface="Source Sans Pro" panose="020B0503030403020204" pitchFamily="34" charset="0"/>
                          <a:ea typeface="Source Sans Pro" panose="020B0503030403020204" pitchFamily="34" charset="0"/>
                          <a:cs typeface="Calibri" panose="020F0502020204030204" pitchFamily="34" charset="0"/>
                        </a:rPr>
                        <a:t>the stories, experiences and circumstances in things like assessments, referral documents or case notes, because they could be detailed enough to figure out who those experiences are about.</a:t>
                      </a:r>
                      <a:endParaRPr lang="en-NZ" sz="1100" dirty="0">
                        <a:latin typeface="Source Sans Pro" panose="020B0503030403020204" pitchFamily="34" charset="0"/>
                        <a:ea typeface="Source Sans Pro" panose="020B0503030403020204" pitchFamily="34" charset="0"/>
                        <a:cs typeface="Calibri" panose="020F0502020204030204" pitchFamily="34" charset="0"/>
                      </a:endParaRP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a:spcBef>
                          <a:spcPts val="200"/>
                        </a:spcBef>
                        <a:spcAft>
                          <a:spcPts val="2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Mostly used when providing services directly to someone or referring them between agencies. Can be used in analysis, research or evaluation situations, but normally only to link to related information.</a:t>
                      </a:r>
                      <a:endParaRPr lang="en-NZ" sz="1100" dirty="0">
                        <a:latin typeface="Source Sans Pro" panose="020B0503030403020204" pitchFamily="34" charset="0"/>
                        <a:ea typeface="Source Sans Pro" panose="020B0503030403020204" pitchFamily="34" charset="0"/>
                      </a:endParaRP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2985613181"/>
                  </a:ext>
                </a:extLst>
              </a:tr>
              <a:tr h="3394163">
                <a:tc>
                  <a:txBody>
                    <a:bodyPr/>
                    <a:lstStyle/>
                    <a:p>
                      <a:r>
                        <a:rPr lang="en-NZ" sz="1100" dirty="0">
                          <a:latin typeface="Source Sans Pro" panose="020B0503030403020204" pitchFamily="34" charset="0"/>
                          <a:ea typeface="Source Sans Pro" panose="020B0503030403020204" pitchFamily="34" charset="0"/>
                        </a:rPr>
                        <a:t>Non-personal </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rPr>
                        <a:t>No</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0" marR="0" lvl="0" indent="0" algn="l" defTabSz="1280160" rtl="0" eaLnBrk="1" fontAlgn="auto" latinLnBrk="0" hangingPunct="1">
                        <a:lnSpc>
                          <a:spcPct val="100000"/>
                        </a:lnSpc>
                        <a:spcBef>
                          <a:spcPts val="200"/>
                        </a:spcBef>
                        <a:spcAft>
                          <a:spcPts val="200"/>
                        </a:spcAft>
                        <a:buClrTx/>
                        <a:buSzTx/>
                        <a:buFontTx/>
                        <a:buNone/>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Data or information from or about someone that does not and cannot identify who they are. It may have been initially collected as anonymous and it was never possible to identify someone with it (slightly different from ‘de-identified’). For example:</a:t>
                      </a:r>
                    </a:p>
                    <a:p>
                      <a:pPr marL="171450" marR="0" lvl="0" indent="-171450" algn="l" defTabSz="128016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ethnicity, gender, age, number of children (if not connected to personal information)</a:t>
                      </a:r>
                    </a:p>
                    <a:p>
                      <a:pPr marL="171450" marR="0" lvl="0" indent="-171450" algn="l" defTabSz="128016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general location (like saying they live in </a:t>
                      </a:r>
                      <a:r>
                        <a:rPr lang="en-NZ" sz="1100" dirty="0" err="1">
                          <a:latin typeface="Source Sans Pro" panose="020B0503030403020204" pitchFamily="34" charset="0"/>
                          <a:ea typeface="Source Sans Pro" panose="020B0503030403020204" pitchFamily="34" charset="0"/>
                          <a:cs typeface="Calibri" panose="020F0502020204030204" pitchFamily="34" charset="0"/>
                        </a:rPr>
                        <a:t>Awapuni</a:t>
                      </a:r>
                      <a:r>
                        <a:rPr lang="en-NZ" sz="1100" dirty="0">
                          <a:latin typeface="Source Sans Pro" panose="020B0503030403020204" pitchFamily="34" charset="0"/>
                          <a:ea typeface="Source Sans Pro" panose="020B0503030403020204" pitchFamily="34" charset="0"/>
                          <a:cs typeface="Calibri" panose="020F0502020204030204" pitchFamily="34" charset="0"/>
                        </a:rPr>
                        <a:t>, Palmerston North — but not the actual address)</a:t>
                      </a:r>
                    </a:p>
                    <a:p>
                      <a:pPr marL="171450" marR="0" lvl="0" indent="-171450" algn="l" defTabSz="128016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things like income level or employment status</a:t>
                      </a:r>
                    </a:p>
                    <a:p>
                      <a:pPr marL="171450" marR="0" lvl="0" indent="-171450" algn="l" defTabSz="128016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service, support and experience information (for example, attendance at a parenting course, being a victim of crime, achieving NCEA Level 3).</a:t>
                      </a:r>
                    </a:p>
                    <a:p>
                      <a:pPr marL="0" marR="0" lvl="0" indent="0" algn="l" defTabSz="1280160" rtl="0" eaLnBrk="1" fontAlgn="auto" latinLnBrk="0" hangingPunct="1">
                        <a:lnSpc>
                          <a:spcPct val="100000"/>
                        </a:lnSpc>
                        <a:spcBef>
                          <a:spcPts val="200"/>
                        </a:spcBef>
                        <a:spcAft>
                          <a:spcPts val="200"/>
                        </a:spcAft>
                        <a:buClrTx/>
                        <a:buSzTx/>
                        <a:buFont typeface="Arial" panose="020B0604020202020204" pitchFamily="34" charset="0"/>
                        <a:buNone/>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Remember that non-personal information can still feel personal to people. Even if it does not or cannot identify specific individuals, people may view it as personal because it is about them, their community, and aspects of their life, experiences and story.</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cs typeface="Calibri" panose="020F0502020204030204" pitchFamily="34" charset="0"/>
                        </a:rPr>
                        <a:t>Used for a wide variety of purposes, for example, to report on service delivery, the circumstances and outcomes of service users involved with a programme, or in research and analysis.</a:t>
                      </a:r>
                      <a:endParaRPr lang="en-NZ" sz="1100" dirty="0">
                        <a:latin typeface="Source Sans Pro" panose="020B0503030403020204" pitchFamily="34" charset="0"/>
                        <a:ea typeface="Source Sans Pro" panose="020B0503030403020204" pitchFamily="34" charset="0"/>
                      </a:endParaRP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2461510482"/>
                  </a:ext>
                </a:extLst>
              </a:tr>
            </a:tbl>
          </a:graphicData>
        </a:graphic>
      </p:graphicFrame>
      <p:sp>
        <p:nvSpPr>
          <p:cNvPr id="21" name="TextBox 20">
            <a:extLst>
              <a:ext uri="{FF2B5EF4-FFF2-40B4-BE49-F238E27FC236}">
                <a16:creationId xmlns:a16="http://schemas.microsoft.com/office/drawing/2014/main" id="{B076E63E-136B-4118-ABD7-E3E8E2F760E9}"/>
              </a:ext>
            </a:extLst>
          </p:cNvPr>
          <p:cNvSpPr txBox="1"/>
          <p:nvPr/>
        </p:nvSpPr>
        <p:spPr>
          <a:xfrm>
            <a:off x="2169291" y="849763"/>
            <a:ext cx="2519417" cy="261610"/>
          </a:xfrm>
          <a:prstGeom prst="rect">
            <a:avLst/>
          </a:prstGeom>
          <a:noFill/>
        </p:spPr>
        <p:txBody>
          <a:bodyPr wrap="square" rtlCol="0">
            <a:spAutoFit/>
          </a:bodyPr>
          <a:lstStyle/>
          <a:p>
            <a:pPr algn="ctr"/>
            <a:r>
              <a:rPr lang="en-NZ" sz="1100" b="1" dirty="0">
                <a:solidFill>
                  <a:srgbClr val="96466E"/>
                </a:solidFill>
                <a:latin typeface="Source Sans Pro" panose="020B0503030403020204" pitchFamily="34" charset="0"/>
                <a:ea typeface="Source Sans Pro" panose="020B0503030403020204" pitchFamily="34" charset="0"/>
              </a:rPr>
              <a:t>Types of data and information</a:t>
            </a:r>
          </a:p>
        </p:txBody>
      </p:sp>
      <p:sp>
        <p:nvSpPr>
          <p:cNvPr id="8" name="TextBox 7">
            <a:extLst>
              <a:ext uri="{FF2B5EF4-FFF2-40B4-BE49-F238E27FC236}">
                <a16:creationId xmlns:a16="http://schemas.microsoft.com/office/drawing/2014/main" id="{3C1A8E84-7572-4381-86C1-8F68C3178B4A}"/>
              </a:ext>
            </a:extLst>
          </p:cNvPr>
          <p:cNvSpPr txBox="1"/>
          <p:nvPr/>
        </p:nvSpPr>
        <p:spPr>
          <a:xfrm>
            <a:off x="723141" y="59628"/>
            <a:ext cx="3499942" cy="646331"/>
          </a:xfrm>
          <a:prstGeom prst="rect">
            <a:avLst/>
          </a:prstGeom>
          <a:noFill/>
          <a:ln>
            <a:noFill/>
          </a:ln>
        </p:spPr>
        <p:txBody>
          <a:bodyPr wrap="square" rtlCol="0">
            <a:spAutoFit/>
          </a:bodyPr>
          <a:lstStyle/>
          <a:p>
            <a:r>
              <a:rPr lang="en-NZ" sz="1800" dirty="0">
                <a:solidFill>
                  <a:srgbClr val="96466E"/>
                </a:solidFill>
                <a:latin typeface="Source Sans Pro" panose="020B0503030403020204" pitchFamily="34" charset="0"/>
                <a:ea typeface="Source Sans Pro" panose="020B0503030403020204" pitchFamily="34" charset="0"/>
              </a:rPr>
              <a:t>Data Protection and Use Policy </a:t>
            </a:r>
          </a:p>
          <a:p>
            <a:r>
              <a:rPr lang="en-NZ" sz="1800" b="1" dirty="0">
                <a:solidFill>
                  <a:srgbClr val="96466E"/>
                </a:solidFill>
                <a:latin typeface="Source Sans Pro" panose="020B0503030403020204" pitchFamily="34" charset="0"/>
                <a:ea typeface="Source Sans Pro" panose="020B0503030403020204" pitchFamily="34" charset="0"/>
              </a:rPr>
              <a:t>Transparency in action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759144" y="685151"/>
            <a:ext cx="6098856"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19272BCB-07D7-44BB-A8F2-47946B279149}"/>
              </a:ext>
            </a:extLst>
          </p:cNvPr>
          <p:cNvGrpSpPr/>
          <p:nvPr/>
        </p:nvGrpSpPr>
        <p:grpSpPr>
          <a:xfrm>
            <a:off x="65163" y="8321889"/>
            <a:ext cx="6791066" cy="1179193"/>
            <a:chOff x="111266" y="8616997"/>
            <a:chExt cx="6791066" cy="1235000"/>
          </a:xfrm>
        </p:grpSpPr>
        <p:sp>
          <p:nvSpPr>
            <p:cNvPr id="28" name="Rectangle 27">
              <a:extLst>
                <a:ext uri="{FF2B5EF4-FFF2-40B4-BE49-F238E27FC236}">
                  <a16:creationId xmlns:a16="http://schemas.microsoft.com/office/drawing/2014/main" id="{D406CD00-69FC-4A7F-B81E-58523623600D}"/>
                </a:ext>
              </a:extLst>
            </p:cNvPr>
            <p:cNvSpPr/>
            <p:nvPr/>
          </p:nvSpPr>
          <p:spPr>
            <a:xfrm>
              <a:off x="111266" y="8616997"/>
              <a:ext cx="6705790" cy="1235000"/>
            </a:xfrm>
            <a:prstGeom prst="rect">
              <a:avLst/>
            </a:prstGeom>
            <a:solidFill>
              <a:srgbClr val="DFC7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9" name="TextBox 28">
              <a:extLst>
                <a:ext uri="{FF2B5EF4-FFF2-40B4-BE49-F238E27FC236}">
                  <a16:creationId xmlns:a16="http://schemas.microsoft.com/office/drawing/2014/main" id="{0ACC7D12-5132-407F-9913-984246F3F454}"/>
                </a:ext>
              </a:extLst>
            </p:cNvPr>
            <p:cNvSpPr txBox="1"/>
            <p:nvPr/>
          </p:nvSpPr>
          <p:spPr>
            <a:xfrm>
              <a:off x="315252" y="8669894"/>
              <a:ext cx="6587080" cy="1036869"/>
            </a:xfrm>
            <a:prstGeom prst="rect">
              <a:avLst/>
            </a:prstGeom>
            <a:noFill/>
          </p:spPr>
          <p:txBody>
            <a:bodyPr wrap="square" rtlCol="0">
              <a:spAutoFit/>
            </a:bodyPr>
            <a:lstStyle/>
            <a:p>
              <a:pPr>
                <a:spcBef>
                  <a:spcPts val="200"/>
                </a:spcBef>
                <a:spcAft>
                  <a:spcPts val="2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Be careful because context matters. Information that you think does not identify someone might be able to in some circumstances.</a:t>
              </a:r>
            </a:p>
            <a:p>
              <a:pPr>
                <a:spcBef>
                  <a:spcPts val="200"/>
                </a:spcBef>
                <a:spcAft>
                  <a:spcPts val="2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For example the information, “French male, 41 years old, lives in Tawa with 7 children” could easily identify someone in the right context. But “New Zealand European, female, 31 to 40, in Taranaki Region with 2 children” is very unlikely to identify someone.</a:t>
              </a:r>
              <a:endParaRPr lang="en-NZ" sz="1100" dirty="0"/>
            </a:p>
          </p:txBody>
        </p:sp>
        <p:pic>
          <p:nvPicPr>
            <p:cNvPr id="30" name="Picture 29">
              <a:extLst>
                <a:ext uri="{FF2B5EF4-FFF2-40B4-BE49-F238E27FC236}">
                  <a16:creationId xmlns:a16="http://schemas.microsoft.com/office/drawing/2014/main" id="{6306DB7C-C65F-4415-9710-A780324AA2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0343" y="8724486"/>
              <a:ext cx="186706" cy="180000"/>
            </a:xfrm>
            <a:prstGeom prst="rect">
              <a:avLst/>
            </a:prstGeom>
          </p:spPr>
        </p:pic>
      </p:grpSp>
      <p:pic>
        <p:nvPicPr>
          <p:cNvPr id="17" name="Graphic 16">
            <a:extLst>
              <a:ext uri="{FF2B5EF4-FFF2-40B4-BE49-F238E27FC236}">
                <a16:creationId xmlns:a16="http://schemas.microsoft.com/office/drawing/2014/main" id="{84EC153B-133D-429C-82CF-BE037AB7300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751" y="19438"/>
            <a:ext cx="704390" cy="704390"/>
          </a:xfrm>
          <a:prstGeom prst="rect">
            <a:avLst/>
          </a:prstGeom>
        </p:spPr>
      </p:pic>
      <p:sp>
        <p:nvSpPr>
          <p:cNvPr id="20" name="TextBox 19">
            <a:extLst>
              <a:ext uri="{FF2B5EF4-FFF2-40B4-BE49-F238E27FC236}">
                <a16:creationId xmlns:a16="http://schemas.microsoft.com/office/drawing/2014/main" id="{D0B74BF7-1260-4038-8CA4-870F2052A859}"/>
              </a:ext>
            </a:extLst>
          </p:cNvPr>
          <p:cNvSpPr txBox="1"/>
          <p:nvPr/>
        </p:nvSpPr>
        <p:spPr>
          <a:xfrm>
            <a:off x="5982330" y="9635753"/>
            <a:ext cx="843550" cy="230832"/>
          </a:xfrm>
          <a:prstGeom prst="rect">
            <a:avLst/>
          </a:prstGeom>
          <a:noFill/>
        </p:spPr>
        <p:txBody>
          <a:bodyPr wrap="square" rtlCol="0">
            <a:spAutoFit/>
          </a:bodyPr>
          <a:lstStyle/>
          <a:p>
            <a:pPr algn="r"/>
            <a:r>
              <a:rPr lang="en-NZ" sz="900" b="1" dirty="0"/>
              <a:t>Page 2 of 7</a:t>
            </a:r>
          </a:p>
        </p:txBody>
      </p:sp>
      <p:sp>
        <p:nvSpPr>
          <p:cNvPr id="31" name="TextBox 30">
            <a:extLst>
              <a:ext uri="{FF2B5EF4-FFF2-40B4-BE49-F238E27FC236}">
                <a16:creationId xmlns:a16="http://schemas.microsoft.com/office/drawing/2014/main" id="{12B41A1D-174A-4BB8-B078-BC565AF471D8}"/>
              </a:ext>
              <a:ext uri="{C183D7F6-B498-43B3-948B-1728B52AA6E4}">
                <adec:decorative xmlns:adec="http://schemas.microsoft.com/office/drawing/2017/decorative" val="0"/>
              </a:ext>
            </a:extLst>
          </p:cNvPr>
          <p:cNvSpPr txBox="1"/>
          <p:nvPr/>
        </p:nvSpPr>
        <p:spPr>
          <a:xfrm>
            <a:off x="18751" y="9635753"/>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32" name="Picture 31" descr="A picture containing text&#10;&#10;Description automatically generated">
            <a:extLst>
              <a:ext uri="{FF2B5EF4-FFF2-40B4-BE49-F238E27FC236}">
                <a16:creationId xmlns:a16="http://schemas.microsoft.com/office/drawing/2014/main" id="{155C135A-7CBD-4B78-A23F-B27C003F33C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50648" y="89709"/>
            <a:ext cx="1207057" cy="521213"/>
          </a:xfrm>
          <a:prstGeom prst="rect">
            <a:avLst/>
          </a:prstGeom>
        </p:spPr>
      </p:pic>
      <p:pic>
        <p:nvPicPr>
          <p:cNvPr id="33" name="Picture 32">
            <a:extLst>
              <a:ext uri="{FF2B5EF4-FFF2-40B4-BE49-F238E27FC236}">
                <a16:creationId xmlns:a16="http://schemas.microsoft.com/office/drawing/2014/main" id="{E68BF4BD-0DD5-49E9-B845-42D9F77B74F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56424" y="45197"/>
            <a:ext cx="1399171" cy="506609"/>
          </a:xfrm>
          <a:prstGeom prst="rect">
            <a:avLst/>
          </a:prstGeom>
        </p:spPr>
      </p:pic>
    </p:spTree>
    <p:extLst>
      <p:ext uri="{BB962C8B-B14F-4D97-AF65-F5344CB8AC3E}">
        <p14:creationId xmlns:p14="http://schemas.microsoft.com/office/powerpoint/2010/main" val="2049903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16E7C0B7-08E6-4514-BC81-86C3CA347E1D}"/>
              </a:ext>
            </a:extLst>
          </p:cNvPr>
          <p:cNvGraphicFramePr>
            <a:graphicFrameLocks noGrp="1"/>
          </p:cNvGraphicFramePr>
          <p:nvPr>
            <p:extLst>
              <p:ext uri="{D42A27DB-BD31-4B8C-83A1-F6EECF244321}">
                <p14:modId xmlns:p14="http://schemas.microsoft.com/office/powerpoint/2010/main" val="2662817975"/>
              </p:ext>
            </p:extLst>
          </p:nvPr>
        </p:nvGraphicFramePr>
        <p:xfrm>
          <a:off x="-10652" y="1249983"/>
          <a:ext cx="6868651" cy="7261253"/>
        </p:xfrm>
        <a:graphic>
          <a:graphicData uri="http://schemas.openxmlformats.org/drawingml/2006/table">
            <a:tbl>
              <a:tblPr firstRow="1" bandRow="1">
                <a:tableStyleId>{5940675A-B579-460E-94D1-54222C63F5DA}</a:tableStyleId>
              </a:tblPr>
              <a:tblGrid>
                <a:gridCol w="932935">
                  <a:extLst>
                    <a:ext uri="{9D8B030D-6E8A-4147-A177-3AD203B41FA5}">
                      <a16:colId xmlns:a16="http://schemas.microsoft.com/office/drawing/2014/main" val="3653066618"/>
                    </a:ext>
                  </a:extLst>
                </a:gridCol>
                <a:gridCol w="811924">
                  <a:extLst>
                    <a:ext uri="{9D8B030D-6E8A-4147-A177-3AD203B41FA5}">
                      <a16:colId xmlns:a16="http://schemas.microsoft.com/office/drawing/2014/main" val="2996207644"/>
                    </a:ext>
                  </a:extLst>
                </a:gridCol>
                <a:gridCol w="3290523">
                  <a:extLst>
                    <a:ext uri="{9D8B030D-6E8A-4147-A177-3AD203B41FA5}">
                      <a16:colId xmlns:a16="http://schemas.microsoft.com/office/drawing/2014/main" val="447952371"/>
                    </a:ext>
                  </a:extLst>
                </a:gridCol>
                <a:gridCol w="1833269">
                  <a:extLst>
                    <a:ext uri="{9D8B030D-6E8A-4147-A177-3AD203B41FA5}">
                      <a16:colId xmlns:a16="http://schemas.microsoft.com/office/drawing/2014/main" val="2287657972"/>
                    </a:ext>
                  </a:extLst>
                </a:gridCol>
              </a:tblGrid>
              <a:tr h="440267">
                <a:tc>
                  <a:txBody>
                    <a:bodyPr/>
                    <a:lstStyle/>
                    <a:p>
                      <a:r>
                        <a:rPr lang="en-NZ" sz="1100" b="1" dirty="0">
                          <a:latin typeface="Source Sans Pro" panose="020B0503030403020204" pitchFamily="34" charset="0"/>
                          <a:ea typeface="Source Sans Pro" panose="020B0503030403020204" pitchFamily="34" charset="0"/>
                        </a:rPr>
                        <a:t>Type</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Identifies people? </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Description</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b="1" dirty="0">
                          <a:latin typeface="Source Sans Pro" panose="020B0503030403020204" pitchFamily="34" charset="0"/>
                          <a:ea typeface="Source Sans Pro" panose="020B0503030403020204" pitchFamily="34" charset="0"/>
                        </a:rPr>
                        <a:t>Use </a:t>
                      </a: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414302797"/>
                  </a:ext>
                </a:extLst>
              </a:tr>
              <a:tr h="1651000">
                <a:tc>
                  <a:txBody>
                    <a:bodyPr/>
                    <a:lstStyle/>
                    <a:p>
                      <a:r>
                        <a:rPr lang="en-NZ" sz="1100" dirty="0">
                          <a:latin typeface="Source Sans Pro" panose="020B0503030403020204" pitchFamily="34" charset="0"/>
                          <a:ea typeface="Source Sans Pro" panose="020B0503030403020204" pitchFamily="34" charset="0"/>
                        </a:rPr>
                        <a:t>De-identified </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rPr>
                        <a:t>No </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cs typeface="Calibri" panose="020F0502020204030204" pitchFamily="34" charset="0"/>
                        </a:rPr>
                        <a:t>Can be thought of as a subset of non-personal. The difference is that while non-personal may have been collected anonymously to begin with, de-identified data was originally collected or used in an identifiable form. Then identifying parts are removed or hidden in a way that makes it very difficult to identify people.</a:t>
                      </a:r>
                    </a:p>
                    <a:p>
                      <a:endParaRPr lang="en-NZ" sz="1100" dirty="0">
                        <a:latin typeface="Source Sans Pro" panose="020B0503030403020204" pitchFamily="34" charset="0"/>
                        <a:ea typeface="Source Sans Pro" panose="020B0503030403020204" pitchFamily="34" charset="0"/>
                        <a:cs typeface="Calibri" panose="020F0502020204030204" pitchFamily="34" charset="0"/>
                      </a:endParaRPr>
                    </a:p>
                    <a:p>
                      <a:r>
                        <a:rPr lang="en-NZ" sz="1100" dirty="0">
                          <a:latin typeface="Source Sans Pro" panose="020B0503030403020204" pitchFamily="34" charset="0"/>
                          <a:ea typeface="Source Sans Pro" panose="020B0503030403020204" pitchFamily="34" charset="0"/>
                          <a:cs typeface="Calibri" panose="020F0502020204030204" pitchFamily="34" charset="0"/>
                        </a:rPr>
                        <a:t>As with non-personal, even without a name this information can feel very personal to the people it is about.</a:t>
                      </a:r>
                    </a:p>
                    <a:p>
                      <a:endParaRPr lang="en-NZ" sz="1100" dirty="0">
                        <a:latin typeface="Source Sans Pro" panose="020B0503030403020204" pitchFamily="34" charset="0"/>
                        <a:ea typeface="Source Sans Pro" panose="020B0503030403020204" pitchFamily="34" charset="0"/>
                        <a:cs typeface="Calibri" panose="020F0502020204030204" pitchFamily="34" charset="0"/>
                      </a:endParaRPr>
                    </a:p>
                    <a:p>
                      <a:r>
                        <a:rPr lang="en-NZ" sz="1100" dirty="0">
                          <a:latin typeface="Source Sans Pro" panose="020B0503030403020204" pitchFamily="34" charset="0"/>
                          <a:ea typeface="Source Sans Pro" panose="020B0503030403020204" pitchFamily="34" charset="0"/>
                          <a:cs typeface="Calibri" panose="020F0502020204030204" pitchFamily="34" charset="0"/>
                        </a:rPr>
                        <a:t>For example, an agency collects 5 pieces of information from a person: name, date of birth, employment status, number of children they care for and qualifications. They provide this to a funding agency for analysis, but de-identify it by removing the names, dates of birth and any other information that would make it possible to identify individual people.</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dirty="0">
                          <a:latin typeface="Source Sans Pro" panose="020B0503030403020204" pitchFamily="34" charset="0"/>
                          <a:ea typeface="Source Sans Pro" panose="020B0503030403020204" pitchFamily="34" charset="0"/>
                        </a:rPr>
                        <a:t>Main use is research and analysis. </a:t>
                      </a: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3909435111"/>
                  </a:ext>
                </a:extLst>
              </a:tr>
              <a:tr h="1305076">
                <a:tc>
                  <a:txBody>
                    <a:bodyPr/>
                    <a:lstStyle/>
                    <a:p>
                      <a:r>
                        <a:rPr lang="en-NZ" sz="1100" dirty="0">
                          <a:latin typeface="Source Sans Pro" panose="020B0503030403020204" pitchFamily="34" charset="0"/>
                          <a:ea typeface="Source Sans Pro" panose="020B0503030403020204" pitchFamily="34" charset="0"/>
                        </a:rPr>
                        <a:t>Linked or matched </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algn="l"/>
                      <a:r>
                        <a:rPr lang="en-NZ" sz="1100" dirty="0">
                          <a:latin typeface="Source Sans Pro" panose="020B0503030403020204" pitchFamily="34" charset="0"/>
                          <a:ea typeface="Source Sans Pro" panose="020B0503030403020204" pitchFamily="34" charset="0"/>
                        </a:rPr>
                        <a:t>Can</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algn="l">
                        <a:spcBef>
                          <a:spcPts val="600"/>
                        </a:spcBef>
                        <a:spcAft>
                          <a:spcPts val="6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When data or information about one person is put together (linked) with their information from another source, agency or organisation.</a:t>
                      </a:r>
                    </a:p>
                    <a:p>
                      <a:pPr algn="l">
                        <a:spcBef>
                          <a:spcPts val="600"/>
                        </a:spcBef>
                        <a:spcAft>
                          <a:spcPts val="6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For research, identifiable information is often linked and then de-identified to create a new set of information that has much more detail about the people that are in it.</a:t>
                      </a:r>
                      <a:endParaRPr lang="en-NZ" sz="1100" dirty="0">
                        <a:latin typeface="Source Sans Pro" panose="020B0503030403020204" pitchFamily="34" charset="0"/>
                        <a:ea typeface="Source Sans Pro" panose="020B0503030403020204" pitchFamily="34" charset="0"/>
                      </a:endParaRP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Research and analysis can use personal or non-personal or de-identified linked information.</a:t>
                      </a:r>
                    </a:p>
                    <a:p>
                      <a:pPr marL="0" marR="0" lvl="0" indent="0" algn="l" defTabSz="1280160" rtl="0" eaLnBrk="1" fontAlgn="auto" latinLnBrk="0" hangingPunct="1">
                        <a:lnSpc>
                          <a:spcPct val="100000"/>
                        </a:lnSpc>
                        <a:spcBef>
                          <a:spcPts val="0"/>
                        </a:spcBef>
                        <a:spcAft>
                          <a:spcPts val="0"/>
                        </a:spcAft>
                        <a:buClrTx/>
                        <a:buSzTx/>
                        <a:buFontTx/>
                        <a:buNone/>
                        <a:tabLst/>
                        <a:defRPr/>
                      </a:pPr>
                      <a:endParaRPr lang="en-NZ" sz="1100" dirty="0">
                        <a:latin typeface="Source Sans Pro" panose="020B0503030403020204" pitchFamily="34" charset="0"/>
                        <a:ea typeface="Source Sans Pro" panose="020B0503030403020204" pitchFamily="34" charset="0"/>
                        <a:cs typeface="Calibri" panose="020F0502020204030204" pitchFamily="34" charset="0"/>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Linked identifiable information can also sometimes be used to make sure someone doesn’t miss out on a service. For example, checking that everyone supported by Agency A is offered help from Agency B.</a:t>
                      </a:r>
                      <a:endParaRPr lang="en-NZ" sz="1100" dirty="0">
                        <a:latin typeface="Source Sans Pro" panose="020B0503030403020204" pitchFamily="34" charset="0"/>
                        <a:ea typeface="Source Sans Pro" panose="020B0503030403020204" pitchFamily="34" charset="0"/>
                      </a:endParaRP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358763623"/>
                  </a:ext>
                </a:extLst>
              </a:tr>
              <a:tr h="738876">
                <a:tc>
                  <a:txBody>
                    <a:bodyPr/>
                    <a:lstStyle/>
                    <a:p>
                      <a:r>
                        <a:rPr lang="en-NZ" sz="1100" dirty="0">
                          <a:latin typeface="Source Sans Pro" panose="020B0503030403020204" pitchFamily="34" charset="0"/>
                          <a:ea typeface="Source Sans Pro" panose="020B0503030403020204" pitchFamily="34" charset="0"/>
                        </a:rPr>
                        <a:t>Aggregated </a:t>
                      </a:r>
                    </a:p>
                  </a:txBody>
                  <a:tcPr marL="94343" marR="94343" marT="47171" marB="47171">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algn="l"/>
                      <a:r>
                        <a:rPr lang="en-NZ" sz="1100" dirty="0">
                          <a:latin typeface="Source Sans Pro" panose="020B0503030403020204" pitchFamily="34" charset="0"/>
                          <a:ea typeface="Source Sans Pro" panose="020B0503030403020204" pitchFamily="34" charset="0"/>
                        </a:rPr>
                        <a:t>Can</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algn="l">
                        <a:spcBef>
                          <a:spcPts val="600"/>
                        </a:spcBef>
                        <a:spcAft>
                          <a:spcPts val="6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This is when lots of people’s data or information is combined into groups or categories. Personal, non-personal and de-identified information can all be aggregated.</a:t>
                      </a:r>
                    </a:p>
                  </a:txBody>
                  <a:tcPr marL="94343" marR="94343" marT="47171" marB="47171">
                    <a:lnL w="12700" cap="flat" cmpd="sng" algn="ctr">
                      <a:solidFill>
                        <a:srgbClr val="DFC7D3"/>
                      </a:solid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NZ" sz="1100" dirty="0">
                          <a:latin typeface="Source Sans Pro" panose="020B0503030403020204" pitchFamily="34" charset="0"/>
                          <a:ea typeface="Source Sans Pro" panose="020B0503030403020204" pitchFamily="34" charset="0"/>
                          <a:cs typeface="Calibri" panose="020F0502020204030204" pitchFamily="34" charset="0"/>
                        </a:rPr>
                        <a:t>Used in many situations outside of working one-to-one with a service user or whānau.</a:t>
                      </a:r>
                      <a:endParaRPr lang="en-NZ" sz="1100" dirty="0">
                        <a:latin typeface="Source Sans Pro" panose="020B0503030403020204" pitchFamily="34" charset="0"/>
                        <a:ea typeface="Source Sans Pro" panose="020B0503030403020204" pitchFamily="34" charset="0"/>
                      </a:endParaRPr>
                    </a:p>
                  </a:txBody>
                  <a:tcPr marL="94343" marR="94343" marT="47171" marB="47171">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3250856384"/>
                  </a:ext>
                </a:extLst>
              </a:tr>
            </a:tbl>
          </a:graphicData>
        </a:graphic>
      </p:graphicFrame>
      <p:sp>
        <p:nvSpPr>
          <p:cNvPr id="21" name="TextBox 20">
            <a:extLst>
              <a:ext uri="{FF2B5EF4-FFF2-40B4-BE49-F238E27FC236}">
                <a16:creationId xmlns:a16="http://schemas.microsoft.com/office/drawing/2014/main" id="{B076E63E-136B-4118-ABD7-E3E8E2F760E9}"/>
              </a:ext>
            </a:extLst>
          </p:cNvPr>
          <p:cNvSpPr txBox="1"/>
          <p:nvPr/>
        </p:nvSpPr>
        <p:spPr>
          <a:xfrm>
            <a:off x="2169291" y="849763"/>
            <a:ext cx="2519417" cy="261610"/>
          </a:xfrm>
          <a:prstGeom prst="rect">
            <a:avLst/>
          </a:prstGeom>
          <a:noFill/>
        </p:spPr>
        <p:txBody>
          <a:bodyPr wrap="square" rtlCol="0">
            <a:spAutoFit/>
          </a:bodyPr>
          <a:lstStyle/>
          <a:p>
            <a:pPr algn="ctr"/>
            <a:r>
              <a:rPr lang="en-NZ" sz="1100" b="1" dirty="0">
                <a:solidFill>
                  <a:srgbClr val="96466E"/>
                </a:solidFill>
                <a:latin typeface="Source Sans Pro" panose="020B0503030403020204" pitchFamily="34" charset="0"/>
                <a:ea typeface="Source Sans Pro" panose="020B0503030403020204" pitchFamily="34" charset="0"/>
              </a:rPr>
              <a:t>Types of data and information</a:t>
            </a:r>
          </a:p>
        </p:txBody>
      </p:sp>
      <p:sp>
        <p:nvSpPr>
          <p:cNvPr id="8" name="TextBox 7">
            <a:extLst>
              <a:ext uri="{FF2B5EF4-FFF2-40B4-BE49-F238E27FC236}">
                <a16:creationId xmlns:a16="http://schemas.microsoft.com/office/drawing/2014/main" id="{3C1A8E84-7572-4381-86C1-8F68C3178B4A}"/>
              </a:ext>
            </a:extLst>
          </p:cNvPr>
          <p:cNvSpPr txBox="1"/>
          <p:nvPr/>
        </p:nvSpPr>
        <p:spPr>
          <a:xfrm>
            <a:off x="723141" y="59628"/>
            <a:ext cx="3499942" cy="646331"/>
          </a:xfrm>
          <a:prstGeom prst="rect">
            <a:avLst/>
          </a:prstGeom>
          <a:noFill/>
          <a:ln>
            <a:noFill/>
          </a:ln>
        </p:spPr>
        <p:txBody>
          <a:bodyPr wrap="square" rtlCol="0">
            <a:spAutoFit/>
          </a:bodyPr>
          <a:lstStyle/>
          <a:p>
            <a:r>
              <a:rPr lang="en-NZ" sz="1800" dirty="0">
                <a:solidFill>
                  <a:srgbClr val="96466E"/>
                </a:solidFill>
                <a:latin typeface="Source Sans Pro" panose="020B0503030403020204" pitchFamily="34" charset="0"/>
                <a:ea typeface="Source Sans Pro" panose="020B0503030403020204" pitchFamily="34" charset="0"/>
              </a:rPr>
              <a:t>Data Protection and Use Policy </a:t>
            </a:r>
          </a:p>
          <a:p>
            <a:r>
              <a:rPr lang="en-NZ" sz="1800" b="1" dirty="0">
                <a:solidFill>
                  <a:srgbClr val="96466E"/>
                </a:solidFill>
                <a:latin typeface="Source Sans Pro" panose="020B0503030403020204" pitchFamily="34" charset="0"/>
                <a:ea typeface="Source Sans Pro" panose="020B0503030403020204" pitchFamily="34" charset="0"/>
              </a:rPr>
              <a:t>Transparency in action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759144" y="685151"/>
            <a:ext cx="6098856"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pic>
        <p:nvPicPr>
          <p:cNvPr id="12" name="Graphic 11">
            <a:extLst>
              <a:ext uri="{FF2B5EF4-FFF2-40B4-BE49-F238E27FC236}">
                <a16:creationId xmlns:a16="http://schemas.microsoft.com/office/drawing/2014/main" id="{91E9D3DE-9359-43FE-878F-B380D76CB4C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751" y="19438"/>
            <a:ext cx="704390" cy="704390"/>
          </a:xfrm>
          <a:prstGeom prst="rect">
            <a:avLst/>
          </a:prstGeom>
        </p:spPr>
      </p:pic>
      <p:sp>
        <p:nvSpPr>
          <p:cNvPr id="17" name="TextBox 16">
            <a:extLst>
              <a:ext uri="{FF2B5EF4-FFF2-40B4-BE49-F238E27FC236}">
                <a16:creationId xmlns:a16="http://schemas.microsoft.com/office/drawing/2014/main" id="{97E275C9-958E-4051-8C5A-EDA97444DFD3}"/>
              </a:ext>
            </a:extLst>
          </p:cNvPr>
          <p:cNvSpPr txBox="1"/>
          <p:nvPr/>
        </p:nvSpPr>
        <p:spPr>
          <a:xfrm>
            <a:off x="5982330" y="9635753"/>
            <a:ext cx="843550" cy="230832"/>
          </a:xfrm>
          <a:prstGeom prst="rect">
            <a:avLst/>
          </a:prstGeom>
          <a:noFill/>
        </p:spPr>
        <p:txBody>
          <a:bodyPr wrap="square" rtlCol="0">
            <a:spAutoFit/>
          </a:bodyPr>
          <a:lstStyle/>
          <a:p>
            <a:pPr algn="r"/>
            <a:r>
              <a:rPr lang="en-NZ" sz="900" b="1" dirty="0"/>
              <a:t>Page 3 of 7</a:t>
            </a:r>
          </a:p>
        </p:txBody>
      </p:sp>
      <p:sp>
        <p:nvSpPr>
          <p:cNvPr id="16" name="TextBox 15">
            <a:extLst>
              <a:ext uri="{FF2B5EF4-FFF2-40B4-BE49-F238E27FC236}">
                <a16:creationId xmlns:a16="http://schemas.microsoft.com/office/drawing/2014/main" id="{0C3C0EDC-EA80-4AF7-B87F-1F186671314A}"/>
              </a:ext>
              <a:ext uri="{C183D7F6-B498-43B3-948B-1728B52AA6E4}">
                <adec:decorative xmlns:adec="http://schemas.microsoft.com/office/drawing/2017/decorative" val="0"/>
              </a:ext>
            </a:extLst>
          </p:cNvPr>
          <p:cNvSpPr txBox="1"/>
          <p:nvPr/>
        </p:nvSpPr>
        <p:spPr>
          <a:xfrm>
            <a:off x="18751" y="9635753"/>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24" name="Picture 23" descr="A picture containing text&#10;&#10;Description automatically generated">
            <a:extLst>
              <a:ext uri="{FF2B5EF4-FFF2-40B4-BE49-F238E27FC236}">
                <a16:creationId xmlns:a16="http://schemas.microsoft.com/office/drawing/2014/main" id="{F33AF015-46E2-40B2-9D45-12EDA3A655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0648" y="89709"/>
            <a:ext cx="1207057" cy="521213"/>
          </a:xfrm>
          <a:prstGeom prst="rect">
            <a:avLst/>
          </a:prstGeom>
        </p:spPr>
      </p:pic>
      <p:pic>
        <p:nvPicPr>
          <p:cNvPr id="25" name="Picture 24">
            <a:extLst>
              <a:ext uri="{FF2B5EF4-FFF2-40B4-BE49-F238E27FC236}">
                <a16:creationId xmlns:a16="http://schemas.microsoft.com/office/drawing/2014/main" id="{73D3BE15-8039-46D4-96CC-E683A82A2A8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56424" y="45197"/>
            <a:ext cx="1399171" cy="506609"/>
          </a:xfrm>
          <a:prstGeom prst="rect">
            <a:avLst/>
          </a:prstGeom>
        </p:spPr>
      </p:pic>
    </p:spTree>
    <p:extLst>
      <p:ext uri="{BB962C8B-B14F-4D97-AF65-F5344CB8AC3E}">
        <p14:creationId xmlns:p14="http://schemas.microsoft.com/office/powerpoint/2010/main" val="1421957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B076E63E-136B-4118-ABD7-E3E8E2F760E9}"/>
              </a:ext>
            </a:extLst>
          </p:cNvPr>
          <p:cNvSpPr txBox="1"/>
          <p:nvPr/>
        </p:nvSpPr>
        <p:spPr>
          <a:xfrm>
            <a:off x="1583956" y="849763"/>
            <a:ext cx="3690088" cy="261610"/>
          </a:xfrm>
          <a:prstGeom prst="rect">
            <a:avLst/>
          </a:prstGeom>
          <a:noFill/>
        </p:spPr>
        <p:txBody>
          <a:bodyPr wrap="square" rtlCol="0">
            <a:spAutoFit/>
          </a:bodyPr>
          <a:lstStyle/>
          <a:p>
            <a:pPr algn="ctr"/>
            <a:r>
              <a:rPr lang="en-NZ" sz="1100" b="1" dirty="0">
                <a:solidFill>
                  <a:srgbClr val="96466E"/>
                </a:solidFill>
                <a:latin typeface="Source Sans Pro" panose="020B0503030403020204" pitchFamily="34" charset="0"/>
                <a:ea typeface="Source Sans Pro" panose="020B0503030403020204" pitchFamily="34" charset="0"/>
              </a:rPr>
              <a:t>Explaining data and information to service users</a:t>
            </a:r>
          </a:p>
        </p:txBody>
      </p:sp>
      <p:sp>
        <p:nvSpPr>
          <p:cNvPr id="8" name="TextBox 7">
            <a:extLst>
              <a:ext uri="{FF2B5EF4-FFF2-40B4-BE49-F238E27FC236}">
                <a16:creationId xmlns:a16="http://schemas.microsoft.com/office/drawing/2014/main" id="{3C1A8E84-7572-4381-86C1-8F68C3178B4A}"/>
              </a:ext>
            </a:extLst>
          </p:cNvPr>
          <p:cNvSpPr txBox="1"/>
          <p:nvPr/>
        </p:nvSpPr>
        <p:spPr>
          <a:xfrm>
            <a:off x="723141" y="59628"/>
            <a:ext cx="3499942" cy="646331"/>
          </a:xfrm>
          <a:prstGeom prst="rect">
            <a:avLst/>
          </a:prstGeom>
          <a:noFill/>
          <a:ln>
            <a:noFill/>
          </a:ln>
        </p:spPr>
        <p:txBody>
          <a:bodyPr wrap="square" rtlCol="0">
            <a:spAutoFit/>
          </a:bodyPr>
          <a:lstStyle/>
          <a:p>
            <a:r>
              <a:rPr lang="en-NZ" sz="1800" dirty="0">
                <a:solidFill>
                  <a:srgbClr val="96466E"/>
                </a:solidFill>
                <a:latin typeface="Source Sans Pro" panose="020B0503030403020204" pitchFamily="34" charset="0"/>
                <a:ea typeface="Source Sans Pro" panose="020B0503030403020204" pitchFamily="34" charset="0"/>
              </a:rPr>
              <a:t>Data Protection and Use Policy </a:t>
            </a:r>
          </a:p>
          <a:p>
            <a:r>
              <a:rPr lang="en-NZ" sz="1800" b="1" dirty="0">
                <a:solidFill>
                  <a:srgbClr val="96466E"/>
                </a:solidFill>
                <a:latin typeface="Source Sans Pro" panose="020B0503030403020204" pitchFamily="34" charset="0"/>
                <a:ea typeface="Source Sans Pro" panose="020B0503030403020204" pitchFamily="34" charset="0"/>
              </a:rPr>
              <a:t>Transparency in action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759144" y="685151"/>
            <a:ext cx="6098856"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47F0AEA-05AD-47C6-93DE-EAED33E058B1}"/>
              </a:ext>
            </a:extLst>
          </p:cNvPr>
          <p:cNvSpPr txBox="1"/>
          <p:nvPr/>
        </p:nvSpPr>
        <p:spPr>
          <a:xfrm>
            <a:off x="0" y="1213276"/>
            <a:ext cx="3429000" cy="1615827"/>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The is no right way to explain data and information collection and use to service users. The context matters a lot. What kind of data or information is being collected, how sensitive or personal it is, how it will be used, who will use it and any possible consequences or outcomes of using it all need to be considered. The circumstances or needs of service users matter as well when deciding what transparency should look like.</a:t>
            </a:r>
          </a:p>
        </p:txBody>
      </p:sp>
      <p:sp>
        <p:nvSpPr>
          <p:cNvPr id="27" name="TextBox 26">
            <a:extLst>
              <a:ext uri="{FF2B5EF4-FFF2-40B4-BE49-F238E27FC236}">
                <a16:creationId xmlns:a16="http://schemas.microsoft.com/office/drawing/2014/main" id="{B3E0FEAE-0AE9-411D-A388-AF85707B01F6}"/>
              </a:ext>
            </a:extLst>
          </p:cNvPr>
          <p:cNvSpPr txBox="1"/>
          <p:nvPr/>
        </p:nvSpPr>
        <p:spPr>
          <a:xfrm>
            <a:off x="3429000" y="1213276"/>
            <a:ext cx="3429000" cy="1600438"/>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Before thinking about how to communicate with service users, it’s important to be clear about what data or information is being collected or used and why that’s necessary. If this is not clear it will be hard to explain it in simple and clear ways.</a:t>
            </a:r>
          </a:p>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The Purpose Matters Guideline and related tools at </a:t>
            </a:r>
            <a:r>
              <a:rPr lang="en-NZ" sz="1100" b="1" dirty="0">
                <a:latin typeface="Source Sans Pro" panose="020B0503030403020204" pitchFamily="34" charset="0"/>
                <a:ea typeface="Source Sans Pro" panose="020B0503030403020204" pitchFamily="34" charset="0"/>
                <a:cs typeface="Calibri" panose="020F0502020204030204" pitchFamily="34" charset="0"/>
              </a:rPr>
              <a:t>digital.govt.nz/</a:t>
            </a:r>
            <a:r>
              <a:rPr lang="en-NZ" sz="1100" b="1" dirty="0" err="1">
                <a:latin typeface="Source Sans Pro" panose="020B0503030403020204" pitchFamily="34" charset="0"/>
                <a:ea typeface="Source Sans Pro" panose="020B0503030403020204" pitchFamily="34" charset="0"/>
                <a:cs typeface="Calibri" panose="020F0502020204030204" pitchFamily="34" charset="0"/>
              </a:rPr>
              <a:t>dpup</a:t>
            </a:r>
            <a:r>
              <a:rPr lang="en-NZ" sz="1100" b="1" dirty="0">
                <a:latin typeface="Source Sans Pro" panose="020B0503030403020204" pitchFamily="34" charset="0"/>
                <a:ea typeface="Source Sans Pro" panose="020B0503030403020204" pitchFamily="34" charset="0"/>
                <a:cs typeface="Calibri" panose="020F0502020204030204" pitchFamily="34" charset="0"/>
              </a:rPr>
              <a:t> </a:t>
            </a:r>
            <a:r>
              <a:rPr lang="en-NZ" sz="1100" dirty="0">
                <a:latin typeface="Source Sans Pro" panose="020B0503030403020204" pitchFamily="34" charset="0"/>
                <a:ea typeface="Source Sans Pro" panose="020B0503030403020204" pitchFamily="34" charset="0"/>
                <a:cs typeface="Calibri" panose="020F0502020204030204" pitchFamily="34" charset="0"/>
              </a:rPr>
              <a:t>will help you work through this. </a:t>
            </a:r>
          </a:p>
        </p:txBody>
      </p:sp>
      <p:sp>
        <p:nvSpPr>
          <p:cNvPr id="30" name="TextBox 29">
            <a:extLst>
              <a:ext uri="{FF2B5EF4-FFF2-40B4-BE49-F238E27FC236}">
                <a16:creationId xmlns:a16="http://schemas.microsoft.com/office/drawing/2014/main" id="{ACB56ED1-CAE2-422C-894F-DCBE9E0E4A67}"/>
              </a:ext>
            </a:extLst>
          </p:cNvPr>
          <p:cNvSpPr txBox="1"/>
          <p:nvPr/>
        </p:nvSpPr>
        <p:spPr>
          <a:xfrm>
            <a:off x="2473112" y="3083709"/>
            <a:ext cx="1970520" cy="261610"/>
          </a:xfrm>
          <a:prstGeom prst="rect">
            <a:avLst/>
          </a:prstGeom>
          <a:noFill/>
        </p:spPr>
        <p:txBody>
          <a:bodyPr wrap="square" rtlCol="0">
            <a:spAutoFit/>
          </a:bodyPr>
          <a:lstStyle/>
          <a:p>
            <a:r>
              <a:rPr lang="en-NZ" sz="1100" b="1" dirty="0">
                <a:latin typeface="Source Sans Pro" panose="020B0503030403020204" pitchFamily="34" charset="0"/>
                <a:ea typeface="Source Sans Pro" panose="020B0503030403020204" pitchFamily="34" charset="0"/>
              </a:rPr>
              <a:t>Keep it simple and clear</a:t>
            </a:r>
          </a:p>
        </p:txBody>
      </p:sp>
      <p:cxnSp>
        <p:nvCxnSpPr>
          <p:cNvPr id="49" name="Straight Connector 48">
            <a:extLst>
              <a:ext uri="{FF2B5EF4-FFF2-40B4-BE49-F238E27FC236}">
                <a16:creationId xmlns:a16="http://schemas.microsoft.com/office/drawing/2014/main" id="{A4652A49-05DD-4215-B744-2D9A12B16E9B}"/>
              </a:ext>
            </a:extLst>
          </p:cNvPr>
          <p:cNvCxnSpPr>
            <a:cxnSpLocks/>
          </p:cNvCxnSpPr>
          <p:nvPr/>
        </p:nvCxnSpPr>
        <p:spPr>
          <a:xfrm flipV="1">
            <a:off x="0" y="2829103"/>
            <a:ext cx="6901820" cy="19404"/>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FEAA992D-FC20-4F43-B09E-DD3AAC1C710C}"/>
              </a:ext>
            </a:extLst>
          </p:cNvPr>
          <p:cNvGrpSpPr/>
          <p:nvPr/>
        </p:nvGrpSpPr>
        <p:grpSpPr>
          <a:xfrm>
            <a:off x="-43820" y="4462628"/>
            <a:ext cx="6901820" cy="3048000"/>
            <a:chOff x="164222" y="3683268"/>
            <a:chExt cx="6693778" cy="3048000"/>
          </a:xfrm>
        </p:grpSpPr>
        <p:grpSp>
          <p:nvGrpSpPr>
            <p:cNvPr id="12" name="Group 11">
              <a:extLst>
                <a:ext uri="{FF2B5EF4-FFF2-40B4-BE49-F238E27FC236}">
                  <a16:creationId xmlns:a16="http://schemas.microsoft.com/office/drawing/2014/main" id="{E56A67C1-611C-427E-AD7B-9EEF8509EBF4}"/>
                </a:ext>
              </a:extLst>
            </p:cNvPr>
            <p:cNvGrpSpPr/>
            <p:nvPr/>
          </p:nvGrpSpPr>
          <p:grpSpPr>
            <a:xfrm>
              <a:off x="366441" y="3683268"/>
              <a:ext cx="6348932" cy="1639159"/>
              <a:chOff x="366441" y="3683268"/>
              <a:chExt cx="6348932" cy="1639159"/>
            </a:xfrm>
          </p:grpSpPr>
          <p:sp>
            <p:nvSpPr>
              <p:cNvPr id="31" name="TextBox 30">
                <a:extLst>
                  <a:ext uri="{FF2B5EF4-FFF2-40B4-BE49-F238E27FC236}">
                    <a16:creationId xmlns:a16="http://schemas.microsoft.com/office/drawing/2014/main" id="{0A6E8A4F-2FE9-469D-B2CD-BDEB70B2B06D}"/>
                  </a:ext>
                </a:extLst>
              </p:cNvPr>
              <p:cNvSpPr txBox="1"/>
              <p:nvPr/>
            </p:nvSpPr>
            <p:spPr>
              <a:xfrm>
                <a:off x="4463129" y="3937099"/>
                <a:ext cx="1197378" cy="430887"/>
              </a:xfrm>
              <a:prstGeom prst="rect">
                <a:avLst/>
              </a:prstGeom>
              <a:noFill/>
            </p:spPr>
            <p:txBody>
              <a:bodyPr wrap="square" rtlCol="0">
                <a:spAutoFit/>
              </a:bodyPr>
              <a:lstStyle/>
              <a:p>
                <a:r>
                  <a:rPr lang="en-NZ" sz="1100" dirty="0">
                    <a:solidFill>
                      <a:srgbClr val="96466E"/>
                    </a:solidFill>
                    <a:latin typeface="Source Sans Pro" panose="020B0503030403020204" pitchFamily="34" charset="0"/>
                    <a:ea typeface="Source Sans Pro" panose="020B0503030403020204" pitchFamily="34" charset="0"/>
                  </a:rPr>
                  <a:t>Linked or matched</a:t>
                </a:r>
                <a:endParaRPr lang="en-NZ" sz="1100" dirty="0">
                  <a:latin typeface="Source Sans Pro" panose="020B0503030403020204" pitchFamily="34" charset="0"/>
                  <a:ea typeface="Source Sans Pro" panose="020B0503030403020204" pitchFamily="34" charset="0"/>
                </a:endParaRPr>
              </a:p>
            </p:txBody>
          </p:sp>
          <p:sp>
            <p:nvSpPr>
              <p:cNvPr id="32" name="TextBox 31">
                <a:extLst>
                  <a:ext uri="{FF2B5EF4-FFF2-40B4-BE49-F238E27FC236}">
                    <a16:creationId xmlns:a16="http://schemas.microsoft.com/office/drawing/2014/main" id="{3A0BEE99-49A1-46D8-9266-A80FB44DDD48}"/>
                  </a:ext>
                </a:extLst>
              </p:cNvPr>
              <p:cNvSpPr txBox="1"/>
              <p:nvPr/>
            </p:nvSpPr>
            <p:spPr>
              <a:xfrm>
                <a:off x="5803133" y="3683268"/>
                <a:ext cx="912240" cy="261610"/>
              </a:xfrm>
              <a:prstGeom prst="rect">
                <a:avLst/>
              </a:prstGeom>
              <a:noFill/>
            </p:spPr>
            <p:txBody>
              <a:bodyPr wrap="square" rtlCol="0">
                <a:spAutoFit/>
              </a:bodyPr>
              <a:lstStyle/>
              <a:p>
                <a:r>
                  <a:rPr lang="en-NZ" sz="1100" dirty="0">
                    <a:solidFill>
                      <a:srgbClr val="96466E"/>
                    </a:solidFill>
                    <a:latin typeface="Source Sans Pro" panose="020B0503030403020204" pitchFamily="34" charset="0"/>
                    <a:ea typeface="Source Sans Pro" panose="020B0503030403020204" pitchFamily="34" charset="0"/>
                  </a:rPr>
                  <a:t>Aggregated</a:t>
                </a:r>
                <a:endParaRPr lang="en-NZ" sz="1100" dirty="0">
                  <a:latin typeface="Source Sans Pro" panose="020B0503030403020204" pitchFamily="34" charset="0"/>
                  <a:ea typeface="Source Sans Pro" panose="020B0503030403020204" pitchFamily="34" charset="0"/>
                </a:endParaRPr>
              </a:p>
            </p:txBody>
          </p:sp>
          <p:sp>
            <p:nvSpPr>
              <p:cNvPr id="33" name="TextBox 32">
                <a:extLst>
                  <a:ext uri="{FF2B5EF4-FFF2-40B4-BE49-F238E27FC236}">
                    <a16:creationId xmlns:a16="http://schemas.microsoft.com/office/drawing/2014/main" id="{A0D5FB25-E1BB-4D72-80B8-3EFB1815D9EA}"/>
                  </a:ext>
                </a:extLst>
              </p:cNvPr>
              <p:cNvSpPr txBox="1"/>
              <p:nvPr/>
            </p:nvSpPr>
            <p:spPr>
              <a:xfrm>
                <a:off x="2934607" y="4370164"/>
                <a:ext cx="1032606" cy="261610"/>
              </a:xfrm>
              <a:prstGeom prst="rect">
                <a:avLst/>
              </a:prstGeom>
              <a:noFill/>
            </p:spPr>
            <p:txBody>
              <a:bodyPr wrap="square" rtlCol="0">
                <a:spAutoFit/>
              </a:bodyPr>
              <a:lstStyle/>
              <a:p>
                <a:r>
                  <a:rPr lang="en-NZ" sz="1100" dirty="0">
                    <a:solidFill>
                      <a:srgbClr val="96466E"/>
                    </a:solidFill>
                    <a:latin typeface="Source Sans Pro" panose="020B0503030403020204" pitchFamily="34" charset="0"/>
                    <a:ea typeface="Source Sans Pro" panose="020B0503030403020204" pitchFamily="34" charset="0"/>
                  </a:rPr>
                  <a:t>De-identified</a:t>
                </a:r>
                <a:endParaRPr lang="en-NZ" sz="1100" dirty="0">
                  <a:latin typeface="Source Sans Pro" panose="020B0503030403020204" pitchFamily="34" charset="0"/>
                  <a:ea typeface="Source Sans Pro" panose="020B0503030403020204" pitchFamily="34" charset="0"/>
                </a:endParaRPr>
              </a:p>
            </p:txBody>
          </p:sp>
          <p:sp>
            <p:nvSpPr>
              <p:cNvPr id="34" name="TextBox 33">
                <a:extLst>
                  <a:ext uri="{FF2B5EF4-FFF2-40B4-BE49-F238E27FC236}">
                    <a16:creationId xmlns:a16="http://schemas.microsoft.com/office/drawing/2014/main" id="{16488975-4C46-4621-A2AB-0475798DE66C}"/>
                  </a:ext>
                </a:extLst>
              </p:cNvPr>
              <p:cNvSpPr txBox="1"/>
              <p:nvPr/>
            </p:nvSpPr>
            <p:spPr>
              <a:xfrm>
                <a:off x="1583956" y="4441249"/>
                <a:ext cx="1444965" cy="600164"/>
              </a:xfrm>
              <a:prstGeom prst="rect">
                <a:avLst/>
              </a:prstGeom>
              <a:noFill/>
            </p:spPr>
            <p:txBody>
              <a:bodyPr wrap="square" rtlCol="0">
                <a:spAutoFit/>
              </a:bodyPr>
              <a:lstStyle/>
              <a:p>
                <a:r>
                  <a:rPr lang="en-NZ" sz="1100" dirty="0">
                    <a:solidFill>
                      <a:srgbClr val="96466E"/>
                    </a:solidFill>
                    <a:latin typeface="Source Sans Pro" panose="020B0503030403020204" pitchFamily="34" charset="0"/>
                    <a:ea typeface="Source Sans Pro" panose="020B0503030403020204" pitchFamily="34" charset="0"/>
                  </a:rPr>
                  <a:t>Non-personal, collected anonymously</a:t>
                </a:r>
                <a:endParaRPr lang="en-NZ" sz="1100" dirty="0">
                  <a:latin typeface="Source Sans Pro" panose="020B0503030403020204" pitchFamily="34" charset="0"/>
                  <a:ea typeface="Source Sans Pro" panose="020B0503030403020204" pitchFamily="34" charset="0"/>
                </a:endParaRPr>
              </a:p>
            </p:txBody>
          </p:sp>
          <p:sp>
            <p:nvSpPr>
              <p:cNvPr id="35" name="TextBox 34">
                <a:extLst>
                  <a:ext uri="{FF2B5EF4-FFF2-40B4-BE49-F238E27FC236}">
                    <a16:creationId xmlns:a16="http://schemas.microsoft.com/office/drawing/2014/main" id="{9D6C23D0-6B88-47BC-921A-28FCD47DB73E}"/>
                  </a:ext>
                </a:extLst>
              </p:cNvPr>
              <p:cNvSpPr txBox="1"/>
              <p:nvPr/>
            </p:nvSpPr>
            <p:spPr>
              <a:xfrm>
                <a:off x="366441" y="5060817"/>
                <a:ext cx="713399" cy="261610"/>
              </a:xfrm>
              <a:prstGeom prst="rect">
                <a:avLst/>
              </a:prstGeom>
              <a:noFill/>
            </p:spPr>
            <p:txBody>
              <a:bodyPr wrap="square" rtlCol="0">
                <a:spAutoFit/>
              </a:bodyPr>
              <a:lstStyle/>
              <a:p>
                <a:r>
                  <a:rPr lang="en-NZ" sz="1100" dirty="0">
                    <a:solidFill>
                      <a:srgbClr val="96466E"/>
                    </a:solidFill>
                    <a:latin typeface="Source Sans Pro" panose="020B0503030403020204" pitchFamily="34" charset="0"/>
                    <a:ea typeface="Source Sans Pro" panose="020B0503030403020204" pitchFamily="34" charset="0"/>
                  </a:rPr>
                  <a:t>Personal</a:t>
                </a:r>
                <a:endParaRPr lang="en-NZ" sz="1100" dirty="0">
                  <a:latin typeface="Source Sans Pro" panose="020B0503030403020204" pitchFamily="34" charset="0"/>
                  <a:ea typeface="Source Sans Pro" panose="020B0503030403020204" pitchFamily="34" charset="0"/>
                </a:endParaRPr>
              </a:p>
            </p:txBody>
          </p:sp>
        </p:grpSp>
        <p:graphicFrame>
          <p:nvGraphicFramePr>
            <p:cNvPr id="11" name="Diagram 10">
              <a:extLst>
                <a:ext uri="{FF2B5EF4-FFF2-40B4-BE49-F238E27FC236}">
                  <a16:creationId xmlns:a16="http://schemas.microsoft.com/office/drawing/2014/main" id="{534C2566-10F7-480F-A314-628AD90465E0}"/>
                </a:ext>
              </a:extLst>
            </p:cNvPr>
            <p:cNvGraphicFramePr/>
            <p:nvPr>
              <p:extLst>
                <p:ext uri="{D42A27DB-BD31-4B8C-83A1-F6EECF244321}">
                  <p14:modId xmlns:p14="http://schemas.microsoft.com/office/powerpoint/2010/main" val="3583088626"/>
                </p:ext>
              </p:extLst>
            </p:nvPr>
          </p:nvGraphicFramePr>
          <p:xfrm>
            <a:off x="164222" y="3683268"/>
            <a:ext cx="6693778"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sp>
        <p:nvSpPr>
          <p:cNvPr id="52" name="TextBox 51">
            <a:extLst>
              <a:ext uri="{FF2B5EF4-FFF2-40B4-BE49-F238E27FC236}">
                <a16:creationId xmlns:a16="http://schemas.microsoft.com/office/drawing/2014/main" id="{694E90EC-CCFF-421E-8CDA-509099E1E2CE}"/>
              </a:ext>
            </a:extLst>
          </p:cNvPr>
          <p:cNvSpPr txBox="1"/>
          <p:nvPr/>
        </p:nvSpPr>
        <p:spPr>
          <a:xfrm>
            <a:off x="403664" y="4036374"/>
            <a:ext cx="2733674" cy="430887"/>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Here are some simple ways to describe common data or information terms.</a:t>
            </a:r>
          </a:p>
        </p:txBody>
      </p:sp>
      <p:grpSp>
        <p:nvGrpSpPr>
          <p:cNvPr id="55" name="Group 54">
            <a:extLst>
              <a:ext uri="{FF2B5EF4-FFF2-40B4-BE49-F238E27FC236}">
                <a16:creationId xmlns:a16="http://schemas.microsoft.com/office/drawing/2014/main" id="{973F2E3E-C67D-4B3B-9310-7438B9886BA0}"/>
              </a:ext>
            </a:extLst>
          </p:cNvPr>
          <p:cNvGrpSpPr/>
          <p:nvPr/>
        </p:nvGrpSpPr>
        <p:grpSpPr>
          <a:xfrm>
            <a:off x="-6614" y="7737542"/>
            <a:ext cx="6927558" cy="1785104"/>
            <a:chOff x="-6614" y="8328297"/>
            <a:chExt cx="6927558" cy="1785104"/>
          </a:xfrm>
        </p:grpSpPr>
        <p:sp>
          <p:nvSpPr>
            <p:cNvPr id="56" name="TextBox 55">
              <a:extLst>
                <a:ext uri="{FF2B5EF4-FFF2-40B4-BE49-F238E27FC236}">
                  <a16:creationId xmlns:a16="http://schemas.microsoft.com/office/drawing/2014/main" id="{AE9BDBFB-27FD-4E1C-BA40-A7D7EC58FC71}"/>
                </a:ext>
              </a:extLst>
            </p:cNvPr>
            <p:cNvSpPr txBox="1"/>
            <p:nvPr/>
          </p:nvSpPr>
          <p:spPr>
            <a:xfrm>
              <a:off x="1372966" y="8328297"/>
              <a:ext cx="5547978" cy="1785104"/>
            </a:xfrm>
            <a:prstGeom prst="rect">
              <a:avLst/>
            </a:prstGeom>
            <a:noFill/>
          </p:spPr>
          <p:txBody>
            <a:bodyPr wrap="square" rtlCol="0">
              <a:spAutoFit/>
            </a:bodyPr>
            <a:lstStyle/>
            <a:p>
              <a:r>
                <a:rPr lang="en-NZ" sz="1100" dirty="0">
                  <a:latin typeface="Source Sans Pro" panose="020B0503030403020204" pitchFamily="34" charset="0"/>
                  <a:ea typeface="Source Sans Pro" panose="020B0503030403020204" pitchFamily="34" charset="0"/>
                  <a:cs typeface="Calibri" panose="020F0502020204030204" pitchFamily="34" charset="0"/>
                </a:rPr>
                <a:t>There is no formal definition of sensitive information, though in the social sector it generally means data or information that:</a:t>
              </a:r>
            </a:p>
            <a:p>
              <a:endParaRPr lang="en-NZ" sz="1100" dirty="0">
                <a:latin typeface="Source Sans Pro" panose="020B0503030403020204" pitchFamily="34" charset="0"/>
                <a:ea typeface="Source Sans Pro" panose="020B0503030403020204" pitchFamily="34" charset="0"/>
                <a:cs typeface="Calibri" panose="020F0502020204030204" pitchFamily="34" charset="0"/>
              </a:endParaRPr>
            </a:p>
            <a:p>
              <a:pPr marL="171450" indent="-171450">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is very intimate or emotional</a:t>
              </a:r>
            </a:p>
            <a:p>
              <a:pPr marL="171450" indent="-171450">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could cause harm if used in a biased or prejudiced way</a:t>
              </a:r>
            </a:p>
            <a:p>
              <a:pPr marL="171450" indent="-171450">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is something people would feel strongly about being used without their knowledge and might feel that their trust was breached by it being used or made public.</a:t>
              </a:r>
            </a:p>
            <a:p>
              <a:endParaRPr lang="en-NZ" sz="1100" dirty="0">
                <a:latin typeface="Source Sans Pro" panose="020B0503030403020204" pitchFamily="34" charset="0"/>
                <a:ea typeface="Source Sans Pro" panose="020B0503030403020204" pitchFamily="34" charset="0"/>
                <a:cs typeface="Calibri" panose="020F0502020204030204" pitchFamily="34" charset="0"/>
              </a:endParaRPr>
            </a:p>
            <a:p>
              <a:r>
                <a:rPr lang="en-NZ" sz="1100" dirty="0">
                  <a:latin typeface="Source Sans Pro" panose="020B0503030403020204" pitchFamily="34" charset="0"/>
                  <a:ea typeface="Source Sans Pro" panose="020B0503030403020204" pitchFamily="34" charset="0"/>
                  <a:cs typeface="Calibri" panose="020F0502020204030204" pitchFamily="34" charset="0"/>
                </a:rPr>
                <a:t>Even if their names are not included, people can still feel strongly about how information they see as sensitive is used, why it’s used and who gets to see it.</a:t>
              </a:r>
              <a:endParaRPr lang="en-NZ" sz="1100" dirty="0">
                <a:latin typeface="Source Sans Pro" panose="020B0503030403020204" pitchFamily="34" charset="0"/>
                <a:ea typeface="Source Sans Pro" panose="020B0503030403020204" pitchFamily="34" charset="0"/>
              </a:endParaRPr>
            </a:p>
          </p:txBody>
        </p:sp>
        <p:grpSp>
          <p:nvGrpSpPr>
            <p:cNvPr id="57" name="Group 56">
              <a:extLst>
                <a:ext uri="{FF2B5EF4-FFF2-40B4-BE49-F238E27FC236}">
                  <a16:creationId xmlns:a16="http://schemas.microsoft.com/office/drawing/2014/main" id="{5B8B5A79-D6A5-4512-BBFE-501914AFA429}"/>
                </a:ext>
              </a:extLst>
            </p:cNvPr>
            <p:cNvGrpSpPr/>
            <p:nvPr/>
          </p:nvGrpSpPr>
          <p:grpSpPr>
            <a:xfrm>
              <a:off x="-6614" y="8328297"/>
              <a:ext cx="1422463" cy="1080000"/>
              <a:chOff x="4732683" y="3643340"/>
              <a:chExt cx="1066847" cy="810000"/>
            </a:xfrm>
          </p:grpSpPr>
          <p:sp>
            <p:nvSpPr>
              <p:cNvPr id="58" name="TextBox 57">
                <a:extLst>
                  <a:ext uri="{FF2B5EF4-FFF2-40B4-BE49-F238E27FC236}">
                    <a16:creationId xmlns:a16="http://schemas.microsoft.com/office/drawing/2014/main" id="{6F520899-627D-4AD5-A2F0-FD424AAC680A}"/>
                  </a:ext>
                </a:extLst>
              </p:cNvPr>
              <p:cNvSpPr txBox="1"/>
              <p:nvPr/>
            </p:nvSpPr>
            <p:spPr>
              <a:xfrm>
                <a:off x="4732683" y="3869756"/>
                <a:ext cx="1066847" cy="323165"/>
              </a:xfrm>
              <a:prstGeom prst="rect">
                <a:avLst/>
              </a:prstGeom>
              <a:noFill/>
            </p:spPr>
            <p:txBody>
              <a:bodyPr wrap="square" rtlCol="0">
                <a:spAutoFit/>
              </a:bodyPr>
              <a:lstStyle/>
              <a:p>
                <a:pPr algn="ctr"/>
                <a:r>
                  <a:rPr lang="en-NZ" sz="1100" b="1" dirty="0">
                    <a:latin typeface="Source Sans Pro" panose="020B0503030403020204" pitchFamily="34" charset="0"/>
                    <a:ea typeface="Source Sans Pro" panose="020B0503030403020204" pitchFamily="34" charset="0"/>
                  </a:rPr>
                  <a:t>Sensitive information</a:t>
                </a:r>
              </a:p>
            </p:txBody>
          </p:sp>
          <p:sp>
            <p:nvSpPr>
              <p:cNvPr id="59" name="Oval 58">
                <a:extLst>
                  <a:ext uri="{FF2B5EF4-FFF2-40B4-BE49-F238E27FC236}">
                    <a16:creationId xmlns:a16="http://schemas.microsoft.com/office/drawing/2014/main" id="{A06D8145-D376-4A97-807A-125694533689}"/>
                  </a:ext>
                </a:extLst>
              </p:cNvPr>
              <p:cNvSpPr>
                <a:spLocks/>
              </p:cNvSpPr>
              <p:nvPr/>
            </p:nvSpPr>
            <p:spPr>
              <a:xfrm rot="5400000">
                <a:off x="4845158" y="3643340"/>
                <a:ext cx="810000" cy="810000"/>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230" tIns="51615" rIns="103230" bIns="51615" numCol="1" spcCol="0" rtlCol="0" fromWordArt="0" anchor="ctr" anchorCtr="0" forceAA="0" compatLnSpc="1">
                <a:prstTxWarp prst="textNoShape">
                  <a:avLst/>
                </a:prstTxWarp>
                <a:noAutofit/>
              </a:bodyPr>
              <a:lstStyle/>
              <a:p>
                <a:pPr algn="ctr"/>
                <a:endParaRPr lang="en-NZ" sz="2713"/>
              </a:p>
            </p:txBody>
          </p:sp>
        </p:grpSp>
      </p:grpSp>
      <p:pic>
        <p:nvPicPr>
          <p:cNvPr id="29" name="Graphic 28">
            <a:extLst>
              <a:ext uri="{FF2B5EF4-FFF2-40B4-BE49-F238E27FC236}">
                <a16:creationId xmlns:a16="http://schemas.microsoft.com/office/drawing/2014/main" id="{2D244C32-4A20-4284-BA79-9063BBAFD7A1}"/>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8751" y="19438"/>
            <a:ext cx="704390" cy="704390"/>
          </a:xfrm>
          <a:prstGeom prst="rect">
            <a:avLst/>
          </a:prstGeom>
        </p:spPr>
      </p:pic>
      <p:sp>
        <p:nvSpPr>
          <p:cNvPr id="38" name="TextBox 37">
            <a:extLst>
              <a:ext uri="{FF2B5EF4-FFF2-40B4-BE49-F238E27FC236}">
                <a16:creationId xmlns:a16="http://schemas.microsoft.com/office/drawing/2014/main" id="{2898E7CA-1FE3-4B45-918D-5362BEDD7842}"/>
              </a:ext>
            </a:extLst>
          </p:cNvPr>
          <p:cNvSpPr txBox="1"/>
          <p:nvPr/>
        </p:nvSpPr>
        <p:spPr>
          <a:xfrm>
            <a:off x="5982330" y="9635753"/>
            <a:ext cx="843550" cy="230832"/>
          </a:xfrm>
          <a:prstGeom prst="rect">
            <a:avLst/>
          </a:prstGeom>
          <a:noFill/>
        </p:spPr>
        <p:txBody>
          <a:bodyPr wrap="square" rtlCol="0">
            <a:spAutoFit/>
          </a:bodyPr>
          <a:lstStyle/>
          <a:p>
            <a:pPr algn="r"/>
            <a:r>
              <a:rPr lang="en-NZ" sz="900" b="1" dirty="0"/>
              <a:t>Page 4 of 7</a:t>
            </a:r>
          </a:p>
        </p:txBody>
      </p:sp>
      <p:sp>
        <p:nvSpPr>
          <p:cNvPr id="42" name="TextBox 41">
            <a:extLst>
              <a:ext uri="{FF2B5EF4-FFF2-40B4-BE49-F238E27FC236}">
                <a16:creationId xmlns:a16="http://schemas.microsoft.com/office/drawing/2014/main" id="{86BF7CE0-9EC1-486E-A1EC-0B98A3125A44}"/>
              </a:ext>
              <a:ext uri="{C183D7F6-B498-43B3-948B-1728B52AA6E4}">
                <adec:decorative xmlns:adec="http://schemas.microsoft.com/office/drawing/2017/decorative" val="0"/>
              </a:ext>
            </a:extLst>
          </p:cNvPr>
          <p:cNvSpPr txBox="1"/>
          <p:nvPr/>
        </p:nvSpPr>
        <p:spPr>
          <a:xfrm>
            <a:off x="18751" y="9635753"/>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45" name="Picture 44" descr="A picture containing text&#10;&#10;Description automatically generated">
            <a:extLst>
              <a:ext uri="{FF2B5EF4-FFF2-40B4-BE49-F238E27FC236}">
                <a16:creationId xmlns:a16="http://schemas.microsoft.com/office/drawing/2014/main" id="{C6531CFF-7797-4A0A-8F35-70B1758CA1B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550648" y="89709"/>
            <a:ext cx="1207057" cy="521213"/>
          </a:xfrm>
          <a:prstGeom prst="rect">
            <a:avLst/>
          </a:prstGeom>
        </p:spPr>
      </p:pic>
      <p:pic>
        <p:nvPicPr>
          <p:cNvPr id="46" name="Picture 45">
            <a:extLst>
              <a:ext uri="{FF2B5EF4-FFF2-40B4-BE49-F238E27FC236}">
                <a16:creationId xmlns:a16="http://schemas.microsoft.com/office/drawing/2014/main" id="{0A2E292B-979F-465A-B408-141A40F0B58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56424" y="45197"/>
            <a:ext cx="1399171" cy="506609"/>
          </a:xfrm>
          <a:prstGeom prst="rect">
            <a:avLst/>
          </a:prstGeom>
        </p:spPr>
      </p:pic>
    </p:spTree>
    <p:extLst>
      <p:ext uri="{BB962C8B-B14F-4D97-AF65-F5344CB8AC3E}">
        <p14:creationId xmlns:p14="http://schemas.microsoft.com/office/powerpoint/2010/main" val="981710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C1A8E84-7572-4381-86C1-8F68C3178B4A}"/>
              </a:ext>
            </a:extLst>
          </p:cNvPr>
          <p:cNvSpPr txBox="1"/>
          <p:nvPr/>
        </p:nvSpPr>
        <p:spPr>
          <a:xfrm>
            <a:off x="723141" y="59628"/>
            <a:ext cx="3499942" cy="646331"/>
          </a:xfrm>
          <a:prstGeom prst="rect">
            <a:avLst/>
          </a:prstGeom>
          <a:noFill/>
          <a:ln>
            <a:noFill/>
          </a:ln>
        </p:spPr>
        <p:txBody>
          <a:bodyPr wrap="square" rtlCol="0">
            <a:spAutoFit/>
          </a:bodyPr>
          <a:lstStyle/>
          <a:p>
            <a:r>
              <a:rPr lang="en-NZ" sz="1800" dirty="0">
                <a:solidFill>
                  <a:srgbClr val="96466E"/>
                </a:solidFill>
                <a:latin typeface="Source Sans Pro" panose="020B0503030403020204" pitchFamily="34" charset="0"/>
                <a:ea typeface="Source Sans Pro" panose="020B0503030403020204" pitchFamily="34" charset="0"/>
              </a:rPr>
              <a:t>Data Protection and Use Policy </a:t>
            </a:r>
          </a:p>
          <a:p>
            <a:r>
              <a:rPr lang="en-NZ" sz="1800" b="1" dirty="0">
                <a:solidFill>
                  <a:srgbClr val="96466E"/>
                </a:solidFill>
                <a:latin typeface="Source Sans Pro" panose="020B0503030403020204" pitchFamily="34" charset="0"/>
                <a:ea typeface="Source Sans Pro" panose="020B0503030403020204" pitchFamily="34" charset="0"/>
              </a:rPr>
              <a:t>Transparency in action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759144" y="685151"/>
            <a:ext cx="6098856"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28435E32-B893-4944-A3AC-0BBBEF0C336E}"/>
              </a:ext>
            </a:extLst>
          </p:cNvPr>
          <p:cNvGrpSpPr/>
          <p:nvPr/>
        </p:nvGrpSpPr>
        <p:grpSpPr>
          <a:xfrm>
            <a:off x="19191" y="1200885"/>
            <a:ext cx="1104064" cy="1080000"/>
            <a:chOff x="4845158" y="3643340"/>
            <a:chExt cx="828048" cy="810000"/>
          </a:xfrm>
        </p:grpSpPr>
        <p:sp>
          <p:nvSpPr>
            <p:cNvPr id="28" name="TextBox 27">
              <a:extLst>
                <a:ext uri="{FF2B5EF4-FFF2-40B4-BE49-F238E27FC236}">
                  <a16:creationId xmlns:a16="http://schemas.microsoft.com/office/drawing/2014/main" id="{45A97A99-FD7A-4816-8A81-86AB43AA6F6C}"/>
                </a:ext>
              </a:extLst>
            </p:cNvPr>
            <p:cNvSpPr txBox="1"/>
            <p:nvPr/>
          </p:nvSpPr>
          <p:spPr>
            <a:xfrm>
              <a:off x="4863206" y="3834718"/>
              <a:ext cx="810000" cy="323165"/>
            </a:xfrm>
            <a:prstGeom prst="rect">
              <a:avLst/>
            </a:prstGeom>
            <a:noFill/>
          </p:spPr>
          <p:txBody>
            <a:bodyPr wrap="square" rtlCol="0">
              <a:spAutoFit/>
            </a:bodyPr>
            <a:lstStyle/>
            <a:p>
              <a:pPr algn="ctr"/>
              <a:r>
                <a:rPr lang="en-NZ" sz="1100" b="1" dirty="0">
                  <a:latin typeface="Source Sans Pro" panose="020B0503030403020204" pitchFamily="34" charset="0"/>
                  <a:ea typeface="Source Sans Pro" panose="020B0503030403020204" pitchFamily="34" charset="0"/>
                </a:rPr>
                <a:t>The Privacy Act 2020</a:t>
              </a:r>
            </a:p>
          </p:txBody>
        </p:sp>
        <p:sp>
          <p:nvSpPr>
            <p:cNvPr id="36" name="Oval 35">
              <a:extLst>
                <a:ext uri="{FF2B5EF4-FFF2-40B4-BE49-F238E27FC236}">
                  <a16:creationId xmlns:a16="http://schemas.microsoft.com/office/drawing/2014/main" id="{6823A2BE-A738-4C05-B89A-10060471E335}"/>
                </a:ext>
              </a:extLst>
            </p:cNvPr>
            <p:cNvSpPr>
              <a:spLocks/>
            </p:cNvSpPr>
            <p:nvPr/>
          </p:nvSpPr>
          <p:spPr>
            <a:xfrm rot="5400000">
              <a:off x="4845158" y="3643340"/>
              <a:ext cx="810000" cy="810000"/>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230" tIns="51615" rIns="103230" bIns="51615" numCol="1" spcCol="0" rtlCol="0" fromWordArt="0" anchor="ctr" anchorCtr="0" forceAA="0" compatLnSpc="1">
              <a:prstTxWarp prst="textNoShape">
                <a:avLst/>
              </a:prstTxWarp>
              <a:noAutofit/>
            </a:bodyPr>
            <a:lstStyle/>
            <a:p>
              <a:pPr algn="ctr"/>
              <a:endParaRPr lang="en-NZ" sz="2713"/>
            </a:p>
          </p:txBody>
        </p:sp>
      </p:grpSp>
      <p:sp>
        <p:nvSpPr>
          <p:cNvPr id="37" name="TextBox 36">
            <a:extLst>
              <a:ext uri="{FF2B5EF4-FFF2-40B4-BE49-F238E27FC236}">
                <a16:creationId xmlns:a16="http://schemas.microsoft.com/office/drawing/2014/main" id="{23B813A1-8836-4BF0-ABCE-C0058116ED96}"/>
              </a:ext>
            </a:extLst>
          </p:cNvPr>
          <p:cNvSpPr txBox="1"/>
          <p:nvPr/>
        </p:nvSpPr>
        <p:spPr>
          <a:xfrm>
            <a:off x="1099191" y="1122917"/>
            <a:ext cx="5782383" cy="1738938"/>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The Privacy Act 2020 does not require someone to be informed about the use of their personal information or data if it will be used:</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in a way that will not identify them</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for statistical and research purposes where it will not be published in a way that would identify them</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when it’s unsafe or inappropriate, for example, it would get in the way of upholding the law.</a:t>
            </a:r>
          </a:p>
        </p:txBody>
      </p:sp>
      <p:grpSp>
        <p:nvGrpSpPr>
          <p:cNvPr id="44" name="Group 43">
            <a:extLst>
              <a:ext uri="{FF2B5EF4-FFF2-40B4-BE49-F238E27FC236}">
                <a16:creationId xmlns:a16="http://schemas.microsoft.com/office/drawing/2014/main" id="{F85B1144-0635-4D8D-BE68-B8CF7BBF91DB}"/>
              </a:ext>
            </a:extLst>
          </p:cNvPr>
          <p:cNvGrpSpPr/>
          <p:nvPr/>
        </p:nvGrpSpPr>
        <p:grpSpPr>
          <a:xfrm>
            <a:off x="7157" y="4430682"/>
            <a:ext cx="1100691" cy="1080000"/>
            <a:chOff x="4845158" y="3643340"/>
            <a:chExt cx="822160" cy="810000"/>
          </a:xfrm>
        </p:grpSpPr>
        <p:sp>
          <p:nvSpPr>
            <p:cNvPr id="50" name="TextBox 49">
              <a:extLst>
                <a:ext uri="{FF2B5EF4-FFF2-40B4-BE49-F238E27FC236}">
                  <a16:creationId xmlns:a16="http://schemas.microsoft.com/office/drawing/2014/main" id="{0AB39186-5B16-4AC4-B53B-1084370A6764}"/>
                </a:ext>
              </a:extLst>
            </p:cNvPr>
            <p:cNvSpPr txBox="1"/>
            <p:nvPr/>
          </p:nvSpPr>
          <p:spPr>
            <a:xfrm>
              <a:off x="4857318" y="3742296"/>
              <a:ext cx="810000" cy="577081"/>
            </a:xfrm>
            <a:prstGeom prst="rect">
              <a:avLst/>
            </a:prstGeom>
            <a:noFill/>
          </p:spPr>
          <p:txBody>
            <a:bodyPr wrap="square" rtlCol="0">
              <a:spAutoFit/>
            </a:bodyPr>
            <a:lstStyle/>
            <a:p>
              <a:pPr algn="ctr"/>
              <a:r>
                <a:rPr lang="en-NZ" sz="1100" b="1" dirty="0">
                  <a:latin typeface="Source Sans Pro" panose="020B0503030403020204" pitchFamily="34" charset="0"/>
                  <a:ea typeface="Source Sans Pro" panose="020B0503030403020204" pitchFamily="34" charset="0"/>
                </a:rPr>
                <a:t>Research and statistical purposes</a:t>
              </a:r>
            </a:p>
          </p:txBody>
        </p:sp>
        <p:sp>
          <p:nvSpPr>
            <p:cNvPr id="51" name="Oval 50">
              <a:extLst>
                <a:ext uri="{FF2B5EF4-FFF2-40B4-BE49-F238E27FC236}">
                  <a16:creationId xmlns:a16="http://schemas.microsoft.com/office/drawing/2014/main" id="{5936188B-C805-47E4-B1B4-E8051BC65E33}"/>
                </a:ext>
              </a:extLst>
            </p:cNvPr>
            <p:cNvSpPr>
              <a:spLocks/>
            </p:cNvSpPr>
            <p:nvPr/>
          </p:nvSpPr>
          <p:spPr>
            <a:xfrm rot="5400000">
              <a:off x="4845158" y="3643340"/>
              <a:ext cx="810000" cy="810000"/>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230" tIns="51615" rIns="103230" bIns="51615" numCol="1" spcCol="0" rtlCol="0" fromWordArt="0" anchor="ctr" anchorCtr="0" forceAA="0" compatLnSpc="1">
              <a:prstTxWarp prst="textNoShape">
                <a:avLst/>
              </a:prstTxWarp>
              <a:noAutofit/>
            </a:bodyPr>
            <a:lstStyle/>
            <a:p>
              <a:pPr algn="ctr"/>
              <a:endParaRPr lang="en-NZ" sz="2713"/>
            </a:p>
          </p:txBody>
        </p:sp>
      </p:grpSp>
      <p:sp>
        <p:nvSpPr>
          <p:cNvPr id="52" name="TextBox 51">
            <a:extLst>
              <a:ext uri="{FF2B5EF4-FFF2-40B4-BE49-F238E27FC236}">
                <a16:creationId xmlns:a16="http://schemas.microsoft.com/office/drawing/2014/main" id="{11AC50C6-D413-466A-9188-5610A596084B}"/>
              </a:ext>
            </a:extLst>
          </p:cNvPr>
          <p:cNvSpPr txBox="1"/>
          <p:nvPr/>
        </p:nvSpPr>
        <p:spPr>
          <a:xfrm>
            <a:off x="1583956" y="849763"/>
            <a:ext cx="3690088" cy="261610"/>
          </a:xfrm>
          <a:prstGeom prst="rect">
            <a:avLst/>
          </a:prstGeom>
          <a:noFill/>
        </p:spPr>
        <p:txBody>
          <a:bodyPr wrap="square" rtlCol="0">
            <a:spAutoFit/>
          </a:bodyPr>
          <a:lstStyle/>
          <a:p>
            <a:pPr algn="ctr"/>
            <a:r>
              <a:rPr lang="en-NZ" sz="1100" b="1" dirty="0">
                <a:solidFill>
                  <a:srgbClr val="96466E"/>
                </a:solidFill>
                <a:latin typeface="Source Sans Pro" panose="020B0503030403020204" pitchFamily="34" charset="0"/>
                <a:ea typeface="Source Sans Pro" panose="020B0503030403020204" pitchFamily="34" charset="0"/>
              </a:rPr>
              <a:t>Explaining data and information to service users</a:t>
            </a:r>
          </a:p>
        </p:txBody>
      </p:sp>
      <p:sp>
        <p:nvSpPr>
          <p:cNvPr id="55" name="TextBox 54">
            <a:extLst>
              <a:ext uri="{FF2B5EF4-FFF2-40B4-BE49-F238E27FC236}">
                <a16:creationId xmlns:a16="http://schemas.microsoft.com/office/drawing/2014/main" id="{BF3B7613-09B2-4A74-A160-60BC73FE0765}"/>
              </a:ext>
            </a:extLst>
          </p:cNvPr>
          <p:cNvSpPr txBox="1"/>
          <p:nvPr/>
        </p:nvSpPr>
        <p:spPr>
          <a:xfrm>
            <a:off x="1087159" y="4430682"/>
            <a:ext cx="5794415" cy="5216813"/>
          </a:xfrm>
          <a:prstGeom prst="rect">
            <a:avLst/>
          </a:prstGeom>
          <a:noFill/>
          <a:ln>
            <a:noFill/>
          </a:ln>
        </p:spPr>
        <p:txBody>
          <a:bodyPr wrap="square" rtlCol="0">
            <a:spAutoFit/>
          </a:bodyPr>
          <a:lstStyle/>
          <a:p>
            <a:pPr>
              <a:spcBef>
                <a:spcPts val="600"/>
              </a:spcBef>
              <a:spcAft>
                <a:spcPts val="6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Even though ‘research and statistical purposes’ is a term used in the Privacy Act 2020, for a lot of people it’s jargon that doesn’t mean much. It may not help them understand what happens with their information or data.</a:t>
            </a:r>
          </a:p>
          <a:p>
            <a:pPr>
              <a:spcBef>
                <a:spcPts val="600"/>
              </a:spcBef>
              <a:spcAft>
                <a:spcPts val="6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It does not clearly explain what the purpose is of using their information or data. It says that research or statistics will happen but not what this is about or for, why it’s happening, what the outcome is meant to be or how it might help the service user, their whānau or people in similar situations.</a:t>
            </a:r>
          </a:p>
          <a:p>
            <a:pPr>
              <a:spcBef>
                <a:spcPts val="600"/>
              </a:spcBef>
              <a:spcAft>
                <a:spcPts val="6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Research and statistical purposes can also mean quite different things to the people who are doing the research and statistics, for example:</a:t>
            </a:r>
          </a:p>
          <a:p>
            <a:pPr marL="171450" indent="-171450">
              <a:spcBef>
                <a:spcPts val="600"/>
              </a:spcBef>
              <a:spcAft>
                <a:spcPts val="600"/>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analysis and planning to keep the services running (funding and contracting, setting budgets or workforce development)</a:t>
            </a:r>
          </a:p>
          <a:p>
            <a:pPr marL="171450" indent="-171450">
              <a:spcBef>
                <a:spcPts val="600"/>
              </a:spcBef>
              <a:spcAft>
                <a:spcPts val="600"/>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understanding what’s happening for people, their experiences, challenges, skills, strengths, resources and resilience, and what their aspirations or goals are at a group or community level (analytics and research)</a:t>
            </a:r>
          </a:p>
          <a:p>
            <a:pPr marL="171450" indent="-171450">
              <a:spcBef>
                <a:spcPts val="600"/>
              </a:spcBef>
              <a:spcAft>
                <a:spcPts val="600"/>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understanding how well people are being served and where things might need to change (through evaluations, policy development, programme or service design).</a:t>
            </a:r>
          </a:p>
          <a:p>
            <a:pPr>
              <a:spcBef>
                <a:spcPts val="600"/>
              </a:spcBef>
              <a:spcAft>
                <a:spcPts val="600"/>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So just saying research or statistical purposes isn’t a transparent way to explain why service users’ information or data needs to be collected, or what will happen with it. They should know:</a:t>
            </a:r>
          </a:p>
          <a:p>
            <a:pPr marL="171450" indent="-171450">
              <a:spcBef>
                <a:spcPts val="600"/>
              </a:spcBef>
              <a:spcAft>
                <a:spcPts val="600"/>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who is doing the research or statistics, or which agency or organisation</a:t>
            </a:r>
          </a:p>
          <a:p>
            <a:pPr marL="171450" indent="-171450">
              <a:spcBef>
                <a:spcPts val="600"/>
              </a:spcBef>
              <a:spcAft>
                <a:spcPts val="600"/>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what the research or statistics actually is. For example, what is it exploring or investigating, what is it looking at, what decisions might it be used for and what the potential outcomes and effects might be.</a:t>
            </a:r>
          </a:p>
        </p:txBody>
      </p:sp>
      <p:grpSp>
        <p:nvGrpSpPr>
          <p:cNvPr id="5" name="Group 4">
            <a:extLst>
              <a:ext uri="{FF2B5EF4-FFF2-40B4-BE49-F238E27FC236}">
                <a16:creationId xmlns:a16="http://schemas.microsoft.com/office/drawing/2014/main" id="{1F613639-32F0-4726-9431-09F9E62ECC1C}"/>
              </a:ext>
            </a:extLst>
          </p:cNvPr>
          <p:cNvGrpSpPr/>
          <p:nvPr/>
        </p:nvGrpSpPr>
        <p:grpSpPr>
          <a:xfrm>
            <a:off x="1099191" y="2847472"/>
            <a:ext cx="5714579" cy="509309"/>
            <a:chOff x="1356886" y="3832081"/>
            <a:chExt cx="5509333" cy="618668"/>
          </a:xfrm>
        </p:grpSpPr>
        <p:sp>
          <p:nvSpPr>
            <p:cNvPr id="4" name="Rectangle 3">
              <a:extLst>
                <a:ext uri="{FF2B5EF4-FFF2-40B4-BE49-F238E27FC236}">
                  <a16:creationId xmlns:a16="http://schemas.microsoft.com/office/drawing/2014/main" id="{8E13C830-1BDD-4C48-B69A-DAA6BD70D6EE}"/>
                </a:ext>
              </a:extLst>
            </p:cNvPr>
            <p:cNvSpPr/>
            <p:nvPr/>
          </p:nvSpPr>
          <p:spPr>
            <a:xfrm>
              <a:off x="1356886" y="3832081"/>
              <a:ext cx="5509333" cy="618668"/>
            </a:xfrm>
            <a:prstGeom prst="rect">
              <a:avLst/>
            </a:prstGeom>
            <a:solidFill>
              <a:srgbClr val="DFC7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3" name="Picture 2">
              <a:extLst>
                <a:ext uri="{FF2B5EF4-FFF2-40B4-BE49-F238E27FC236}">
                  <a16:creationId xmlns:a16="http://schemas.microsoft.com/office/drawing/2014/main" id="{79475AAE-B63C-4591-94C5-FA90AE4D9E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71727" y="3885236"/>
              <a:ext cx="180000" cy="180000"/>
            </a:xfrm>
            <a:prstGeom prst="rect">
              <a:avLst/>
            </a:prstGeom>
          </p:spPr>
        </p:pic>
        <p:sp>
          <p:nvSpPr>
            <p:cNvPr id="56" name="TextBox 55">
              <a:extLst>
                <a:ext uri="{FF2B5EF4-FFF2-40B4-BE49-F238E27FC236}">
                  <a16:creationId xmlns:a16="http://schemas.microsoft.com/office/drawing/2014/main" id="{D245618F-A80B-46DE-9875-32E147020366}"/>
                </a:ext>
              </a:extLst>
            </p:cNvPr>
            <p:cNvSpPr txBox="1"/>
            <p:nvPr/>
          </p:nvSpPr>
          <p:spPr>
            <a:xfrm>
              <a:off x="1505459" y="3852887"/>
              <a:ext cx="5360760" cy="430887"/>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However, DPUP encourages transparency about the collection or use of any data or information about service users, even if it does not identify them.</a:t>
              </a:r>
            </a:p>
          </p:txBody>
        </p:sp>
      </p:grpSp>
      <p:sp>
        <p:nvSpPr>
          <p:cNvPr id="57" name="TextBox 56">
            <a:extLst>
              <a:ext uri="{FF2B5EF4-FFF2-40B4-BE49-F238E27FC236}">
                <a16:creationId xmlns:a16="http://schemas.microsoft.com/office/drawing/2014/main" id="{04D559CC-1F5F-4A90-9BBA-4B018A2B35E2}"/>
              </a:ext>
            </a:extLst>
          </p:cNvPr>
          <p:cNvSpPr txBox="1"/>
          <p:nvPr/>
        </p:nvSpPr>
        <p:spPr>
          <a:xfrm>
            <a:off x="1099191" y="3481189"/>
            <a:ext cx="5782383" cy="769441"/>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This is because even though someone might not be identifiable, they may still feel the information or data is very personal or it may be sensitive. The possible consequences of misusing or misinterpreting their information can be significant. Transparency is respectful, it upholds mana and it helps build trust.</a:t>
            </a:r>
          </a:p>
        </p:txBody>
      </p:sp>
      <p:pic>
        <p:nvPicPr>
          <p:cNvPr id="27" name="Graphic 26">
            <a:extLst>
              <a:ext uri="{FF2B5EF4-FFF2-40B4-BE49-F238E27FC236}">
                <a16:creationId xmlns:a16="http://schemas.microsoft.com/office/drawing/2014/main" id="{21646D53-C421-4A80-A53B-70A5DFCB7AE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751" y="19438"/>
            <a:ext cx="704390" cy="704390"/>
          </a:xfrm>
          <a:prstGeom prst="rect">
            <a:avLst/>
          </a:prstGeom>
        </p:spPr>
      </p:pic>
      <p:sp>
        <p:nvSpPr>
          <p:cNvPr id="31" name="TextBox 30">
            <a:extLst>
              <a:ext uri="{FF2B5EF4-FFF2-40B4-BE49-F238E27FC236}">
                <a16:creationId xmlns:a16="http://schemas.microsoft.com/office/drawing/2014/main" id="{693967FE-0CCC-4E1E-ACD8-27F22491B8FF}"/>
              </a:ext>
            </a:extLst>
          </p:cNvPr>
          <p:cNvSpPr txBox="1"/>
          <p:nvPr/>
        </p:nvSpPr>
        <p:spPr>
          <a:xfrm>
            <a:off x="5982330" y="9635753"/>
            <a:ext cx="843550" cy="230832"/>
          </a:xfrm>
          <a:prstGeom prst="rect">
            <a:avLst/>
          </a:prstGeom>
          <a:noFill/>
        </p:spPr>
        <p:txBody>
          <a:bodyPr wrap="square" rtlCol="0">
            <a:spAutoFit/>
          </a:bodyPr>
          <a:lstStyle/>
          <a:p>
            <a:pPr algn="r"/>
            <a:r>
              <a:rPr lang="en-NZ" sz="900" b="1" dirty="0"/>
              <a:t>Page 5 of 7</a:t>
            </a:r>
          </a:p>
        </p:txBody>
      </p:sp>
      <p:sp>
        <p:nvSpPr>
          <p:cNvPr id="39" name="TextBox 38">
            <a:extLst>
              <a:ext uri="{FF2B5EF4-FFF2-40B4-BE49-F238E27FC236}">
                <a16:creationId xmlns:a16="http://schemas.microsoft.com/office/drawing/2014/main" id="{5DC7B1F4-1902-47FB-91B1-6344733365B4}"/>
              </a:ext>
              <a:ext uri="{C183D7F6-B498-43B3-948B-1728B52AA6E4}">
                <adec:decorative xmlns:adec="http://schemas.microsoft.com/office/drawing/2017/decorative" val="0"/>
              </a:ext>
            </a:extLst>
          </p:cNvPr>
          <p:cNvSpPr txBox="1"/>
          <p:nvPr/>
        </p:nvSpPr>
        <p:spPr>
          <a:xfrm>
            <a:off x="18751" y="9635753"/>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40" name="Picture 39" descr="A picture containing text&#10;&#10;Description automatically generated">
            <a:extLst>
              <a:ext uri="{FF2B5EF4-FFF2-40B4-BE49-F238E27FC236}">
                <a16:creationId xmlns:a16="http://schemas.microsoft.com/office/drawing/2014/main" id="{1D7A843B-32FE-4948-8759-DB4DFF9B035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50648" y="89709"/>
            <a:ext cx="1207057" cy="521213"/>
          </a:xfrm>
          <a:prstGeom prst="rect">
            <a:avLst/>
          </a:prstGeom>
        </p:spPr>
      </p:pic>
      <p:pic>
        <p:nvPicPr>
          <p:cNvPr id="41" name="Picture 40">
            <a:extLst>
              <a:ext uri="{FF2B5EF4-FFF2-40B4-BE49-F238E27FC236}">
                <a16:creationId xmlns:a16="http://schemas.microsoft.com/office/drawing/2014/main" id="{34D38D51-7B6B-481E-832B-09F00E26D9A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56424" y="45197"/>
            <a:ext cx="1399171" cy="506609"/>
          </a:xfrm>
          <a:prstGeom prst="rect">
            <a:avLst/>
          </a:prstGeom>
        </p:spPr>
      </p:pic>
    </p:spTree>
    <p:extLst>
      <p:ext uri="{BB962C8B-B14F-4D97-AF65-F5344CB8AC3E}">
        <p14:creationId xmlns:p14="http://schemas.microsoft.com/office/powerpoint/2010/main" val="358460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B076E63E-136B-4118-ABD7-E3E8E2F760E9}"/>
              </a:ext>
            </a:extLst>
          </p:cNvPr>
          <p:cNvSpPr txBox="1"/>
          <p:nvPr/>
        </p:nvSpPr>
        <p:spPr>
          <a:xfrm>
            <a:off x="1583955" y="765539"/>
            <a:ext cx="3997037" cy="261607"/>
          </a:xfrm>
          <a:prstGeom prst="rect">
            <a:avLst/>
          </a:prstGeom>
          <a:noFill/>
        </p:spPr>
        <p:txBody>
          <a:bodyPr wrap="square" rtlCol="0">
            <a:spAutoFit/>
          </a:bodyPr>
          <a:lstStyle/>
          <a:p>
            <a:pPr algn="ctr"/>
            <a:r>
              <a:rPr lang="en-NZ" sz="1100" b="1" dirty="0">
                <a:solidFill>
                  <a:srgbClr val="96466E"/>
                </a:solidFill>
                <a:latin typeface="Source Sans Pro" panose="020B0503030403020204" pitchFamily="34" charset="0"/>
                <a:ea typeface="Source Sans Pro" panose="020B0503030403020204" pitchFamily="34" charset="0"/>
              </a:rPr>
              <a:t>How to explain data and information use to service users</a:t>
            </a:r>
          </a:p>
        </p:txBody>
      </p:sp>
      <p:sp>
        <p:nvSpPr>
          <p:cNvPr id="8" name="TextBox 7">
            <a:extLst>
              <a:ext uri="{FF2B5EF4-FFF2-40B4-BE49-F238E27FC236}">
                <a16:creationId xmlns:a16="http://schemas.microsoft.com/office/drawing/2014/main" id="{3C1A8E84-7572-4381-86C1-8F68C3178B4A}"/>
              </a:ext>
            </a:extLst>
          </p:cNvPr>
          <p:cNvSpPr txBox="1"/>
          <p:nvPr/>
        </p:nvSpPr>
        <p:spPr>
          <a:xfrm>
            <a:off x="723141" y="59628"/>
            <a:ext cx="3499942" cy="646331"/>
          </a:xfrm>
          <a:prstGeom prst="rect">
            <a:avLst/>
          </a:prstGeom>
          <a:noFill/>
          <a:ln>
            <a:noFill/>
          </a:ln>
        </p:spPr>
        <p:txBody>
          <a:bodyPr wrap="square" rtlCol="0">
            <a:spAutoFit/>
          </a:bodyPr>
          <a:lstStyle/>
          <a:p>
            <a:r>
              <a:rPr lang="en-NZ" sz="1800" dirty="0">
                <a:solidFill>
                  <a:srgbClr val="96466E"/>
                </a:solidFill>
                <a:latin typeface="Source Sans Pro" panose="020B0503030403020204" pitchFamily="34" charset="0"/>
                <a:ea typeface="Source Sans Pro" panose="020B0503030403020204" pitchFamily="34" charset="0"/>
              </a:rPr>
              <a:t>Data Protection and Use Policy </a:t>
            </a:r>
          </a:p>
          <a:p>
            <a:r>
              <a:rPr lang="en-NZ" sz="1800" b="1" dirty="0">
                <a:solidFill>
                  <a:srgbClr val="96466E"/>
                </a:solidFill>
                <a:latin typeface="Source Sans Pro" panose="020B0503030403020204" pitchFamily="34" charset="0"/>
                <a:ea typeface="Source Sans Pro" panose="020B0503030403020204" pitchFamily="34" charset="0"/>
              </a:rPr>
              <a:t>Transparency in action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759144" y="685151"/>
            <a:ext cx="6098856"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sp>
        <p:nvSpPr>
          <p:cNvPr id="43" name="Content Placeholder 8">
            <a:extLst>
              <a:ext uri="{FF2B5EF4-FFF2-40B4-BE49-F238E27FC236}">
                <a16:creationId xmlns:a16="http://schemas.microsoft.com/office/drawing/2014/main" id="{0BA05FEC-C37C-456E-BE62-BFF452418F79}"/>
              </a:ext>
            </a:extLst>
          </p:cNvPr>
          <p:cNvSpPr txBox="1">
            <a:spLocks/>
          </p:cNvSpPr>
          <p:nvPr/>
        </p:nvSpPr>
        <p:spPr>
          <a:xfrm>
            <a:off x="-13708" y="1050872"/>
            <a:ext cx="3600000" cy="1288039"/>
          </a:xfrm>
          <a:prstGeom prst="rect">
            <a:avLst/>
          </a:prstGeom>
          <a:noFill/>
        </p:spPr>
        <p:txBody>
          <a:bodyPr vert="horz" lIns="91440" tIns="45720" rIns="91440" bIns="45720" rtlCol="0">
            <a:noAutofit/>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E8731B"/>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E8731B"/>
              </a:buClr>
              <a:buFont typeface="Arial" panose="020B0604020202020204" pitchFamily="34" charset="0"/>
              <a:buNone/>
              <a:defRPr sz="1000" b="1" i="0" kern="1200">
                <a:solidFill>
                  <a:srgbClr val="E8731B"/>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E8731B"/>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r>
              <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These are examples of less and more transparent explanations of data or information use. The aim is a ‘no surprises’ approach — people should not be surprised about what is recorded about them, what identifies them, how it’s used or which agencies have it. </a:t>
            </a:r>
          </a:p>
        </p:txBody>
      </p:sp>
      <p:graphicFrame>
        <p:nvGraphicFramePr>
          <p:cNvPr id="44" name="Content Placeholder 15">
            <a:extLst>
              <a:ext uri="{FF2B5EF4-FFF2-40B4-BE49-F238E27FC236}">
                <a16:creationId xmlns:a16="http://schemas.microsoft.com/office/drawing/2014/main" id="{66715A97-19E8-411D-BF82-8DCC8985A2FC}"/>
              </a:ext>
            </a:extLst>
          </p:cNvPr>
          <p:cNvGraphicFramePr>
            <a:graphicFrameLocks/>
          </p:cNvGraphicFramePr>
          <p:nvPr>
            <p:extLst>
              <p:ext uri="{D42A27DB-BD31-4B8C-83A1-F6EECF244321}">
                <p14:modId xmlns:p14="http://schemas.microsoft.com/office/powerpoint/2010/main" val="2907907922"/>
              </p:ext>
            </p:extLst>
          </p:nvPr>
        </p:nvGraphicFramePr>
        <p:xfrm>
          <a:off x="18751" y="2313667"/>
          <a:ext cx="6839249" cy="6960828"/>
        </p:xfrm>
        <a:graphic>
          <a:graphicData uri="http://schemas.openxmlformats.org/drawingml/2006/table">
            <a:tbl>
              <a:tblPr firstRow="1" bandRow="1">
                <a:tableStyleId>{5940675A-B579-460E-94D1-54222C63F5DA}</a:tableStyleId>
              </a:tblPr>
              <a:tblGrid>
                <a:gridCol w="1276427">
                  <a:extLst>
                    <a:ext uri="{9D8B030D-6E8A-4147-A177-3AD203B41FA5}">
                      <a16:colId xmlns:a16="http://schemas.microsoft.com/office/drawing/2014/main" val="126978831"/>
                    </a:ext>
                  </a:extLst>
                </a:gridCol>
                <a:gridCol w="5562822">
                  <a:extLst>
                    <a:ext uri="{9D8B030D-6E8A-4147-A177-3AD203B41FA5}">
                      <a16:colId xmlns:a16="http://schemas.microsoft.com/office/drawing/2014/main" val="920141739"/>
                    </a:ext>
                  </a:extLst>
                </a:gridCol>
              </a:tblGrid>
              <a:tr h="293858">
                <a:tc>
                  <a:txBody>
                    <a:bodyPr/>
                    <a:lstStyle/>
                    <a:p>
                      <a:r>
                        <a:rPr lang="en-NZ" sz="1100" b="1" kern="1200" dirty="0">
                          <a:latin typeface="Source Sans Pro" panose="020B0503030403020204" pitchFamily="34" charset="0"/>
                          <a:ea typeface="Source Sans Pro" panose="020B0503030403020204" pitchFamily="34" charset="0"/>
                        </a:rPr>
                        <a:t>Not so transparent</a:t>
                      </a:r>
                      <a:endParaRPr lang="en-NZ" sz="1100" b="1" i="0" kern="1200" dirty="0">
                        <a:solidFill>
                          <a:schemeClr val="bg1"/>
                        </a:solidFill>
                        <a:latin typeface="Source Sans Pro" panose="020B0503030403020204" pitchFamily="34" charset="0"/>
                        <a:ea typeface="Source Sans Pro" panose="020B0503030403020204" pitchFamily="34" charset="0"/>
                        <a:cs typeface="Arial" panose="020B0604020202020204" pitchFamily="34" charset="0"/>
                      </a:endParaRPr>
                    </a:p>
                  </a:txBody>
                  <a:tcPr>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marL="0" algn="l" defTabSz="827369" rtl="0" eaLnBrk="1" latinLnBrk="0" hangingPunct="1"/>
                      <a:r>
                        <a:rPr lang="en-NZ" sz="1100" b="1" kern="1200" dirty="0">
                          <a:latin typeface="Source Sans Pro" panose="020B0503030403020204" pitchFamily="34" charset="0"/>
                          <a:ea typeface="Source Sans Pro" panose="020B0503030403020204" pitchFamily="34" charset="0"/>
                        </a:rPr>
                        <a:t>More transparent</a:t>
                      </a:r>
                      <a:endParaRPr lang="en-NZ" sz="1100" b="1" i="0" kern="1200" dirty="0">
                        <a:solidFill>
                          <a:schemeClr val="bg1"/>
                        </a:solidFill>
                        <a:latin typeface="Source Sans Pro" panose="020B0503030403020204" pitchFamily="34" charset="0"/>
                        <a:ea typeface="Source Sans Pro" panose="020B0503030403020204" pitchFamily="34" charset="0"/>
                        <a:cs typeface="Arial" panose="020B0604020202020204" pitchFamily="34" charset="0"/>
                      </a:endParaRPr>
                    </a:p>
                  </a:txBody>
                  <a:tcPr>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1733424489"/>
                  </a:ext>
                </a:extLst>
              </a:tr>
              <a:tr h="785781">
                <a:tc>
                  <a:txBody>
                    <a:bodyPr/>
                    <a:lstStyle/>
                    <a:p>
                      <a:r>
                        <a:rPr lang="en-NZ" sz="1100" kern="1200" dirty="0">
                          <a:latin typeface="Source Sans Pro" panose="020B0503030403020204" pitchFamily="34" charset="0"/>
                          <a:ea typeface="Source Sans Pro" panose="020B0503030403020204" pitchFamily="34" charset="0"/>
                        </a:rPr>
                        <a:t>“Your information will be shared with relevant agencies.”</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marL="0" indent="0">
                        <a:buFont typeface="Arial" panose="020B0604020202020204" pitchFamily="34" charset="0"/>
                        <a:buNone/>
                      </a:pPr>
                      <a:r>
                        <a:rPr lang="en-NZ" sz="1100" dirty="0">
                          <a:latin typeface="Source Sans Pro" panose="020B0503030403020204" pitchFamily="34" charset="0"/>
                          <a:ea typeface="Source Sans Pro" panose="020B0503030403020204" pitchFamily="34" charset="0"/>
                        </a:rPr>
                        <a:t>“We will share your personal information (things that show who you are) with:</a:t>
                      </a:r>
                    </a:p>
                    <a:p>
                      <a:pPr marL="171450" indent="-171450">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rPr>
                        <a:t>Agency X so they can help you access XXXX services</a:t>
                      </a:r>
                    </a:p>
                    <a:p>
                      <a:pPr marL="171450" indent="-171450">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rPr>
                        <a:t>Organisation Y so that XXXXX</a:t>
                      </a:r>
                    </a:p>
                    <a:p>
                      <a:pPr marL="171450" indent="-171450">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rPr>
                        <a:t>with Ministry X so they can later check if you need to be offered Y service.”</a:t>
                      </a:r>
                    </a:p>
                  </a:txBody>
                  <a:tcPr>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2505522412"/>
                  </a:ext>
                </a:extLst>
              </a:tr>
              <a:tr h="1833489">
                <a:tc>
                  <a:txBody>
                    <a:bodyPr/>
                    <a:lstStyle/>
                    <a:p>
                      <a:pPr marL="0" indent="0">
                        <a:buFont typeface="Arial" panose="020B0604020202020204" pitchFamily="34" charset="0"/>
                        <a:buNone/>
                      </a:pPr>
                      <a:r>
                        <a:rPr lang="en-NZ" sz="1100" dirty="0">
                          <a:latin typeface="Source Sans Pro" panose="020B0503030403020204" pitchFamily="34" charset="0"/>
                          <a:ea typeface="Source Sans Pro" panose="020B0503030403020204" pitchFamily="34" charset="0"/>
                        </a:rPr>
                        <a:t>“Information will be used for research and statistical purposes.”</a:t>
                      </a:r>
                      <a:endParaRPr lang="en-NZ" sz="1100" dirty="0">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marL="228600" indent="-228600">
                        <a:buFont typeface="+mj-lt"/>
                        <a:buAutoNum type="arabicPeriod"/>
                      </a:pPr>
                      <a:r>
                        <a:rPr lang="en-NZ" sz="1100" kern="1200" dirty="0">
                          <a:latin typeface="Source Sans Pro" panose="020B0503030403020204" pitchFamily="34" charset="0"/>
                          <a:ea typeface="Source Sans Pro" panose="020B0503030403020204" pitchFamily="34" charset="0"/>
                        </a:rPr>
                        <a:t>“We will use information you provided, in a way that does not identify you, in research. This kind of research looks at XXXX.”</a:t>
                      </a:r>
                    </a:p>
                    <a:p>
                      <a:pPr marL="228600" indent="-228600">
                        <a:buFont typeface="+mj-lt"/>
                        <a:buAutoNum type="arabicPeriod"/>
                      </a:pPr>
                      <a:r>
                        <a:rPr lang="en-NZ" sz="1100" kern="1200" dirty="0">
                          <a:latin typeface="Source Sans Pro" panose="020B0503030403020204" pitchFamily="34" charset="0"/>
                          <a:ea typeface="Source Sans Pro" panose="020B0503030403020204" pitchFamily="34" charset="0"/>
                        </a:rPr>
                        <a:t>“We provide XXXX information to Ministry XXX. They use it in many ways:</a:t>
                      </a:r>
                    </a:p>
                    <a:p>
                      <a:pPr marL="571500" lvl="1" indent="-22860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to work out how much funding services like this need</a:t>
                      </a:r>
                    </a:p>
                    <a:p>
                      <a:pPr marL="571500" lvl="1" indent="-22860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to understand how many X professionals need to be trained</a:t>
                      </a:r>
                    </a:p>
                    <a:p>
                      <a:pPr marL="571500" lvl="1" indent="-22860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to report to government on how XXX programme is working across the country and if it is making a positive difference.”</a:t>
                      </a:r>
                    </a:p>
                    <a:p>
                      <a:pPr marL="228600" indent="-228600">
                        <a:buFont typeface="+mj-lt"/>
                        <a:buAutoNum type="arabicPeriod"/>
                      </a:pPr>
                      <a:r>
                        <a:rPr lang="en-NZ" sz="1100" kern="1200" dirty="0">
                          <a:latin typeface="Source Sans Pro" panose="020B0503030403020204" pitchFamily="34" charset="0"/>
                          <a:ea typeface="Source Sans Pro" panose="020B0503030403020204" pitchFamily="34" charset="0"/>
                        </a:rPr>
                        <a:t>“It can be helpful to see the bigger picture of the lives of groups of people who use this service so we can understand what support they should get before they need to come here. For this kind of research Agency XXX will put together information we give them about you with other information about you from x, y, z places or agencies. This is done in a very secure way that protects your privacy. Anything that identifies you is removed before it’s used.”</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243242699"/>
                  </a:ext>
                </a:extLst>
              </a:tr>
              <a:tr h="436545">
                <a:tc>
                  <a:txBody>
                    <a:bodyPr/>
                    <a:lstStyle/>
                    <a:p>
                      <a:r>
                        <a:rPr lang="en-NZ" sz="1100" kern="1200" dirty="0">
                          <a:latin typeface="Source Sans Pro" panose="020B0503030403020204" pitchFamily="34" charset="0"/>
                          <a:ea typeface="Source Sans Pro" panose="020B0503030403020204" pitchFamily="34" charset="0"/>
                        </a:rPr>
                        <a:t>“People in our agency will see your information.”</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kern="1200" dirty="0">
                          <a:latin typeface="Source Sans Pro" panose="020B0503030403020204" pitchFamily="34" charset="0"/>
                          <a:ea typeface="Source Sans Pro" panose="020B0503030403020204" pitchFamily="34" charset="0"/>
                        </a:rPr>
                        <a:t>“Only professionals (title or names if possible) who directly work with you, or closely with those who do (the supervisor or XXX, XXX), will see your assessment and notes.</a:t>
                      </a:r>
                    </a:p>
                    <a:p>
                      <a:endParaRPr lang="en-NZ" sz="1100" kern="1200" dirty="0">
                        <a:latin typeface="Source Sans Pro" panose="020B0503030403020204" pitchFamily="34" charset="0"/>
                        <a:ea typeface="Source Sans Pro" panose="020B0503030403020204" pitchFamily="34" charset="0"/>
                      </a:endParaRPr>
                    </a:p>
                    <a:p>
                      <a:r>
                        <a:rPr lang="en-NZ" sz="1100" kern="1200" dirty="0">
                          <a:latin typeface="Source Sans Pro" panose="020B0503030403020204" pitchFamily="34" charset="0"/>
                          <a:ea typeface="Source Sans Pro" panose="020B0503030403020204" pitchFamily="34" charset="0"/>
                        </a:rPr>
                        <a:t>“At times people like the administrator or XXX or XXX will access your contact details only.”</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4208301595"/>
                  </a:ext>
                </a:extLst>
              </a:tr>
              <a:tr h="785781">
                <a:tc>
                  <a:txBody>
                    <a:bodyPr/>
                    <a:lstStyle/>
                    <a:p>
                      <a:r>
                        <a:rPr lang="en-NZ" sz="1100" kern="1200" dirty="0">
                          <a:latin typeface="Source Sans Pro" panose="020B0503030403020204" pitchFamily="34" charset="0"/>
                          <a:ea typeface="Source Sans Pro" panose="020B0503030403020204" pitchFamily="34" charset="0"/>
                        </a:rPr>
                        <a:t>“Information is used for funding purposes.”</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kern="1200" dirty="0">
                          <a:latin typeface="Source Sans Pro" panose="020B0503030403020204" pitchFamily="34" charset="0"/>
                          <a:ea typeface="Source Sans Pro" panose="020B0503030403020204" pitchFamily="34" charset="0"/>
                        </a:rPr>
                        <a:t>“Information that can’t identify you is given to Agency X who funds this programme so they know how the service is going. This includes:</a:t>
                      </a:r>
                    </a:p>
                    <a:p>
                      <a:pPr marL="171450" indent="-17145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the number of people who used the service</a:t>
                      </a:r>
                    </a:p>
                    <a:p>
                      <a:pPr marL="171450" indent="-17145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how many completed their goals</a:t>
                      </a:r>
                    </a:p>
                    <a:p>
                      <a:pPr marL="171450" indent="-17145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characteristic information like: ages, employment status, ethnicity, gender.”</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1025023192"/>
                  </a:ext>
                </a:extLst>
              </a:tr>
              <a:tr h="785781">
                <a:tc>
                  <a:txBody>
                    <a:bodyPr/>
                    <a:lstStyle/>
                    <a:p>
                      <a:r>
                        <a:rPr lang="en-NZ" sz="1100" kern="1200" dirty="0">
                          <a:latin typeface="Source Sans Pro" panose="020B0503030403020204" pitchFamily="34" charset="0"/>
                          <a:ea typeface="Source Sans Pro" panose="020B0503030403020204" pitchFamily="34" charset="0"/>
                        </a:rPr>
                        <a:t>“Information is used to link services.”</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r>
                        <a:rPr lang="en-NZ" sz="1100" kern="1200" dirty="0">
                          <a:latin typeface="Source Sans Pro" panose="020B0503030403020204" pitchFamily="34" charset="0"/>
                          <a:ea typeface="Source Sans Pro" panose="020B0503030403020204" pitchFamily="34" charset="0"/>
                        </a:rPr>
                        <a:t>“Information that identifies you (personal information) is given to Ministry X so they can help Agency Y know if you need XYZ service from them. This includes:</a:t>
                      </a:r>
                    </a:p>
                    <a:p>
                      <a:pPr marL="171450" indent="-17145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your customer number</a:t>
                      </a:r>
                    </a:p>
                    <a:p>
                      <a:pPr marL="171450" indent="-17145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date of birth and name</a:t>
                      </a:r>
                    </a:p>
                    <a:p>
                      <a:pPr marL="171450" indent="-171450">
                        <a:buFont typeface="Arial" panose="020B0604020202020204" pitchFamily="34" charset="0"/>
                        <a:buChar char="•"/>
                      </a:pPr>
                      <a:r>
                        <a:rPr lang="en-NZ" sz="1100" kern="1200" dirty="0">
                          <a:latin typeface="Source Sans Pro" panose="020B0503030403020204" pitchFamily="34" charset="0"/>
                          <a:ea typeface="Source Sans Pro" panose="020B0503030403020204" pitchFamily="34" charset="0"/>
                        </a:rPr>
                        <a:t>ethnicity and gender.”</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1812900105"/>
                  </a:ext>
                </a:extLst>
              </a:tr>
              <a:tr h="261927">
                <a:tc>
                  <a:txBody>
                    <a:bodyPr/>
                    <a:lstStyle/>
                    <a:p>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tc>
                  <a:txBody>
                    <a:bodyPr/>
                    <a:lstStyle/>
                    <a:p>
                      <a:pPr marL="0" marR="0" lvl="0" indent="0" algn="l" defTabSz="827369" rtl="0" eaLnBrk="1" fontAlgn="auto" latinLnBrk="0" hangingPunct="1">
                        <a:lnSpc>
                          <a:spcPct val="100000"/>
                        </a:lnSpc>
                        <a:spcBef>
                          <a:spcPts val="0"/>
                        </a:spcBef>
                        <a:spcAft>
                          <a:spcPts val="0"/>
                        </a:spcAft>
                        <a:buClrTx/>
                        <a:buSzTx/>
                        <a:buFontTx/>
                        <a:buNone/>
                        <a:tabLst/>
                        <a:defRPr/>
                      </a:pPr>
                      <a:r>
                        <a:rPr lang="en-NZ" sz="1100" kern="1200" dirty="0">
                          <a:latin typeface="Source Sans Pro" panose="020B0503030403020204" pitchFamily="34" charset="0"/>
                          <a:ea typeface="Source Sans Pro" panose="020B0503030403020204" pitchFamily="34" charset="0"/>
                        </a:rPr>
                        <a:t>“No information that identifies you will be used for X, Y, Z. ”</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solidFill>
                        <a:srgbClr val="DFC7D3"/>
                      </a:solidFill>
                      <a:prstDash val="sysDot"/>
                      <a:round/>
                      <a:headEnd type="none" w="med" len="med"/>
                      <a:tailEnd type="none" w="med" len="med"/>
                    </a:lnB>
                  </a:tcPr>
                </a:tc>
                <a:extLst>
                  <a:ext uri="{0D108BD9-81ED-4DB2-BD59-A6C34878D82A}">
                    <a16:rowId xmlns:a16="http://schemas.microsoft.com/office/drawing/2014/main" val="450291986"/>
                  </a:ext>
                </a:extLst>
              </a:tr>
              <a:tr h="338138">
                <a:tc>
                  <a:txBody>
                    <a:bodyPr/>
                    <a:lstStyle/>
                    <a:p>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noFill/>
                      <a:prstDash val="sysDot"/>
                      <a:round/>
                      <a:headEnd type="none" w="med" len="med"/>
                      <a:tailEnd type="none" w="med" len="med"/>
                    </a:lnL>
                    <a:lnR w="12700" cap="flat" cmpd="sng" algn="ctr">
                      <a:solidFill>
                        <a:srgbClr val="DFC7D3"/>
                      </a:solid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r>
                        <a:rPr lang="en-NZ" sz="1100" kern="1200" dirty="0">
                          <a:latin typeface="Source Sans Pro" panose="020B0503030403020204" pitchFamily="34" charset="0"/>
                          <a:ea typeface="Source Sans Pro" panose="020B0503030403020204" pitchFamily="34" charset="0"/>
                        </a:rPr>
                        <a:t>“No information about you, even if it does not identify you, will be used for anything except providing you with direct help from our agency.”</a:t>
                      </a:r>
                      <a:endParaRPr lang="en-NZ" sz="1100" b="0"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txBody>
                  <a:tcPr>
                    <a:lnL w="12700" cap="flat" cmpd="sng" algn="ctr">
                      <a:solidFill>
                        <a:srgbClr val="DFC7D3"/>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rgbClr val="DFC7D3"/>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1168776345"/>
                  </a:ext>
                </a:extLst>
              </a:tr>
            </a:tbl>
          </a:graphicData>
        </a:graphic>
      </p:graphicFrame>
      <p:sp>
        <p:nvSpPr>
          <p:cNvPr id="28" name="Content Placeholder 8">
            <a:extLst>
              <a:ext uri="{FF2B5EF4-FFF2-40B4-BE49-F238E27FC236}">
                <a16:creationId xmlns:a16="http://schemas.microsoft.com/office/drawing/2014/main" id="{416188B0-8B5A-4400-B8DD-821407F11919}"/>
              </a:ext>
            </a:extLst>
          </p:cNvPr>
          <p:cNvSpPr txBox="1">
            <a:spLocks/>
          </p:cNvSpPr>
          <p:nvPr/>
        </p:nvSpPr>
        <p:spPr>
          <a:xfrm>
            <a:off x="3502069" y="1050872"/>
            <a:ext cx="3355932" cy="1239072"/>
          </a:xfrm>
          <a:prstGeom prst="rect">
            <a:avLst/>
          </a:prstGeom>
          <a:noFill/>
        </p:spPr>
        <p:txBody>
          <a:bodyPr vert="horz" lIns="91440" tIns="45720" rIns="91440" bIns="45720" rtlCol="0">
            <a:noAutofit/>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E8731B"/>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E8731B"/>
              </a:buClr>
              <a:buFont typeface="Arial" panose="020B0604020202020204" pitchFamily="34" charset="0"/>
              <a:buNone/>
              <a:defRPr sz="1000" b="1" i="0" kern="1200">
                <a:solidFill>
                  <a:srgbClr val="E8731B"/>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E8731B"/>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r>
              <a:rPr lang="en-NZ" sz="11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Keep in mind there might be some other things to say under another law or policy in a specific context. For example, explaining a service user’s rights under the Health and Disability Code, the Education and Training Act 2020 or information sharing under the Oranga Tamariki Act 1989.</a:t>
            </a:r>
          </a:p>
        </p:txBody>
      </p:sp>
      <p:cxnSp>
        <p:nvCxnSpPr>
          <p:cNvPr id="36" name="Straight Connector 35">
            <a:extLst>
              <a:ext uri="{FF2B5EF4-FFF2-40B4-BE49-F238E27FC236}">
                <a16:creationId xmlns:a16="http://schemas.microsoft.com/office/drawing/2014/main" id="{CC540FBA-9AE4-4964-BA2B-C9827E35243E}"/>
              </a:ext>
            </a:extLst>
          </p:cNvPr>
          <p:cNvCxnSpPr>
            <a:cxnSpLocks/>
          </p:cNvCxnSpPr>
          <p:nvPr/>
        </p:nvCxnSpPr>
        <p:spPr>
          <a:xfrm>
            <a:off x="-13708" y="2102015"/>
            <a:ext cx="6871708"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pic>
        <p:nvPicPr>
          <p:cNvPr id="15" name="Graphic 14">
            <a:extLst>
              <a:ext uri="{FF2B5EF4-FFF2-40B4-BE49-F238E27FC236}">
                <a16:creationId xmlns:a16="http://schemas.microsoft.com/office/drawing/2014/main" id="{21CE6D81-BFAF-47C5-921E-49B48DB480A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751" y="19438"/>
            <a:ext cx="704390" cy="704390"/>
          </a:xfrm>
          <a:prstGeom prst="rect">
            <a:avLst/>
          </a:prstGeom>
        </p:spPr>
      </p:pic>
      <p:sp>
        <p:nvSpPr>
          <p:cNvPr id="19" name="TextBox 18">
            <a:extLst>
              <a:ext uri="{FF2B5EF4-FFF2-40B4-BE49-F238E27FC236}">
                <a16:creationId xmlns:a16="http://schemas.microsoft.com/office/drawing/2014/main" id="{945D4418-02F6-41FB-B68D-4600E28A7E17}"/>
              </a:ext>
            </a:extLst>
          </p:cNvPr>
          <p:cNvSpPr txBox="1"/>
          <p:nvPr/>
        </p:nvSpPr>
        <p:spPr>
          <a:xfrm>
            <a:off x="5982330" y="9635753"/>
            <a:ext cx="843550" cy="230832"/>
          </a:xfrm>
          <a:prstGeom prst="rect">
            <a:avLst/>
          </a:prstGeom>
          <a:noFill/>
        </p:spPr>
        <p:txBody>
          <a:bodyPr wrap="square" rtlCol="0">
            <a:spAutoFit/>
          </a:bodyPr>
          <a:lstStyle/>
          <a:p>
            <a:pPr algn="r"/>
            <a:r>
              <a:rPr lang="en-NZ" sz="900" b="1" dirty="0"/>
              <a:t>Page 6 of 7</a:t>
            </a:r>
          </a:p>
        </p:txBody>
      </p:sp>
      <p:sp>
        <p:nvSpPr>
          <p:cNvPr id="26" name="TextBox 25">
            <a:extLst>
              <a:ext uri="{FF2B5EF4-FFF2-40B4-BE49-F238E27FC236}">
                <a16:creationId xmlns:a16="http://schemas.microsoft.com/office/drawing/2014/main" id="{289D851A-6BD0-4D80-8AAA-20589414C2B7}"/>
              </a:ext>
              <a:ext uri="{C183D7F6-B498-43B3-948B-1728B52AA6E4}">
                <adec:decorative xmlns:adec="http://schemas.microsoft.com/office/drawing/2017/decorative" val="0"/>
              </a:ext>
            </a:extLst>
          </p:cNvPr>
          <p:cNvSpPr txBox="1"/>
          <p:nvPr/>
        </p:nvSpPr>
        <p:spPr>
          <a:xfrm>
            <a:off x="18751" y="9635753"/>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27" name="Picture 26" descr="A picture containing text&#10;&#10;Description automatically generated">
            <a:extLst>
              <a:ext uri="{FF2B5EF4-FFF2-40B4-BE49-F238E27FC236}">
                <a16:creationId xmlns:a16="http://schemas.microsoft.com/office/drawing/2014/main" id="{4025591C-2D45-4C97-95EB-996DB7A1F8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0648" y="89709"/>
            <a:ext cx="1207057" cy="521213"/>
          </a:xfrm>
          <a:prstGeom prst="rect">
            <a:avLst/>
          </a:prstGeom>
        </p:spPr>
      </p:pic>
      <p:pic>
        <p:nvPicPr>
          <p:cNvPr id="29" name="Picture 28">
            <a:extLst>
              <a:ext uri="{FF2B5EF4-FFF2-40B4-BE49-F238E27FC236}">
                <a16:creationId xmlns:a16="http://schemas.microsoft.com/office/drawing/2014/main" id="{F4801007-BE74-4ABA-8519-61CCBDB79C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56424" y="45197"/>
            <a:ext cx="1399171" cy="506609"/>
          </a:xfrm>
          <a:prstGeom prst="rect">
            <a:avLst/>
          </a:prstGeom>
        </p:spPr>
      </p:pic>
    </p:spTree>
    <p:extLst>
      <p:ext uri="{BB962C8B-B14F-4D97-AF65-F5344CB8AC3E}">
        <p14:creationId xmlns:p14="http://schemas.microsoft.com/office/powerpoint/2010/main" val="1543423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B076E63E-136B-4118-ABD7-E3E8E2F760E9}"/>
              </a:ext>
            </a:extLst>
          </p:cNvPr>
          <p:cNvSpPr txBox="1"/>
          <p:nvPr/>
        </p:nvSpPr>
        <p:spPr>
          <a:xfrm>
            <a:off x="1583956" y="849763"/>
            <a:ext cx="3690088" cy="261610"/>
          </a:xfrm>
          <a:prstGeom prst="rect">
            <a:avLst/>
          </a:prstGeom>
          <a:noFill/>
        </p:spPr>
        <p:txBody>
          <a:bodyPr wrap="square" rtlCol="0">
            <a:spAutoFit/>
          </a:bodyPr>
          <a:lstStyle/>
          <a:p>
            <a:pPr algn="ctr"/>
            <a:r>
              <a:rPr lang="en-NZ" sz="1100" b="1" dirty="0">
                <a:solidFill>
                  <a:srgbClr val="96466E"/>
                </a:solidFill>
                <a:latin typeface="Source Sans Pro" panose="020B0503030403020204" pitchFamily="34" charset="0"/>
                <a:ea typeface="Source Sans Pro" panose="020B0503030403020204" pitchFamily="34" charset="0"/>
              </a:rPr>
              <a:t>Keep in mind</a:t>
            </a:r>
          </a:p>
        </p:txBody>
      </p:sp>
      <p:sp>
        <p:nvSpPr>
          <p:cNvPr id="8" name="TextBox 7">
            <a:extLst>
              <a:ext uri="{FF2B5EF4-FFF2-40B4-BE49-F238E27FC236}">
                <a16:creationId xmlns:a16="http://schemas.microsoft.com/office/drawing/2014/main" id="{3C1A8E84-7572-4381-86C1-8F68C3178B4A}"/>
              </a:ext>
            </a:extLst>
          </p:cNvPr>
          <p:cNvSpPr txBox="1"/>
          <p:nvPr/>
        </p:nvSpPr>
        <p:spPr>
          <a:xfrm>
            <a:off x="723141" y="59628"/>
            <a:ext cx="3499942" cy="646331"/>
          </a:xfrm>
          <a:prstGeom prst="rect">
            <a:avLst/>
          </a:prstGeom>
          <a:noFill/>
          <a:ln>
            <a:noFill/>
          </a:ln>
        </p:spPr>
        <p:txBody>
          <a:bodyPr wrap="square" rtlCol="0">
            <a:spAutoFit/>
          </a:bodyPr>
          <a:lstStyle/>
          <a:p>
            <a:r>
              <a:rPr lang="en-NZ" sz="1800" dirty="0">
                <a:solidFill>
                  <a:srgbClr val="96466E"/>
                </a:solidFill>
                <a:latin typeface="Source Sans Pro" panose="020B0503030403020204" pitchFamily="34" charset="0"/>
                <a:ea typeface="Source Sans Pro" panose="020B0503030403020204" pitchFamily="34" charset="0"/>
              </a:rPr>
              <a:t>Data Protection and Use Policy </a:t>
            </a:r>
          </a:p>
          <a:p>
            <a:r>
              <a:rPr lang="en-NZ" sz="1800" b="1" dirty="0">
                <a:solidFill>
                  <a:srgbClr val="96466E"/>
                </a:solidFill>
                <a:latin typeface="Source Sans Pro" panose="020B0503030403020204" pitchFamily="34" charset="0"/>
                <a:ea typeface="Source Sans Pro" panose="020B0503030403020204" pitchFamily="34" charset="0"/>
              </a:rPr>
              <a:t>Transparency in action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759144" y="685151"/>
            <a:ext cx="6098856"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47F0AEA-05AD-47C6-93DE-EAED33E058B1}"/>
              </a:ext>
            </a:extLst>
          </p:cNvPr>
          <p:cNvSpPr txBox="1"/>
          <p:nvPr/>
        </p:nvSpPr>
        <p:spPr>
          <a:xfrm>
            <a:off x="0" y="1113068"/>
            <a:ext cx="3429000" cy="1431161"/>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What you tell people about the collection or use of their information is one thing. How you explain it or communicate it is another. Being mindful of the needs and circumstances of service users is key to communicating in a way that makes sense to them.</a:t>
            </a:r>
          </a:p>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One of the best things to do is work with others to design explanations for service users.</a:t>
            </a:r>
          </a:p>
        </p:txBody>
      </p:sp>
      <p:sp>
        <p:nvSpPr>
          <p:cNvPr id="45" name="TextBox 44">
            <a:extLst>
              <a:ext uri="{FF2B5EF4-FFF2-40B4-BE49-F238E27FC236}">
                <a16:creationId xmlns:a16="http://schemas.microsoft.com/office/drawing/2014/main" id="{573B0D0C-72BC-4361-8FB6-C70850DB4654}"/>
              </a:ext>
            </a:extLst>
          </p:cNvPr>
          <p:cNvSpPr txBox="1"/>
          <p:nvPr/>
        </p:nvSpPr>
        <p:spPr>
          <a:xfrm>
            <a:off x="3458018" y="1135781"/>
            <a:ext cx="3429000" cy="1261884"/>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Ask service users themselves to help work out what to say and how to say it.</a:t>
            </a:r>
          </a:p>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If this is not possible, try to get ideas from service user advocates, community representatives and people who work directly with service users and know their communication needs.</a:t>
            </a:r>
          </a:p>
        </p:txBody>
      </p:sp>
      <p:cxnSp>
        <p:nvCxnSpPr>
          <p:cNvPr id="52" name="Straight Connector 51">
            <a:extLst>
              <a:ext uri="{FF2B5EF4-FFF2-40B4-BE49-F238E27FC236}">
                <a16:creationId xmlns:a16="http://schemas.microsoft.com/office/drawing/2014/main" id="{A6AA2C7A-AF14-4D41-903D-1A1B0719463A}"/>
              </a:ext>
            </a:extLst>
          </p:cNvPr>
          <p:cNvCxnSpPr>
            <a:cxnSpLocks/>
          </p:cNvCxnSpPr>
          <p:nvPr/>
        </p:nvCxnSpPr>
        <p:spPr>
          <a:xfrm>
            <a:off x="0" y="2686953"/>
            <a:ext cx="6858000" cy="0"/>
          </a:xfrm>
          <a:prstGeom prst="line">
            <a:avLst/>
          </a:prstGeom>
          <a:ln w="25400">
            <a:solidFill>
              <a:srgbClr val="96466E">
                <a:alpha val="30000"/>
              </a:srgbClr>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725692A-657F-4490-BA4D-36F3B92809FB}"/>
              </a:ext>
            </a:extLst>
          </p:cNvPr>
          <p:cNvGrpSpPr/>
          <p:nvPr/>
        </p:nvGrpSpPr>
        <p:grpSpPr>
          <a:xfrm>
            <a:off x="65363" y="3010057"/>
            <a:ext cx="6779018" cy="2400657"/>
            <a:chOff x="78982" y="3135317"/>
            <a:chExt cx="6779018" cy="2400657"/>
          </a:xfrm>
        </p:grpSpPr>
        <p:sp>
          <p:nvSpPr>
            <p:cNvPr id="47" name="TextBox 46">
              <a:extLst>
                <a:ext uri="{FF2B5EF4-FFF2-40B4-BE49-F238E27FC236}">
                  <a16:creationId xmlns:a16="http://schemas.microsoft.com/office/drawing/2014/main" id="{48C2CBA0-3B58-4CC0-BFE4-87F580E1C190}"/>
                </a:ext>
              </a:extLst>
            </p:cNvPr>
            <p:cNvSpPr txBox="1"/>
            <p:nvPr/>
          </p:nvSpPr>
          <p:spPr>
            <a:xfrm>
              <a:off x="1207682" y="3135317"/>
              <a:ext cx="5650318" cy="2400657"/>
            </a:xfrm>
            <a:prstGeom prst="rect">
              <a:avLst/>
            </a:prstGeom>
            <a:noFill/>
          </p:spPr>
          <p:txBody>
            <a:bodyPr wrap="square" rtlCol="0">
              <a:spAutoFit/>
            </a:bodyPr>
            <a:lstStyle/>
            <a:p>
              <a:pPr marL="294806" lvl="1" indent="-294808">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Do explanations need translation or adapting into different formats or supporting visuals?</a:t>
              </a:r>
            </a:p>
            <a:p>
              <a:pPr marL="294806" lvl="1" indent="-294808">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How should explanations be made accessible to people with disabilities?</a:t>
              </a:r>
            </a:p>
            <a:p>
              <a:pPr marL="294806" lvl="1" indent="-294808">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If children or young people are service users themselves, how can this be explained to them?</a:t>
              </a:r>
            </a:p>
            <a:p>
              <a:pPr marL="294806" lvl="1" indent="-294808">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Are service users in crisis? What effect does this have on their ability to think about their data and information right now? What has to happen later to make sure things are still transparent?</a:t>
              </a:r>
            </a:p>
            <a:p>
              <a:pPr marL="294806" lvl="1" indent="-294808">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If this was your teenager, your parent or your friend, what would work for them? What needs might they have when it comes to communication?</a:t>
              </a:r>
            </a:p>
          </p:txBody>
        </p:sp>
        <p:grpSp>
          <p:nvGrpSpPr>
            <p:cNvPr id="55" name="Group 54">
              <a:extLst>
                <a:ext uri="{FF2B5EF4-FFF2-40B4-BE49-F238E27FC236}">
                  <a16:creationId xmlns:a16="http://schemas.microsoft.com/office/drawing/2014/main" id="{AA5404DB-98A6-4707-A35B-8916E6138AC0}"/>
                </a:ext>
              </a:extLst>
            </p:cNvPr>
            <p:cNvGrpSpPr/>
            <p:nvPr/>
          </p:nvGrpSpPr>
          <p:grpSpPr>
            <a:xfrm>
              <a:off x="78982" y="3464786"/>
              <a:ext cx="1178798" cy="1080000"/>
              <a:chOff x="4829165" y="3643340"/>
              <a:chExt cx="867580" cy="810000"/>
            </a:xfrm>
          </p:grpSpPr>
          <p:sp>
            <p:nvSpPr>
              <p:cNvPr id="56" name="TextBox 55">
                <a:extLst>
                  <a:ext uri="{FF2B5EF4-FFF2-40B4-BE49-F238E27FC236}">
                    <a16:creationId xmlns:a16="http://schemas.microsoft.com/office/drawing/2014/main" id="{2FB4BFB1-B8AE-46C0-B85E-5127D0EBF5DB}"/>
                  </a:ext>
                </a:extLst>
              </p:cNvPr>
              <p:cNvSpPr txBox="1"/>
              <p:nvPr/>
            </p:nvSpPr>
            <p:spPr>
              <a:xfrm>
                <a:off x="4829165" y="3739851"/>
                <a:ext cx="867580" cy="577081"/>
              </a:xfrm>
              <a:prstGeom prst="rect">
                <a:avLst/>
              </a:prstGeom>
              <a:noFill/>
            </p:spPr>
            <p:txBody>
              <a:bodyPr wrap="square" rtlCol="0">
                <a:spAutoFit/>
              </a:bodyPr>
              <a:lstStyle/>
              <a:p>
                <a:pPr algn="ctr"/>
                <a:r>
                  <a:rPr lang="en-NZ" sz="1100" b="1" dirty="0">
                    <a:latin typeface="Source Sans Pro" panose="020B0503030403020204" pitchFamily="34" charset="0"/>
                    <a:ea typeface="Source Sans Pro" panose="020B0503030403020204" pitchFamily="34" charset="0"/>
                  </a:rPr>
                  <a:t>Think about the service users’ circumstances</a:t>
                </a:r>
              </a:p>
            </p:txBody>
          </p:sp>
          <p:sp>
            <p:nvSpPr>
              <p:cNvPr id="57" name="Oval 56">
                <a:extLst>
                  <a:ext uri="{FF2B5EF4-FFF2-40B4-BE49-F238E27FC236}">
                    <a16:creationId xmlns:a16="http://schemas.microsoft.com/office/drawing/2014/main" id="{0AE0001A-312F-4CAC-BC75-A3E4E653385A}"/>
                  </a:ext>
                </a:extLst>
              </p:cNvPr>
              <p:cNvSpPr>
                <a:spLocks/>
              </p:cNvSpPr>
              <p:nvPr/>
            </p:nvSpPr>
            <p:spPr>
              <a:xfrm rot="5400000">
                <a:off x="4845158" y="3643340"/>
                <a:ext cx="810000" cy="810000"/>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230" tIns="51615" rIns="103230" bIns="51615" numCol="1" spcCol="0" rtlCol="0" fromWordArt="0" anchor="ctr" anchorCtr="0" forceAA="0" compatLnSpc="1">
                <a:prstTxWarp prst="textNoShape">
                  <a:avLst/>
                </a:prstTxWarp>
                <a:noAutofit/>
              </a:bodyPr>
              <a:lstStyle/>
              <a:p>
                <a:pPr algn="ctr"/>
                <a:endParaRPr lang="en-NZ" sz="2713"/>
              </a:p>
            </p:txBody>
          </p:sp>
        </p:grpSp>
      </p:grpSp>
      <p:grpSp>
        <p:nvGrpSpPr>
          <p:cNvPr id="7" name="Group 6">
            <a:extLst>
              <a:ext uri="{FF2B5EF4-FFF2-40B4-BE49-F238E27FC236}">
                <a16:creationId xmlns:a16="http://schemas.microsoft.com/office/drawing/2014/main" id="{FD951B78-25CA-4659-A431-C2E3E21B7102}"/>
              </a:ext>
            </a:extLst>
          </p:cNvPr>
          <p:cNvGrpSpPr/>
          <p:nvPr/>
        </p:nvGrpSpPr>
        <p:grpSpPr>
          <a:xfrm>
            <a:off x="24461" y="8379574"/>
            <a:ext cx="6838095" cy="1080000"/>
            <a:chOff x="19905" y="8422846"/>
            <a:chExt cx="6838095" cy="1080000"/>
          </a:xfrm>
        </p:grpSpPr>
        <p:sp>
          <p:nvSpPr>
            <p:cNvPr id="48" name="TextBox 47">
              <a:extLst>
                <a:ext uri="{FF2B5EF4-FFF2-40B4-BE49-F238E27FC236}">
                  <a16:creationId xmlns:a16="http://schemas.microsoft.com/office/drawing/2014/main" id="{9C209674-A348-45AA-98CC-77C6FD37B105}"/>
                </a:ext>
              </a:extLst>
            </p:cNvPr>
            <p:cNvSpPr txBox="1"/>
            <p:nvPr/>
          </p:nvSpPr>
          <p:spPr>
            <a:xfrm>
              <a:off x="1207682" y="8585820"/>
              <a:ext cx="5650318" cy="754053"/>
            </a:xfrm>
            <a:prstGeom prst="rect">
              <a:avLst/>
            </a:prstGeom>
            <a:noFill/>
          </p:spPr>
          <p:txBody>
            <a:bodyPr wrap="square" rtlCol="0">
              <a:spAutoFit/>
            </a:bodyPr>
            <a:lstStyle/>
            <a:p>
              <a:pPr marL="0" lvl="1">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Check with people that they have understood as much as they want to at this time.</a:t>
              </a:r>
            </a:p>
            <a:p>
              <a:pPr marL="0" lvl="1">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Thinking about data and information use is not always something people are able to do when they first ask for help, but that does not mean they won’t care later on.</a:t>
              </a:r>
            </a:p>
          </p:txBody>
        </p:sp>
        <p:grpSp>
          <p:nvGrpSpPr>
            <p:cNvPr id="60" name="Group 59">
              <a:extLst>
                <a:ext uri="{FF2B5EF4-FFF2-40B4-BE49-F238E27FC236}">
                  <a16:creationId xmlns:a16="http://schemas.microsoft.com/office/drawing/2014/main" id="{717F24F1-F77A-4803-971D-2B922B4E3841}"/>
                </a:ext>
              </a:extLst>
            </p:cNvPr>
            <p:cNvGrpSpPr/>
            <p:nvPr/>
          </p:nvGrpSpPr>
          <p:grpSpPr>
            <a:xfrm>
              <a:off x="19905" y="8422846"/>
              <a:ext cx="1251231" cy="1080000"/>
              <a:chOff x="4789968" y="3643340"/>
              <a:chExt cx="938423" cy="810000"/>
            </a:xfrm>
          </p:grpSpPr>
          <p:sp>
            <p:nvSpPr>
              <p:cNvPr id="61" name="TextBox 60">
                <a:extLst>
                  <a:ext uri="{FF2B5EF4-FFF2-40B4-BE49-F238E27FC236}">
                    <a16:creationId xmlns:a16="http://schemas.microsoft.com/office/drawing/2014/main" id="{4CF12EE5-EE2D-4ADC-93CD-B14D0C379DA6}"/>
                  </a:ext>
                </a:extLst>
              </p:cNvPr>
              <p:cNvSpPr txBox="1"/>
              <p:nvPr/>
            </p:nvSpPr>
            <p:spPr>
              <a:xfrm>
                <a:off x="4789968" y="3944465"/>
                <a:ext cx="938423" cy="196208"/>
              </a:xfrm>
              <a:prstGeom prst="rect">
                <a:avLst/>
              </a:prstGeom>
              <a:noFill/>
            </p:spPr>
            <p:txBody>
              <a:bodyPr wrap="square" rtlCol="0">
                <a:spAutoFit/>
              </a:bodyPr>
              <a:lstStyle/>
              <a:p>
                <a:pPr algn="ctr"/>
                <a:r>
                  <a:rPr lang="en-NZ" sz="1100" b="1" dirty="0">
                    <a:latin typeface="Source Sans Pro" panose="020B0503030403020204" pitchFamily="34" charset="0"/>
                    <a:ea typeface="Source Sans Pro" panose="020B0503030403020204" pitchFamily="34" charset="0"/>
                  </a:rPr>
                  <a:t>Check in</a:t>
                </a:r>
              </a:p>
            </p:txBody>
          </p:sp>
          <p:sp>
            <p:nvSpPr>
              <p:cNvPr id="62" name="Oval 61">
                <a:extLst>
                  <a:ext uri="{FF2B5EF4-FFF2-40B4-BE49-F238E27FC236}">
                    <a16:creationId xmlns:a16="http://schemas.microsoft.com/office/drawing/2014/main" id="{23C175FC-909F-4561-B598-3A8824BD9009}"/>
                  </a:ext>
                </a:extLst>
              </p:cNvPr>
              <p:cNvSpPr>
                <a:spLocks/>
              </p:cNvSpPr>
              <p:nvPr/>
            </p:nvSpPr>
            <p:spPr>
              <a:xfrm rot="5400000">
                <a:off x="4845158" y="3643340"/>
                <a:ext cx="810000" cy="810000"/>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230" tIns="51615" rIns="103230" bIns="51615" numCol="1" spcCol="0" rtlCol="0" fromWordArt="0" anchor="ctr" anchorCtr="0" forceAA="0" compatLnSpc="1">
                <a:prstTxWarp prst="textNoShape">
                  <a:avLst/>
                </a:prstTxWarp>
                <a:noAutofit/>
              </a:bodyPr>
              <a:lstStyle/>
              <a:p>
                <a:pPr algn="ctr"/>
                <a:endParaRPr lang="en-NZ" sz="2713"/>
              </a:p>
            </p:txBody>
          </p:sp>
        </p:grpSp>
      </p:grpSp>
      <p:grpSp>
        <p:nvGrpSpPr>
          <p:cNvPr id="10" name="Group 9">
            <a:extLst>
              <a:ext uri="{FF2B5EF4-FFF2-40B4-BE49-F238E27FC236}">
                <a16:creationId xmlns:a16="http://schemas.microsoft.com/office/drawing/2014/main" id="{832498D5-8B95-4203-8858-465FED25C9CA}"/>
              </a:ext>
            </a:extLst>
          </p:cNvPr>
          <p:cNvGrpSpPr/>
          <p:nvPr/>
        </p:nvGrpSpPr>
        <p:grpSpPr>
          <a:xfrm>
            <a:off x="24461" y="5466067"/>
            <a:ext cx="6867113" cy="2877711"/>
            <a:chOff x="19905" y="5177744"/>
            <a:chExt cx="6867113" cy="2877711"/>
          </a:xfrm>
        </p:grpSpPr>
        <p:sp>
          <p:nvSpPr>
            <p:cNvPr id="46" name="TextBox 45">
              <a:extLst>
                <a:ext uri="{FF2B5EF4-FFF2-40B4-BE49-F238E27FC236}">
                  <a16:creationId xmlns:a16="http://schemas.microsoft.com/office/drawing/2014/main" id="{6E12F17C-BFC3-4422-B1D1-414DF805262E}"/>
                </a:ext>
              </a:extLst>
            </p:cNvPr>
            <p:cNvSpPr txBox="1"/>
            <p:nvPr/>
          </p:nvSpPr>
          <p:spPr>
            <a:xfrm>
              <a:off x="1207682" y="5177744"/>
              <a:ext cx="5679336" cy="2877711"/>
            </a:xfrm>
            <a:prstGeom prst="rect">
              <a:avLst/>
            </a:prstGeom>
            <a:noFill/>
          </p:spPr>
          <p:txBody>
            <a:bodyPr wrap="square" rtlCol="0">
              <a:spAutoFit/>
            </a:bodyPr>
            <a:lstStyle/>
            <a:p>
              <a:pPr>
                <a:spcBef>
                  <a:spcPts val="619"/>
                </a:spcBef>
                <a:spcAft>
                  <a:spcPts val="619"/>
                </a:spcAft>
              </a:pPr>
              <a:r>
                <a:rPr lang="en-NZ" sz="1100" dirty="0">
                  <a:latin typeface="Source Sans Pro" panose="020B0503030403020204" pitchFamily="34" charset="0"/>
                  <a:ea typeface="Source Sans Pro" panose="020B0503030403020204" pitchFamily="34" charset="0"/>
                  <a:cs typeface="Calibri" panose="020F0502020204030204" pitchFamily="34" charset="0"/>
                </a:rPr>
                <a:t>People read, hear and understand differently, so consider multiple ways to communicate. For example:</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webpages, but remember some service users will not want to engage online, will not know that reading the privacy or data section is important, or may not be able to find it even if they are interested</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explanations on forms</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posters in offices or spaces where service users are</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brochures, factsheets or other information for service users</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presentations and discussions</a:t>
              </a:r>
            </a:p>
            <a:p>
              <a:pPr marL="171450" indent="-171450">
                <a:spcBef>
                  <a:spcPts val="619"/>
                </a:spcBef>
                <a:spcAft>
                  <a:spcPts val="619"/>
                </a:spcAft>
                <a:buFont typeface="Arial" panose="020B0604020202020204" pitchFamily="34" charset="0"/>
                <a:buChar char="•"/>
              </a:pPr>
              <a:r>
                <a:rPr lang="en-NZ" sz="1100" dirty="0">
                  <a:latin typeface="Source Sans Pro" panose="020B0503030403020204" pitchFamily="34" charset="0"/>
                  <a:ea typeface="Source Sans Pro" panose="020B0503030403020204" pitchFamily="34" charset="0"/>
                  <a:cs typeface="Calibri" panose="020F0502020204030204" pitchFamily="34" charset="0"/>
                </a:rPr>
                <a:t>find natural places to talk about it as part of interacting with service users (like when introducing someone to a service or when preparing a referral).</a:t>
              </a:r>
            </a:p>
          </p:txBody>
        </p:sp>
        <p:grpSp>
          <p:nvGrpSpPr>
            <p:cNvPr id="63" name="Group 62">
              <a:extLst>
                <a:ext uri="{FF2B5EF4-FFF2-40B4-BE49-F238E27FC236}">
                  <a16:creationId xmlns:a16="http://schemas.microsoft.com/office/drawing/2014/main" id="{B4DD3CD0-8AFC-42B9-A385-C62DA5F568EE}"/>
                </a:ext>
              </a:extLst>
            </p:cNvPr>
            <p:cNvGrpSpPr/>
            <p:nvPr/>
          </p:nvGrpSpPr>
          <p:grpSpPr>
            <a:xfrm>
              <a:off x="19905" y="6088654"/>
              <a:ext cx="1251231" cy="1080000"/>
              <a:chOff x="4780946" y="3643340"/>
              <a:chExt cx="938423" cy="810000"/>
            </a:xfrm>
          </p:grpSpPr>
          <p:sp>
            <p:nvSpPr>
              <p:cNvPr id="64" name="TextBox 63">
                <a:extLst>
                  <a:ext uri="{FF2B5EF4-FFF2-40B4-BE49-F238E27FC236}">
                    <a16:creationId xmlns:a16="http://schemas.microsoft.com/office/drawing/2014/main" id="{61E39F49-DCD2-4567-BE2C-CE8245A55DAA}"/>
                  </a:ext>
                </a:extLst>
              </p:cNvPr>
              <p:cNvSpPr txBox="1"/>
              <p:nvPr/>
            </p:nvSpPr>
            <p:spPr>
              <a:xfrm>
                <a:off x="4780946" y="3805965"/>
                <a:ext cx="938423" cy="450123"/>
              </a:xfrm>
              <a:prstGeom prst="rect">
                <a:avLst/>
              </a:prstGeom>
              <a:noFill/>
            </p:spPr>
            <p:txBody>
              <a:bodyPr wrap="square" rtlCol="0">
                <a:spAutoFit/>
              </a:bodyPr>
              <a:lstStyle/>
              <a:p>
                <a:pPr algn="ctr"/>
                <a:r>
                  <a:rPr lang="en-NZ" sz="1100" b="1" dirty="0">
                    <a:latin typeface="Source Sans Pro" panose="020B0503030403020204" pitchFamily="34" charset="0"/>
                    <a:ea typeface="Source Sans Pro" panose="020B0503030403020204" pitchFamily="34" charset="0"/>
                  </a:rPr>
                  <a:t>Use multiple ways to communicate</a:t>
                </a:r>
              </a:p>
            </p:txBody>
          </p:sp>
          <p:sp>
            <p:nvSpPr>
              <p:cNvPr id="65" name="Oval 64">
                <a:extLst>
                  <a:ext uri="{FF2B5EF4-FFF2-40B4-BE49-F238E27FC236}">
                    <a16:creationId xmlns:a16="http://schemas.microsoft.com/office/drawing/2014/main" id="{B05B8C1F-248A-4599-AAE1-1E2158DFA73F}"/>
                  </a:ext>
                </a:extLst>
              </p:cNvPr>
              <p:cNvSpPr>
                <a:spLocks/>
              </p:cNvSpPr>
              <p:nvPr/>
            </p:nvSpPr>
            <p:spPr>
              <a:xfrm rot="5400000">
                <a:off x="4845158" y="3643340"/>
                <a:ext cx="810000" cy="810000"/>
              </a:xfrm>
              <a:prstGeom prst="ellipse">
                <a:avLst/>
              </a:prstGeom>
              <a:noFill/>
              <a:ln w="38100">
                <a:solidFill>
                  <a:srgbClr val="96466E">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230" tIns="51615" rIns="103230" bIns="51615" numCol="1" spcCol="0" rtlCol="0" fromWordArt="0" anchor="ctr" anchorCtr="0" forceAA="0" compatLnSpc="1">
                <a:prstTxWarp prst="textNoShape">
                  <a:avLst/>
                </a:prstTxWarp>
                <a:noAutofit/>
              </a:bodyPr>
              <a:lstStyle/>
              <a:p>
                <a:pPr algn="ctr"/>
                <a:endParaRPr lang="en-NZ" sz="2713"/>
              </a:p>
            </p:txBody>
          </p:sp>
        </p:grpSp>
      </p:grpSp>
      <p:pic>
        <p:nvPicPr>
          <p:cNvPr id="29" name="Graphic 28">
            <a:extLst>
              <a:ext uri="{FF2B5EF4-FFF2-40B4-BE49-F238E27FC236}">
                <a16:creationId xmlns:a16="http://schemas.microsoft.com/office/drawing/2014/main" id="{ED568BAD-9B25-4EDE-A70A-C55FCE57FDE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751" y="19438"/>
            <a:ext cx="704390" cy="704390"/>
          </a:xfrm>
          <a:prstGeom prst="rect">
            <a:avLst/>
          </a:prstGeom>
        </p:spPr>
      </p:pic>
      <p:sp>
        <p:nvSpPr>
          <p:cNvPr id="32" name="TextBox 31">
            <a:extLst>
              <a:ext uri="{FF2B5EF4-FFF2-40B4-BE49-F238E27FC236}">
                <a16:creationId xmlns:a16="http://schemas.microsoft.com/office/drawing/2014/main" id="{EC471F57-F8CE-4949-8FA1-A7ADFC02139D}"/>
              </a:ext>
            </a:extLst>
          </p:cNvPr>
          <p:cNvSpPr txBox="1"/>
          <p:nvPr/>
        </p:nvSpPr>
        <p:spPr>
          <a:xfrm>
            <a:off x="5982330" y="9643636"/>
            <a:ext cx="843550" cy="230832"/>
          </a:xfrm>
          <a:prstGeom prst="rect">
            <a:avLst/>
          </a:prstGeom>
          <a:noFill/>
        </p:spPr>
        <p:txBody>
          <a:bodyPr wrap="square" rtlCol="0">
            <a:spAutoFit/>
          </a:bodyPr>
          <a:lstStyle/>
          <a:p>
            <a:pPr algn="r"/>
            <a:r>
              <a:rPr lang="en-NZ" sz="900" b="1" dirty="0"/>
              <a:t>Page 7 of 7</a:t>
            </a:r>
          </a:p>
        </p:txBody>
      </p:sp>
      <p:pic>
        <p:nvPicPr>
          <p:cNvPr id="38" name="Picture 37" descr="A picture containing text&#10;&#10;Description automatically generated">
            <a:extLst>
              <a:ext uri="{FF2B5EF4-FFF2-40B4-BE49-F238E27FC236}">
                <a16:creationId xmlns:a16="http://schemas.microsoft.com/office/drawing/2014/main" id="{5D98004D-EAF2-4F4B-A376-1136046F1BA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0648" y="89709"/>
            <a:ext cx="1207057" cy="521213"/>
          </a:xfrm>
          <a:prstGeom prst="rect">
            <a:avLst/>
          </a:prstGeom>
        </p:spPr>
      </p:pic>
      <p:pic>
        <p:nvPicPr>
          <p:cNvPr id="39" name="Picture 38">
            <a:extLst>
              <a:ext uri="{FF2B5EF4-FFF2-40B4-BE49-F238E27FC236}">
                <a16:creationId xmlns:a16="http://schemas.microsoft.com/office/drawing/2014/main" id="{33F56BD0-0FBD-4A20-84A5-1826370FD0D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56424" y="45197"/>
            <a:ext cx="1399171" cy="506609"/>
          </a:xfrm>
          <a:prstGeom prst="rect">
            <a:avLst/>
          </a:prstGeom>
        </p:spPr>
      </p:pic>
      <p:sp>
        <p:nvSpPr>
          <p:cNvPr id="27" name="TextBox 26">
            <a:extLst>
              <a:ext uri="{FF2B5EF4-FFF2-40B4-BE49-F238E27FC236}">
                <a16:creationId xmlns:a16="http://schemas.microsoft.com/office/drawing/2014/main" id="{F99E8278-6CC4-43BF-B432-58D84D0AF7F3}"/>
              </a:ext>
              <a:ext uri="{C183D7F6-B498-43B3-948B-1728B52AA6E4}">
                <adec:decorative xmlns:adec="http://schemas.microsoft.com/office/drawing/2017/decorative" val="0"/>
              </a:ext>
            </a:extLst>
          </p:cNvPr>
          <p:cNvSpPr txBox="1"/>
          <p:nvPr/>
        </p:nvSpPr>
        <p:spPr>
          <a:xfrm>
            <a:off x="18751" y="9604221"/>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spTree>
    <p:extLst>
      <p:ext uri="{BB962C8B-B14F-4D97-AF65-F5344CB8AC3E}">
        <p14:creationId xmlns:p14="http://schemas.microsoft.com/office/powerpoint/2010/main" val="1760005917"/>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EEJU23W3HNHT-1111130400-909</_dlc_DocId>
    <_dlc_DocIdUrl xmlns="32912b76-460a-4724-b42f-6e9d0ecab840">
      <Url>https://dia.cohesion.net.nz/Sites/AOG/GCPO/_layouts/15/DocIdRedir.aspx?ID=EEJU23W3HNHT-1111130400-909</Url>
      <Description>EEJU23W3HNHT-1111130400-909</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C1D08B-BE24-4F5D-94FE-6DC0E16B71E8}">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schemas.microsoft.com/sharepoint/v4"/>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572A0963-AFDA-4B1D-AA80-AD88A91677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0CDB98-5A03-4EB0-BC33-E55870F4DC03}">
  <ds:schemaRefs>
    <ds:schemaRef ds:uri="http://schemas.microsoft.com/sharepoint/events"/>
  </ds:schemaRefs>
</ds:datastoreItem>
</file>

<file path=customXml/itemProps4.xml><?xml version="1.0" encoding="utf-8"?>
<ds:datastoreItem xmlns:ds="http://schemas.openxmlformats.org/officeDocument/2006/customXml" ds:itemID="{AB2D68E0-7109-4EB2-ACBD-0034C01F30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25906</TotalTime>
  <Words>3238</Words>
  <Application>Microsoft Office PowerPoint</Application>
  <PresentationFormat>A4 Paper (210x297 mm)</PresentationFormat>
  <Paragraphs>196</Paragraphs>
  <Slides>7</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651</cp:revision>
  <cp:lastPrinted>2020-08-09T18:28:18Z</cp:lastPrinted>
  <dcterms:created xsi:type="dcterms:W3CDTF">2016-04-18T03:19:15Z</dcterms:created>
  <dcterms:modified xsi:type="dcterms:W3CDTF">2021-11-23T08:24:31Z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A12577627</vt:lpwstr>
  </property>
  <property fmtid="{D5CDD505-2E9C-101B-9397-08002B2CF9AE}" pid="4" name="Objective-Title">
    <vt:lpwstr>20200617_Purpose Matters A3_FOR EXTERNAL REVIEW JUNE</vt:lpwstr>
  </property>
  <property fmtid="{D5CDD505-2E9C-101B-9397-08002B2CF9AE}" pid="5" name="Objective-Comment">
    <vt:lpwstr/>
  </property>
  <property fmtid="{D5CDD505-2E9C-101B-9397-08002B2CF9AE}" pid="6" name="Objective-CreationStamp">
    <vt:filetime>2020-06-14T23:10:41Z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2020-06-23T03:00:04Z</vt:filetime>
  </property>
  <property fmtid="{D5CDD505-2E9C-101B-9397-08002B2CF9AE}" pid="11" name="Objective-Owner">
    <vt:lpwstr>Charlie Harris-Miller</vt:lpwstr>
  </property>
  <property fmtid="{D5CDD505-2E9C-101B-9397-08002B2CF9AE}" pid="12" name="Objective-Path">
    <vt:lpwstr>Global Folder:SIA INFORMATION REPOSITORY:Delivery:Programmes:Data Protection and Use Policy (DPUP):1. DPUP Policy Implementation:Workstreams:3. Content and products:Toolkit:2. Draft Toolkit content:Guideline quick reads:</vt:lpwstr>
  </property>
  <property fmtid="{D5CDD505-2E9C-101B-9397-08002B2CF9AE}" pid="13" name="Objective-Parent">
    <vt:lpwstr>Guideline quick reads</vt:lpwstr>
  </property>
  <property fmtid="{D5CDD505-2E9C-101B-9397-08002B2CF9AE}" pid="14" name="Objective-State">
    <vt:lpwstr>Being Drafted</vt:lpwstr>
  </property>
  <property fmtid="{D5CDD505-2E9C-101B-9397-08002B2CF9AE}" pid="15" name="Objective-Version">
    <vt:lpwstr>0.5</vt:lpwstr>
  </property>
  <property fmtid="{D5CDD505-2E9C-101B-9397-08002B2CF9AE}" pid="16" name="Objective-VersionNumber">
    <vt:r8>5</vt:r8>
  </property>
  <property fmtid="{D5CDD505-2E9C-101B-9397-08002B2CF9AE}" pid="17" name="Objective-VersionComment">
    <vt:lpwstr/>
  </property>
  <property fmtid="{D5CDD505-2E9C-101B-9397-08002B2CF9AE}" pid="18" name="Objective-FileNumber">
    <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a8475fae-32f2-467d-a041-c2006ae44d6a</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DIAAdministrationDocumentType">
    <vt:lpwstr/>
  </property>
  <property fmtid="{D5CDD505-2E9C-101B-9397-08002B2CF9AE}" pid="35" name="h288be6dc87141bbb85aea15bb46feec">
    <vt:lpwstr/>
  </property>
  <property fmtid="{D5CDD505-2E9C-101B-9397-08002B2CF9AE}" pid="36" name="DIAReportDocumentType">
    <vt:lpwstr/>
  </property>
  <property fmtid="{D5CDD505-2E9C-101B-9397-08002B2CF9AE}" pid="37" name="DIAMeetingDocumentType">
    <vt:lpwstr/>
  </property>
  <property fmtid="{D5CDD505-2E9C-101B-9397-08002B2CF9AE}" pid="38" name="f2ff4695490c4bf79a895c9f81dcf06d">
    <vt:lpwstr/>
  </property>
  <property fmtid="{D5CDD505-2E9C-101B-9397-08002B2CF9AE}" pid="39" name="c794c62a77ac4a12986871855a87615d">
    <vt:lpwstr/>
  </property>
</Properties>
</file>