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5"/>
  </p:sldMasterIdLst>
  <p:sldIdLst>
    <p:sldId id="256" r:id="rId6"/>
    <p:sldId id="261" r:id="rId7"/>
    <p:sldId id="260" r:id="rId8"/>
    <p:sldId id="262" r:id="rId9"/>
    <p:sldId id="258" r:id="rId10"/>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dy Strydom" initials="JS" lastIdx="1" clrIdx="0">
    <p:extLst>
      <p:ext uri="{19B8F6BF-5375-455C-9EA6-DF929625EA0E}">
        <p15:presenceInfo xmlns:p15="http://schemas.microsoft.com/office/powerpoint/2012/main" userId="S::Judy.Strydom@sia.govt.nz::d8d45ca6-0789-4e55-9a8f-5b13883f5da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919F"/>
    <a:srgbClr val="C9DEE2"/>
    <a:srgbClr val="F8D5BA"/>
    <a:srgbClr val="E7C4A9"/>
    <a:srgbClr val="E873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57" autoAdjust="0"/>
  </p:normalViewPr>
  <p:slideViewPr>
    <p:cSldViewPr snapToGrid="0">
      <p:cViewPr varScale="1">
        <p:scale>
          <a:sx n="81" d="100"/>
          <a:sy n="81" d="100"/>
        </p:scale>
        <p:origin x="3096"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tableStyles" Target="tableStyles.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436E6F8-C425-434F-8FE1-C0C8576C95BB}" type="datetimeFigureOut">
              <a:rPr lang="en-NZ" smtClean="0"/>
              <a:t>23/11/2021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DD40806-23B8-462B-9FD8-0FFBE76CBC5D}" type="slidenum">
              <a:rPr lang="en-NZ" smtClean="0"/>
              <a:t>‹#›</a:t>
            </a:fld>
            <a:endParaRPr lang="en-NZ"/>
          </a:p>
        </p:txBody>
      </p:sp>
    </p:spTree>
    <p:extLst>
      <p:ext uri="{BB962C8B-B14F-4D97-AF65-F5344CB8AC3E}">
        <p14:creationId xmlns:p14="http://schemas.microsoft.com/office/powerpoint/2010/main" val="3400626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36E6F8-C425-434F-8FE1-C0C8576C95BB}" type="datetimeFigureOut">
              <a:rPr lang="en-NZ" smtClean="0"/>
              <a:t>23/11/2021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DD40806-23B8-462B-9FD8-0FFBE76CBC5D}" type="slidenum">
              <a:rPr lang="en-NZ" smtClean="0"/>
              <a:t>‹#›</a:t>
            </a:fld>
            <a:endParaRPr lang="en-NZ"/>
          </a:p>
        </p:txBody>
      </p:sp>
    </p:spTree>
    <p:extLst>
      <p:ext uri="{BB962C8B-B14F-4D97-AF65-F5344CB8AC3E}">
        <p14:creationId xmlns:p14="http://schemas.microsoft.com/office/powerpoint/2010/main" val="3710034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36E6F8-C425-434F-8FE1-C0C8576C95BB}" type="datetimeFigureOut">
              <a:rPr lang="en-NZ" smtClean="0"/>
              <a:t>23/11/2021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DD40806-23B8-462B-9FD8-0FFBE76CBC5D}" type="slidenum">
              <a:rPr lang="en-NZ" smtClean="0"/>
              <a:t>‹#›</a:t>
            </a:fld>
            <a:endParaRPr lang="en-NZ"/>
          </a:p>
        </p:txBody>
      </p:sp>
    </p:spTree>
    <p:extLst>
      <p:ext uri="{BB962C8B-B14F-4D97-AF65-F5344CB8AC3E}">
        <p14:creationId xmlns:p14="http://schemas.microsoft.com/office/powerpoint/2010/main" val="33769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36E6F8-C425-434F-8FE1-C0C8576C95BB}" type="datetimeFigureOut">
              <a:rPr lang="en-NZ" smtClean="0"/>
              <a:t>23/11/2021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DD40806-23B8-462B-9FD8-0FFBE76CBC5D}" type="slidenum">
              <a:rPr lang="en-NZ" smtClean="0"/>
              <a:t>‹#›</a:t>
            </a:fld>
            <a:endParaRPr lang="en-NZ"/>
          </a:p>
        </p:txBody>
      </p:sp>
    </p:spTree>
    <p:extLst>
      <p:ext uri="{BB962C8B-B14F-4D97-AF65-F5344CB8AC3E}">
        <p14:creationId xmlns:p14="http://schemas.microsoft.com/office/powerpoint/2010/main" val="3624974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36E6F8-C425-434F-8FE1-C0C8576C95BB}" type="datetimeFigureOut">
              <a:rPr lang="en-NZ" smtClean="0"/>
              <a:t>23/11/2021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DD40806-23B8-462B-9FD8-0FFBE76CBC5D}" type="slidenum">
              <a:rPr lang="en-NZ" smtClean="0"/>
              <a:t>‹#›</a:t>
            </a:fld>
            <a:endParaRPr lang="en-NZ"/>
          </a:p>
        </p:txBody>
      </p:sp>
    </p:spTree>
    <p:extLst>
      <p:ext uri="{BB962C8B-B14F-4D97-AF65-F5344CB8AC3E}">
        <p14:creationId xmlns:p14="http://schemas.microsoft.com/office/powerpoint/2010/main" val="591262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36E6F8-C425-434F-8FE1-C0C8576C95BB}" type="datetimeFigureOut">
              <a:rPr lang="en-NZ" smtClean="0"/>
              <a:t>23/11/2021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EDD40806-23B8-462B-9FD8-0FFBE76CBC5D}" type="slidenum">
              <a:rPr lang="en-NZ" smtClean="0"/>
              <a:t>‹#›</a:t>
            </a:fld>
            <a:endParaRPr lang="en-NZ"/>
          </a:p>
        </p:txBody>
      </p:sp>
    </p:spTree>
    <p:extLst>
      <p:ext uri="{BB962C8B-B14F-4D97-AF65-F5344CB8AC3E}">
        <p14:creationId xmlns:p14="http://schemas.microsoft.com/office/powerpoint/2010/main" val="3543686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36E6F8-C425-434F-8FE1-C0C8576C95BB}" type="datetimeFigureOut">
              <a:rPr lang="en-NZ" smtClean="0"/>
              <a:t>23/11/2021</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EDD40806-23B8-462B-9FD8-0FFBE76CBC5D}" type="slidenum">
              <a:rPr lang="en-NZ" smtClean="0"/>
              <a:t>‹#›</a:t>
            </a:fld>
            <a:endParaRPr lang="en-NZ"/>
          </a:p>
        </p:txBody>
      </p:sp>
    </p:spTree>
    <p:extLst>
      <p:ext uri="{BB962C8B-B14F-4D97-AF65-F5344CB8AC3E}">
        <p14:creationId xmlns:p14="http://schemas.microsoft.com/office/powerpoint/2010/main" val="3670623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436E6F8-C425-434F-8FE1-C0C8576C95BB}" type="datetimeFigureOut">
              <a:rPr lang="en-NZ" smtClean="0"/>
              <a:t>23/11/2021</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EDD40806-23B8-462B-9FD8-0FFBE76CBC5D}" type="slidenum">
              <a:rPr lang="en-NZ" smtClean="0"/>
              <a:t>‹#›</a:t>
            </a:fld>
            <a:endParaRPr lang="en-NZ"/>
          </a:p>
        </p:txBody>
      </p:sp>
    </p:spTree>
    <p:extLst>
      <p:ext uri="{BB962C8B-B14F-4D97-AF65-F5344CB8AC3E}">
        <p14:creationId xmlns:p14="http://schemas.microsoft.com/office/powerpoint/2010/main" val="1028000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36E6F8-C425-434F-8FE1-C0C8576C95BB}" type="datetimeFigureOut">
              <a:rPr lang="en-NZ" smtClean="0"/>
              <a:t>23/11/2021</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EDD40806-23B8-462B-9FD8-0FFBE76CBC5D}" type="slidenum">
              <a:rPr lang="en-NZ" smtClean="0"/>
              <a:t>‹#›</a:t>
            </a:fld>
            <a:endParaRPr lang="en-NZ"/>
          </a:p>
        </p:txBody>
      </p:sp>
    </p:spTree>
    <p:extLst>
      <p:ext uri="{BB962C8B-B14F-4D97-AF65-F5344CB8AC3E}">
        <p14:creationId xmlns:p14="http://schemas.microsoft.com/office/powerpoint/2010/main" val="782535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436E6F8-C425-434F-8FE1-C0C8576C95BB}" type="datetimeFigureOut">
              <a:rPr lang="en-NZ" smtClean="0"/>
              <a:t>23/11/2021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EDD40806-23B8-462B-9FD8-0FFBE76CBC5D}" type="slidenum">
              <a:rPr lang="en-NZ" smtClean="0"/>
              <a:t>‹#›</a:t>
            </a:fld>
            <a:endParaRPr lang="en-NZ"/>
          </a:p>
        </p:txBody>
      </p:sp>
    </p:spTree>
    <p:extLst>
      <p:ext uri="{BB962C8B-B14F-4D97-AF65-F5344CB8AC3E}">
        <p14:creationId xmlns:p14="http://schemas.microsoft.com/office/powerpoint/2010/main" val="3504351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436E6F8-C425-434F-8FE1-C0C8576C95BB}" type="datetimeFigureOut">
              <a:rPr lang="en-NZ" smtClean="0"/>
              <a:t>23/11/2021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EDD40806-23B8-462B-9FD8-0FFBE76CBC5D}" type="slidenum">
              <a:rPr lang="en-NZ" smtClean="0"/>
              <a:t>‹#›</a:t>
            </a:fld>
            <a:endParaRPr lang="en-NZ"/>
          </a:p>
        </p:txBody>
      </p:sp>
    </p:spTree>
    <p:extLst>
      <p:ext uri="{BB962C8B-B14F-4D97-AF65-F5344CB8AC3E}">
        <p14:creationId xmlns:p14="http://schemas.microsoft.com/office/powerpoint/2010/main" val="2783211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0436E6F8-C425-434F-8FE1-C0C8576C95BB}" type="datetimeFigureOut">
              <a:rPr lang="en-NZ" smtClean="0"/>
              <a:t>23/11/2021</a:t>
            </a:fld>
            <a:endParaRPr lang="en-NZ"/>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EDD40806-23B8-462B-9FD8-0FFBE76CBC5D}" type="slidenum">
              <a:rPr lang="en-NZ" smtClean="0"/>
              <a:t>‹#›</a:t>
            </a:fld>
            <a:endParaRPr lang="en-NZ"/>
          </a:p>
        </p:txBody>
      </p:sp>
    </p:spTree>
    <p:extLst>
      <p:ext uri="{BB962C8B-B14F-4D97-AF65-F5344CB8AC3E}">
        <p14:creationId xmlns:p14="http://schemas.microsoft.com/office/powerpoint/2010/main" val="84644824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s://www.privacy.org.nz/further-resources/privacy-statement-generator/" TargetMode="Externa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iapp.org/news/a/2012-09-13-best-practices-in-drafting-plain-language-and-layered-privacy/" TargetMode="External"/><Relationship Id="rId5" Type="http://schemas.openxmlformats.org/officeDocument/2006/relationships/image" Target="../media/image5.pn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BE8C7B0-4F43-4C19-99C5-43D2CD28367A}"/>
              </a:ext>
            </a:extLst>
          </p:cNvPr>
          <p:cNvSpPr txBox="1"/>
          <p:nvPr/>
        </p:nvSpPr>
        <p:spPr>
          <a:xfrm>
            <a:off x="681039" y="99063"/>
            <a:ext cx="3813339" cy="584775"/>
          </a:xfrm>
          <a:prstGeom prst="rect">
            <a:avLst/>
          </a:prstGeom>
          <a:noFill/>
          <a:ln>
            <a:noFill/>
          </a:ln>
        </p:spPr>
        <p:txBody>
          <a:bodyPr wrap="square" rtlCol="0">
            <a:spAutoFit/>
          </a:bodyPr>
          <a:lstStyle/>
          <a:p>
            <a:r>
              <a:rPr lang="en-NZ" sz="1600" dirty="0">
                <a:solidFill>
                  <a:srgbClr val="4B919F"/>
                </a:solidFill>
                <a:latin typeface="Source Sans Pro" panose="020B0503030403020204" pitchFamily="34" charset="0"/>
                <a:ea typeface="Source Sans Pro" panose="020B0503030403020204" pitchFamily="34" charset="0"/>
              </a:rPr>
              <a:t>Data Protection and Use Policy</a:t>
            </a:r>
          </a:p>
          <a:p>
            <a:r>
              <a:rPr lang="en-NZ" sz="1600" b="1" dirty="0">
                <a:solidFill>
                  <a:srgbClr val="4B919F"/>
                </a:solidFill>
                <a:latin typeface="Source Sans Pro" panose="020B0503030403020204" pitchFamily="34" charset="0"/>
                <a:ea typeface="Source Sans Pro" panose="020B0503030403020204" pitchFamily="34" charset="0"/>
              </a:rPr>
              <a:t>Writing purpose statements</a:t>
            </a:r>
          </a:p>
        </p:txBody>
      </p:sp>
      <p:cxnSp>
        <p:nvCxnSpPr>
          <p:cNvPr id="12" name="Straight Connector 11">
            <a:extLst>
              <a:ext uri="{FF2B5EF4-FFF2-40B4-BE49-F238E27FC236}">
                <a16:creationId xmlns:a16="http://schemas.microsoft.com/office/drawing/2014/main" id="{A1A4C181-F66D-4F9E-BE77-47FD68D60C44}"/>
              </a:ext>
            </a:extLst>
          </p:cNvPr>
          <p:cNvCxnSpPr>
            <a:cxnSpLocks/>
          </p:cNvCxnSpPr>
          <p:nvPr/>
        </p:nvCxnSpPr>
        <p:spPr>
          <a:xfrm>
            <a:off x="681039" y="734519"/>
            <a:ext cx="6161475" cy="11135"/>
          </a:xfrm>
          <a:prstGeom prst="line">
            <a:avLst/>
          </a:prstGeom>
          <a:ln w="25400">
            <a:solidFill>
              <a:srgbClr val="4B919F">
                <a:alpha val="30000"/>
              </a:srgbClr>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418F0501-3474-455B-B04A-DCEE31CD36FD}"/>
              </a:ext>
            </a:extLst>
          </p:cNvPr>
          <p:cNvSpPr txBox="1"/>
          <p:nvPr/>
        </p:nvSpPr>
        <p:spPr>
          <a:xfrm>
            <a:off x="5982330" y="9619987"/>
            <a:ext cx="843550" cy="230832"/>
          </a:xfrm>
          <a:prstGeom prst="rect">
            <a:avLst/>
          </a:prstGeom>
          <a:noFill/>
        </p:spPr>
        <p:txBody>
          <a:bodyPr wrap="square" rtlCol="0">
            <a:spAutoFit/>
          </a:bodyPr>
          <a:lstStyle/>
          <a:p>
            <a:pPr algn="r"/>
            <a:r>
              <a:rPr lang="en-NZ" sz="900" b="1" dirty="0"/>
              <a:t>Page 1 of 5</a:t>
            </a:r>
          </a:p>
        </p:txBody>
      </p:sp>
      <p:sp>
        <p:nvSpPr>
          <p:cNvPr id="16" name="TextBox 15">
            <a:extLst>
              <a:ext uri="{FF2B5EF4-FFF2-40B4-BE49-F238E27FC236}">
                <a16:creationId xmlns:a16="http://schemas.microsoft.com/office/drawing/2014/main" id="{B7B469EE-2C47-46FF-998B-3275461D185D}"/>
              </a:ext>
            </a:extLst>
          </p:cNvPr>
          <p:cNvSpPr txBox="1"/>
          <p:nvPr/>
        </p:nvSpPr>
        <p:spPr>
          <a:xfrm>
            <a:off x="0" y="808938"/>
            <a:ext cx="3386826" cy="4514056"/>
          </a:xfrm>
          <a:prstGeom prst="rect">
            <a:avLst/>
          </a:prstGeom>
          <a:solidFill>
            <a:schemeClr val="bg1"/>
          </a:solidFill>
        </p:spPr>
        <p:txBody>
          <a:bodyPr wrap="square" numCol="1" rtlCol="0">
            <a:spAutoFit/>
          </a:bodyPr>
          <a:lstStyle/>
          <a:p>
            <a:pPr defTabSz="344371">
              <a:tabLst>
                <a:tab pos="2398869" algn="l"/>
              </a:tabLst>
            </a:pPr>
            <a:r>
              <a:rPr lang="en-NZ" sz="1100" b="1" dirty="0">
                <a:solidFill>
                  <a:srgbClr val="4B919F"/>
                </a:solidFill>
                <a:latin typeface="Source Sans Pro" panose="020B0503030403020204" pitchFamily="34" charset="0"/>
                <a:ea typeface="Source Sans Pro" panose="020B0503030403020204" pitchFamily="34" charset="0"/>
              </a:rPr>
              <a:t>What is a purpose statement ?</a:t>
            </a:r>
          </a:p>
          <a:p>
            <a:pPr defTabSz="344371">
              <a:tabLst>
                <a:tab pos="2398869" algn="l"/>
              </a:tabLst>
            </a:pPr>
            <a:endParaRPr lang="en-NZ" sz="1100" dirty="0">
              <a:solidFill>
                <a:srgbClr val="2A2A3E"/>
              </a:solidFill>
              <a:latin typeface="Source Sans Pro" panose="020B0503030403020204" pitchFamily="34" charset="0"/>
              <a:ea typeface="Source Sans Pro" panose="020B0503030403020204" pitchFamily="34" charset="0"/>
            </a:endParaRPr>
          </a:p>
          <a:p>
            <a:pPr defTabSz="344371">
              <a:spcBef>
                <a:spcPts val="200"/>
              </a:spcBef>
              <a:spcAft>
                <a:spcPts val="200"/>
              </a:spcAft>
              <a:tabLst>
                <a:tab pos="2398869" algn="l"/>
              </a:tabLst>
            </a:pPr>
            <a:r>
              <a:rPr lang="en-NZ" sz="1100" dirty="0">
                <a:solidFill>
                  <a:srgbClr val="2A2A3E"/>
                </a:solidFill>
                <a:latin typeface="Source Sans Pro" panose="020B0503030403020204" pitchFamily="34" charset="0"/>
              </a:rPr>
              <a:t>A purpose statement explains why you need to collect or use someone’s information. They’re a key building block for a number of things:</a:t>
            </a:r>
          </a:p>
          <a:p>
            <a:pPr marL="171450" indent="-171450" defTabSz="344371">
              <a:spcBef>
                <a:spcPts val="200"/>
              </a:spcBef>
              <a:spcAft>
                <a:spcPts val="200"/>
              </a:spcAft>
              <a:buClr>
                <a:srgbClr val="4B919F"/>
              </a:buClr>
              <a:buFont typeface="Arial" panose="020B0604020202020204" pitchFamily="34" charset="0"/>
              <a:buChar char="•"/>
              <a:tabLst>
                <a:tab pos="2398869" algn="l"/>
              </a:tabLst>
            </a:pPr>
            <a:r>
              <a:rPr lang="en-NZ" sz="1100" dirty="0">
                <a:solidFill>
                  <a:srgbClr val="2A2A3E"/>
                </a:solidFill>
                <a:latin typeface="Source Sans Pro" panose="020B0503030403020204" pitchFamily="34" charset="0"/>
              </a:rPr>
              <a:t>explaining to service users what you’re asking them for and why</a:t>
            </a:r>
          </a:p>
          <a:p>
            <a:pPr marL="171450" indent="-171450" defTabSz="344371">
              <a:spcBef>
                <a:spcPts val="200"/>
              </a:spcBef>
              <a:spcAft>
                <a:spcPts val="200"/>
              </a:spcAft>
              <a:buClr>
                <a:srgbClr val="4B919F"/>
              </a:buClr>
              <a:buFont typeface="Arial" panose="020B0604020202020204" pitchFamily="34" charset="0"/>
              <a:buChar char="•"/>
              <a:tabLst>
                <a:tab pos="2398869" algn="l"/>
              </a:tabLst>
            </a:pPr>
            <a:r>
              <a:rPr lang="en-NZ" sz="1100" dirty="0">
                <a:solidFill>
                  <a:srgbClr val="2A2A3E"/>
                </a:solidFill>
                <a:latin typeface="Source Sans Pro" panose="020B0503030403020204" pitchFamily="34" charset="0"/>
              </a:rPr>
              <a:t>making sure that the most relevant information is collected and used in the most trustworthy way</a:t>
            </a:r>
          </a:p>
          <a:p>
            <a:pPr marL="171450" indent="-171450" defTabSz="344371">
              <a:spcBef>
                <a:spcPts val="200"/>
              </a:spcBef>
              <a:spcAft>
                <a:spcPts val="200"/>
              </a:spcAft>
              <a:buClr>
                <a:srgbClr val="4B919F"/>
              </a:buClr>
              <a:buFont typeface="Arial" panose="020B0604020202020204" pitchFamily="34" charset="0"/>
              <a:buChar char="•"/>
              <a:tabLst>
                <a:tab pos="2398869" algn="l"/>
              </a:tabLst>
            </a:pPr>
            <a:r>
              <a:rPr lang="en-NZ" sz="1100" dirty="0">
                <a:solidFill>
                  <a:srgbClr val="2A2A3E"/>
                </a:solidFill>
                <a:latin typeface="Source Sans Pro" panose="020B0503030403020204" pitchFamily="34" charset="0"/>
              </a:rPr>
              <a:t>making sure you collect / use only what you need, for example, only collect and use personal information (that does, or can, identify someone) if you really need to</a:t>
            </a:r>
          </a:p>
          <a:p>
            <a:pPr marL="171450" indent="-171450" defTabSz="344371">
              <a:spcBef>
                <a:spcPts val="200"/>
              </a:spcBef>
              <a:spcAft>
                <a:spcPts val="200"/>
              </a:spcAft>
              <a:buClr>
                <a:srgbClr val="4B919F"/>
              </a:buClr>
              <a:buFont typeface="Arial" panose="020B0604020202020204" pitchFamily="34" charset="0"/>
              <a:buChar char="•"/>
              <a:tabLst>
                <a:tab pos="2398869" algn="l"/>
              </a:tabLst>
            </a:pPr>
            <a:r>
              <a:rPr lang="en-NZ" sz="1100" dirty="0">
                <a:solidFill>
                  <a:srgbClr val="2A2A3E"/>
                </a:solidFill>
                <a:latin typeface="Source Sans Pro" panose="020B0503030403020204" pitchFamily="34" charset="0"/>
              </a:rPr>
              <a:t>capturing your thinking as it develops, so that a wider range of people can contribute their ideas and suggestions, and check the thinking</a:t>
            </a:r>
          </a:p>
          <a:p>
            <a:pPr marL="171450" indent="-171450" defTabSz="344371">
              <a:spcBef>
                <a:spcPts val="200"/>
              </a:spcBef>
              <a:spcAft>
                <a:spcPts val="200"/>
              </a:spcAft>
              <a:buClr>
                <a:srgbClr val="4B919F"/>
              </a:buClr>
              <a:buFont typeface="Arial" panose="020B0604020202020204" pitchFamily="34" charset="0"/>
              <a:buChar char="•"/>
              <a:tabLst>
                <a:tab pos="2398869" algn="l"/>
              </a:tabLst>
            </a:pPr>
            <a:r>
              <a:rPr lang="en-NZ" sz="1100" dirty="0">
                <a:solidFill>
                  <a:srgbClr val="2A2A3E"/>
                </a:solidFill>
                <a:latin typeface="Source Sans Pro" panose="020B0503030403020204" pitchFamily="34" charset="0"/>
              </a:rPr>
              <a:t>record the thinking in a way that can be re-used for other tasks, such as ensuring that those who actually collect the information know why (see the Transparency and Choice Guideline for more information)</a:t>
            </a:r>
          </a:p>
          <a:p>
            <a:pPr marL="171450" indent="-171450" defTabSz="344371">
              <a:spcBef>
                <a:spcPts val="200"/>
              </a:spcBef>
              <a:spcAft>
                <a:spcPts val="200"/>
              </a:spcAft>
              <a:buClr>
                <a:srgbClr val="4B919F"/>
              </a:buClr>
              <a:buFont typeface="Arial" panose="020B0604020202020204" pitchFamily="34" charset="0"/>
              <a:buChar char="•"/>
              <a:tabLst>
                <a:tab pos="2398869" algn="l"/>
              </a:tabLst>
            </a:pPr>
            <a:r>
              <a:rPr lang="en-NZ" sz="1100" dirty="0">
                <a:solidFill>
                  <a:srgbClr val="2A2A3E"/>
                </a:solidFill>
                <a:latin typeface="Source Sans Pro" panose="020B0503030403020204" pitchFamily="34" charset="0"/>
              </a:rPr>
              <a:t>making </a:t>
            </a:r>
            <a:r>
              <a:rPr lang="en-NZ" sz="1100">
                <a:solidFill>
                  <a:srgbClr val="2A2A3E"/>
                </a:solidFill>
                <a:latin typeface="Source Sans Pro" panose="020B0503030403020204" pitchFamily="34" charset="0"/>
              </a:rPr>
              <a:t>sure you  </a:t>
            </a:r>
            <a:r>
              <a:rPr lang="en-NZ" sz="1100" dirty="0">
                <a:solidFill>
                  <a:srgbClr val="2A2A3E"/>
                </a:solidFill>
                <a:latin typeface="Source Sans Pro" panose="020B0503030403020204" pitchFamily="34" charset="0"/>
              </a:rPr>
              <a:t>apply the </a:t>
            </a:r>
            <a:r>
              <a:rPr lang="en-NZ" sz="1100" b="1" dirty="0">
                <a:solidFill>
                  <a:srgbClr val="4B919F"/>
                </a:solidFill>
                <a:latin typeface="Source Sans Pro" panose="020B0503030403020204" pitchFamily="34" charset="0"/>
              </a:rPr>
              <a:t>He Tāngata </a:t>
            </a:r>
            <a:r>
              <a:rPr lang="en-NZ" sz="1100" dirty="0">
                <a:solidFill>
                  <a:srgbClr val="2A2A3E"/>
                </a:solidFill>
                <a:latin typeface="Source Sans Pro" panose="020B0503030403020204" pitchFamily="34" charset="0"/>
              </a:rPr>
              <a:t>Principle.</a:t>
            </a:r>
          </a:p>
          <a:p>
            <a:pPr marL="171450" indent="-171450" defTabSz="344371">
              <a:buClr>
                <a:srgbClr val="4B919F"/>
              </a:buClr>
              <a:buFont typeface="Arial" panose="020B0604020202020204" pitchFamily="34" charset="0"/>
              <a:buChar char="•"/>
              <a:tabLst>
                <a:tab pos="2398869" algn="l"/>
              </a:tabLst>
            </a:pPr>
            <a:endParaRPr lang="en-NZ" sz="1100" dirty="0">
              <a:solidFill>
                <a:srgbClr val="2A2A3E"/>
              </a:solidFill>
              <a:latin typeface="Source Sans Pro" panose="020B0503030403020204" pitchFamily="34" charset="0"/>
            </a:endParaRPr>
          </a:p>
        </p:txBody>
      </p:sp>
      <p:cxnSp>
        <p:nvCxnSpPr>
          <p:cNvPr id="17" name="Straight Connector 16">
            <a:extLst>
              <a:ext uri="{FF2B5EF4-FFF2-40B4-BE49-F238E27FC236}">
                <a16:creationId xmlns:a16="http://schemas.microsoft.com/office/drawing/2014/main" id="{4570A90B-9C87-40CF-A0AF-2CC8C76174D8}"/>
              </a:ext>
            </a:extLst>
          </p:cNvPr>
          <p:cNvCxnSpPr>
            <a:cxnSpLocks/>
          </p:cNvCxnSpPr>
          <p:nvPr/>
        </p:nvCxnSpPr>
        <p:spPr>
          <a:xfrm>
            <a:off x="26413" y="5138815"/>
            <a:ext cx="6828419" cy="28181"/>
          </a:xfrm>
          <a:prstGeom prst="line">
            <a:avLst/>
          </a:prstGeom>
          <a:ln w="25400">
            <a:solidFill>
              <a:srgbClr val="4B919F">
                <a:alpha val="30000"/>
              </a:srgb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A2D28D2-1268-466C-92F9-FA8681276D1C}"/>
              </a:ext>
            </a:extLst>
          </p:cNvPr>
          <p:cNvSpPr txBox="1"/>
          <p:nvPr/>
        </p:nvSpPr>
        <p:spPr>
          <a:xfrm>
            <a:off x="33798" y="5591020"/>
            <a:ext cx="3386826" cy="854080"/>
          </a:xfrm>
          <a:prstGeom prst="rect">
            <a:avLst/>
          </a:prstGeom>
          <a:noFill/>
        </p:spPr>
        <p:txBody>
          <a:bodyPr wrap="square" numCol="1" rtlCol="0">
            <a:spAutoFit/>
          </a:bodyPr>
          <a:lstStyle/>
          <a:p>
            <a:pPr marL="0" lvl="4" defTabSz="763736">
              <a:lnSpc>
                <a:spcPct val="90000"/>
              </a:lnSpc>
              <a:buClr>
                <a:srgbClr val="26567F"/>
              </a:buClr>
            </a:pPr>
            <a:r>
              <a:rPr lang="en-NZ" sz="1100" dirty="0">
                <a:solidFill>
                  <a:srgbClr val="2A2A3E"/>
                </a:solidFill>
                <a:latin typeface="Source Sans Pro" panose="020B0503030403020204" pitchFamily="34" charset="0"/>
                <a:ea typeface="Source Sans Pro" panose="020B0503030403020204" pitchFamily="34" charset="0"/>
              </a:rPr>
              <a:t>It does not just say what is collected, but it connects the dots so others can see why that information is needed and how it relates to improvements for </a:t>
            </a:r>
            <a:r>
              <a:rPr lang="en-NZ" sz="1100" b="1" dirty="0">
                <a:solidFill>
                  <a:srgbClr val="4B919F"/>
                </a:solidFill>
                <a:latin typeface="Source Sans Pro" panose="020B0503030403020204" pitchFamily="34" charset="0"/>
                <a:ea typeface="Source Sans Pro" panose="020B0503030403020204" pitchFamily="34" charset="0"/>
              </a:rPr>
              <a:t>he tāngata</a:t>
            </a:r>
            <a:r>
              <a:rPr lang="en-NZ" sz="1100" dirty="0">
                <a:solidFill>
                  <a:srgbClr val="2A2A3E"/>
                </a:solidFill>
                <a:latin typeface="Source Sans Pro" panose="020B0503030403020204" pitchFamily="34" charset="0"/>
                <a:ea typeface="Source Sans Pro" panose="020B0503030403020204" pitchFamily="34" charset="0"/>
              </a:rPr>
              <a:t>. </a:t>
            </a:r>
          </a:p>
          <a:p>
            <a:pPr marL="0" lvl="4" defTabSz="763736">
              <a:lnSpc>
                <a:spcPct val="90000"/>
              </a:lnSpc>
              <a:buClr>
                <a:srgbClr val="26567F"/>
              </a:buClr>
            </a:pPr>
            <a:endParaRPr lang="en-NZ" sz="1100" dirty="0">
              <a:solidFill>
                <a:srgbClr val="2A2A3E"/>
              </a:solidFill>
              <a:latin typeface="Source Sans Pro" panose="020B0503030403020204" pitchFamily="34" charset="0"/>
              <a:ea typeface="Source Sans Pro" panose="020B0503030403020204" pitchFamily="34" charset="0"/>
            </a:endParaRPr>
          </a:p>
        </p:txBody>
      </p:sp>
      <p:sp>
        <p:nvSpPr>
          <p:cNvPr id="35" name="TextBox 34">
            <a:extLst>
              <a:ext uri="{FF2B5EF4-FFF2-40B4-BE49-F238E27FC236}">
                <a16:creationId xmlns:a16="http://schemas.microsoft.com/office/drawing/2014/main" id="{97606AD3-8E78-4A07-BC23-F58F3B95FE83}"/>
              </a:ext>
            </a:extLst>
          </p:cNvPr>
          <p:cNvSpPr txBox="1"/>
          <p:nvPr/>
        </p:nvSpPr>
        <p:spPr>
          <a:xfrm>
            <a:off x="38394" y="5238980"/>
            <a:ext cx="4484340" cy="276999"/>
          </a:xfrm>
          <a:prstGeom prst="rect">
            <a:avLst/>
          </a:prstGeom>
          <a:noFill/>
        </p:spPr>
        <p:txBody>
          <a:bodyPr wrap="square" rtlCol="0">
            <a:spAutoFit/>
          </a:bodyPr>
          <a:lstStyle/>
          <a:p>
            <a:r>
              <a:rPr lang="en-NZ" sz="1200" b="1" dirty="0">
                <a:solidFill>
                  <a:srgbClr val="4B919F"/>
                </a:solidFill>
              </a:rPr>
              <a:t>A good purpose statement is based on getting 3 things clear:</a:t>
            </a:r>
          </a:p>
        </p:txBody>
      </p:sp>
      <p:sp>
        <p:nvSpPr>
          <p:cNvPr id="37" name="TextBox 36">
            <a:extLst>
              <a:ext uri="{FF2B5EF4-FFF2-40B4-BE49-F238E27FC236}">
                <a16:creationId xmlns:a16="http://schemas.microsoft.com/office/drawing/2014/main" id="{0EAF1F1B-9717-49BE-9661-CF42B722B92E}"/>
              </a:ext>
            </a:extLst>
          </p:cNvPr>
          <p:cNvSpPr txBox="1"/>
          <p:nvPr/>
        </p:nvSpPr>
        <p:spPr>
          <a:xfrm>
            <a:off x="3420624" y="5591020"/>
            <a:ext cx="3467260" cy="549381"/>
          </a:xfrm>
          <a:prstGeom prst="rect">
            <a:avLst/>
          </a:prstGeom>
          <a:noFill/>
        </p:spPr>
        <p:txBody>
          <a:bodyPr wrap="square" numCol="1" rtlCol="0">
            <a:spAutoFit/>
          </a:bodyPr>
          <a:lstStyle/>
          <a:p>
            <a:pPr marL="0" lvl="4" defTabSz="763736">
              <a:lnSpc>
                <a:spcPct val="90000"/>
              </a:lnSpc>
              <a:buClr>
                <a:srgbClr val="26567F"/>
              </a:buClr>
            </a:pPr>
            <a:r>
              <a:rPr lang="en-NZ" sz="1100" dirty="0">
                <a:solidFill>
                  <a:srgbClr val="2A2A3E"/>
                </a:solidFill>
                <a:latin typeface="Source Sans Pro" panose="020B0503030403020204" pitchFamily="34" charset="0"/>
                <a:ea typeface="Source Sans Pro" panose="020B0503030403020204" pitchFamily="34" charset="0"/>
              </a:rPr>
              <a:t>Purpose statements should assume that others (organisations, professionals, service users) will be interested to understand the what, why and how.</a:t>
            </a:r>
          </a:p>
        </p:txBody>
      </p:sp>
      <p:grpSp>
        <p:nvGrpSpPr>
          <p:cNvPr id="5" name="Group 4">
            <a:extLst>
              <a:ext uri="{FF2B5EF4-FFF2-40B4-BE49-F238E27FC236}">
                <a16:creationId xmlns:a16="http://schemas.microsoft.com/office/drawing/2014/main" id="{BDF7DC9A-D42B-4BA7-977A-F3C401D34706}"/>
              </a:ext>
            </a:extLst>
          </p:cNvPr>
          <p:cNvGrpSpPr/>
          <p:nvPr/>
        </p:nvGrpSpPr>
        <p:grpSpPr>
          <a:xfrm>
            <a:off x="3620085" y="3780374"/>
            <a:ext cx="3094559" cy="1481999"/>
            <a:chOff x="3692859" y="3440808"/>
            <a:chExt cx="3094559" cy="1396324"/>
          </a:xfrm>
        </p:grpSpPr>
        <p:sp>
          <p:nvSpPr>
            <p:cNvPr id="39" name="Rectangle 38">
              <a:extLst>
                <a:ext uri="{FF2B5EF4-FFF2-40B4-BE49-F238E27FC236}">
                  <a16:creationId xmlns:a16="http://schemas.microsoft.com/office/drawing/2014/main" id="{235BCD46-45F0-42D7-8E4F-D1E0A52BA715}"/>
                </a:ext>
              </a:extLst>
            </p:cNvPr>
            <p:cNvSpPr/>
            <p:nvPr/>
          </p:nvSpPr>
          <p:spPr>
            <a:xfrm>
              <a:off x="3692859" y="3440808"/>
              <a:ext cx="3094559" cy="1293947"/>
            </a:xfrm>
            <a:prstGeom prst="rect">
              <a:avLst/>
            </a:prstGeom>
            <a:solidFill>
              <a:srgbClr val="C9DE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243"/>
            </a:p>
          </p:txBody>
        </p:sp>
        <p:sp>
          <p:nvSpPr>
            <p:cNvPr id="40" name="TextBox 39">
              <a:extLst>
                <a:ext uri="{FF2B5EF4-FFF2-40B4-BE49-F238E27FC236}">
                  <a16:creationId xmlns:a16="http://schemas.microsoft.com/office/drawing/2014/main" id="{83618A67-D78B-46B5-8CA9-F717A0BC4D48}"/>
                </a:ext>
              </a:extLst>
            </p:cNvPr>
            <p:cNvSpPr txBox="1"/>
            <p:nvPr/>
          </p:nvSpPr>
          <p:spPr>
            <a:xfrm>
              <a:off x="3792658" y="3507311"/>
              <a:ext cx="2972642" cy="1329821"/>
            </a:xfrm>
            <a:prstGeom prst="rect">
              <a:avLst/>
            </a:prstGeom>
            <a:noFill/>
          </p:spPr>
          <p:txBody>
            <a:bodyPr wrap="square" numCol="1" rtlCol="0">
              <a:spAutoFit/>
            </a:bodyPr>
            <a:lstStyle/>
            <a:p>
              <a:r>
                <a:rPr lang="en-NZ" sz="1100" dirty="0">
                  <a:solidFill>
                    <a:srgbClr val="2A2A3E"/>
                  </a:solidFill>
                  <a:latin typeface="Source Sans Pro" panose="020B0503030403020204" pitchFamily="34" charset="0"/>
                  <a:ea typeface="Source Sans Pro" panose="020B0503030403020204" pitchFamily="34" charset="0"/>
                </a:rPr>
                <a:t>If you want to extend your purpose statement into a more extensive privacy statement, the Office of the Privacy Commissioner has a tool for building privacy statements. It’s designed for small to medium organisations.. </a:t>
              </a:r>
              <a:r>
                <a:rPr lang="en-NZ" sz="1100" b="1" dirty="0">
                  <a:solidFill>
                    <a:srgbClr val="2A2A3E"/>
                  </a:solidFill>
                  <a:latin typeface="Source Sans Pro" panose="020B0503030403020204" pitchFamily="34" charset="0"/>
                  <a:ea typeface="Source Sans Pro" panose="020B0503030403020204" pitchFamily="34" charset="0"/>
                  <a:hlinkClick r:id="rId2"/>
                </a:rPr>
                <a:t>privacy.org.nz/further-resources/privacy-statement-generator/ </a:t>
              </a:r>
              <a:endParaRPr lang="en-NZ" sz="1100" b="1" dirty="0">
                <a:solidFill>
                  <a:srgbClr val="2A2A3E"/>
                </a:solidFill>
                <a:latin typeface="Source Sans Pro" panose="020B0503030403020204" pitchFamily="34" charset="0"/>
                <a:ea typeface="Source Sans Pro" panose="020B0503030403020204" pitchFamily="34" charset="0"/>
              </a:endParaRPr>
            </a:p>
          </p:txBody>
        </p:sp>
        <p:pic>
          <p:nvPicPr>
            <p:cNvPr id="42" name="Picture 41">
              <a:extLst>
                <a:ext uri="{FF2B5EF4-FFF2-40B4-BE49-F238E27FC236}">
                  <a16:creationId xmlns:a16="http://schemas.microsoft.com/office/drawing/2014/main" id="{63EC8413-D712-4801-AEAB-602C239EE5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2859" y="3515020"/>
              <a:ext cx="166153" cy="166153"/>
            </a:xfrm>
            <a:prstGeom prst="rect">
              <a:avLst/>
            </a:prstGeom>
          </p:spPr>
        </p:pic>
      </p:grpSp>
      <p:pic>
        <p:nvPicPr>
          <p:cNvPr id="22" name="Graphic 21">
            <a:extLst>
              <a:ext uri="{FF2B5EF4-FFF2-40B4-BE49-F238E27FC236}">
                <a16:creationId xmlns:a16="http://schemas.microsoft.com/office/drawing/2014/main" id="{27902C59-827E-40D2-ADFD-3CEBB6CEDF0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174" y="52049"/>
            <a:ext cx="638865" cy="638865"/>
          </a:xfrm>
          <a:prstGeom prst="rect">
            <a:avLst/>
          </a:prstGeom>
        </p:spPr>
      </p:pic>
      <p:sp>
        <p:nvSpPr>
          <p:cNvPr id="43" name="TextBox 42">
            <a:extLst>
              <a:ext uri="{FF2B5EF4-FFF2-40B4-BE49-F238E27FC236}">
                <a16:creationId xmlns:a16="http://schemas.microsoft.com/office/drawing/2014/main" id="{19EBA135-1842-4F41-8C2B-82E985C43EF5}"/>
              </a:ext>
            </a:extLst>
          </p:cNvPr>
          <p:cNvSpPr txBox="1"/>
          <p:nvPr/>
        </p:nvSpPr>
        <p:spPr>
          <a:xfrm>
            <a:off x="3458159" y="803031"/>
            <a:ext cx="3386826" cy="3016210"/>
          </a:xfrm>
          <a:prstGeom prst="rect">
            <a:avLst/>
          </a:prstGeom>
          <a:solidFill>
            <a:schemeClr val="bg1"/>
          </a:solidFill>
        </p:spPr>
        <p:txBody>
          <a:bodyPr wrap="square" numCol="1" rtlCol="0">
            <a:spAutoFit/>
          </a:bodyPr>
          <a:lstStyle/>
          <a:p>
            <a:pPr defTabSz="344371">
              <a:tabLst>
                <a:tab pos="2398869" algn="l"/>
              </a:tabLst>
            </a:pPr>
            <a:r>
              <a:rPr lang="en-NZ" sz="1100" b="1" dirty="0">
                <a:solidFill>
                  <a:srgbClr val="4B919F"/>
                </a:solidFill>
                <a:latin typeface="Source Sans Pro" panose="020B0503030403020204" pitchFamily="34" charset="0"/>
              </a:rPr>
              <a:t>Where else does a purpose statement get used?</a:t>
            </a:r>
          </a:p>
          <a:p>
            <a:pPr defTabSz="344371">
              <a:tabLst>
                <a:tab pos="2398869" algn="l"/>
              </a:tabLst>
            </a:pPr>
            <a:endParaRPr lang="en-NZ" sz="1100" b="1" dirty="0">
              <a:solidFill>
                <a:srgbClr val="4B919F"/>
              </a:solidFill>
              <a:latin typeface="Source Sans Pro" panose="020B0503030403020204" pitchFamily="34" charset="0"/>
            </a:endParaRPr>
          </a:p>
          <a:p>
            <a:pPr defTabSz="344371">
              <a:spcBef>
                <a:spcPts val="200"/>
              </a:spcBef>
              <a:spcAft>
                <a:spcPts val="200"/>
              </a:spcAft>
              <a:tabLst>
                <a:tab pos="2398869" algn="l"/>
              </a:tabLst>
            </a:pPr>
            <a:r>
              <a:rPr lang="en-NZ" sz="1100" dirty="0">
                <a:solidFill>
                  <a:srgbClr val="2A2A3E"/>
                </a:solidFill>
                <a:latin typeface="Source Sans Pro" panose="020B0503030403020204" pitchFamily="34" charset="0"/>
              </a:rPr>
              <a:t>The information in a purpose statement is often reused in:</a:t>
            </a:r>
          </a:p>
          <a:p>
            <a:pPr marL="171450" indent="-171450" defTabSz="344371">
              <a:spcBef>
                <a:spcPts val="200"/>
              </a:spcBef>
              <a:spcAft>
                <a:spcPts val="200"/>
              </a:spcAft>
              <a:buClr>
                <a:srgbClr val="4B919F"/>
              </a:buClr>
              <a:buFont typeface="Arial" panose="020B0604020202020204" pitchFamily="34" charset="0"/>
              <a:buChar char="•"/>
              <a:tabLst>
                <a:tab pos="2398869" algn="l"/>
              </a:tabLst>
            </a:pPr>
            <a:r>
              <a:rPr lang="en-NZ" sz="1100" dirty="0">
                <a:solidFill>
                  <a:srgbClr val="2A2A3E"/>
                </a:solidFill>
                <a:latin typeface="Source Sans Pro" panose="020B0503030403020204" pitchFamily="34" charset="0"/>
              </a:rPr>
              <a:t>privacy statements</a:t>
            </a:r>
          </a:p>
          <a:p>
            <a:pPr marL="171450" indent="-171450" defTabSz="344371">
              <a:spcBef>
                <a:spcPts val="200"/>
              </a:spcBef>
              <a:spcAft>
                <a:spcPts val="200"/>
              </a:spcAft>
              <a:buClr>
                <a:srgbClr val="4B919F"/>
              </a:buClr>
              <a:buFont typeface="Arial" panose="020B0604020202020204" pitchFamily="34" charset="0"/>
              <a:buChar char="•"/>
              <a:tabLst>
                <a:tab pos="2398869" algn="l"/>
              </a:tabLst>
            </a:pPr>
            <a:r>
              <a:rPr lang="en-NZ" sz="1100" dirty="0">
                <a:solidFill>
                  <a:srgbClr val="2A2A3E"/>
                </a:solidFill>
                <a:latin typeface="Source Sans Pro" panose="020B0503030403020204" pitchFamily="34" charset="0"/>
              </a:rPr>
              <a:t>consent forms</a:t>
            </a:r>
          </a:p>
          <a:p>
            <a:pPr marL="171450" indent="-171450" defTabSz="344371">
              <a:spcBef>
                <a:spcPts val="200"/>
              </a:spcBef>
              <a:spcAft>
                <a:spcPts val="200"/>
              </a:spcAft>
              <a:buClr>
                <a:srgbClr val="4B919F"/>
              </a:buClr>
              <a:buFont typeface="Arial" panose="020B0604020202020204" pitchFamily="34" charset="0"/>
              <a:buChar char="•"/>
              <a:tabLst>
                <a:tab pos="2398869" algn="l"/>
              </a:tabLst>
            </a:pPr>
            <a:r>
              <a:rPr lang="en-NZ" sz="1100" dirty="0">
                <a:solidFill>
                  <a:srgbClr val="2A2A3E"/>
                </a:solidFill>
                <a:latin typeface="Source Sans Pro" panose="020B0503030403020204" pitchFamily="34" charset="0"/>
              </a:rPr>
              <a:t>privacy impact assessments</a:t>
            </a:r>
          </a:p>
          <a:p>
            <a:pPr marL="171450" indent="-171450" defTabSz="344371">
              <a:spcBef>
                <a:spcPts val="200"/>
              </a:spcBef>
              <a:spcAft>
                <a:spcPts val="200"/>
              </a:spcAft>
              <a:buClr>
                <a:srgbClr val="4B919F"/>
              </a:buClr>
              <a:buFont typeface="Arial" panose="020B0604020202020204" pitchFamily="34" charset="0"/>
              <a:buChar char="•"/>
              <a:tabLst>
                <a:tab pos="2398869" algn="l"/>
              </a:tabLst>
            </a:pPr>
            <a:r>
              <a:rPr lang="en-NZ" sz="1100" dirty="0">
                <a:solidFill>
                  <a:srgbClr val="2A2A3E"/>
                </a:solidFill>
                <a:latin typeface="Source Sans Pro" panose="020B0503030403020204" pitchFamily="34" charset="0"/>
              </a:rPr>
              <a:t>leaflets for service users</a:t>
            </a:r>
          </a:p>
          <a:p>
            <a:pPr marL="171450" indent="-171450" defTabSz="344371">
              <a:spcBef>
                <a:spcPts val="200"/>
              </a:spcBef>
              <a:spcAft>
                <a:spcPts val="200"/>
              </a:spcAft>
              <a:buClr>
                <a:srgbClr val="4B919F"/>
              </a:buClr>
              <a:buFont typeface="Arial" panose="020B0604020202020204" pitchFamily="34" charset="0"/>
              <a:buChar char="•"/>
              <a:tabLst>
                <a:tab pos="2398869" algn="l"/>
              </a:tabLst>
            </a:pPr>
            <a:r>
              <a:rPr lang="en-NZ" sz="1100" dirty="0">
                <a:solidFill>
                  <a:srgbClr val="2A2A3E"/>
                </a:solidFill>
                <a:latin typeface="Source Sans Pro" panose="020B0503030403020204" pitchFamily="34" charset="0"/>
              </a:rPr>
              <a:t>partnering agreements and contracts.</a:t>
            </a:r>
          </a:p>
          <a:p>
            <a:pPr defTabSz="344371">
              <a:spcBef>
                <a:spcPts val="200"/>
              </a:spcBef>
              <a:spcAft>
                <a:spcPts val="200"/>
              </a:spcAft>
              <a:buClr>
                <a:srgbClr val="4B919F"/>
              </a:buClr>
              <a:tabLst>
                <a:tab pos="2398869" algn="l"/>
              </a:tabLst>
            </a:pPr>
            <a:r>
              <a:rPr lang="en-NZ" sz="1100" dirty="0">
                <a:solidFill>
                  <a:srgbClr val="2A2A3E"/>
                </a:solidFill>
                <a:latin typeface="Source Sans Pro" panose="020B0503030403020204" pitchFamily="34" charset="0"/>
              </a:rPr>
              <a:t>This guide shows you how to develop a purpose statement and write it clearly to support transparency for others.</a:t>
            </a:r>
          </a:p>
          <a:p>
            <a:pPr defTabSz="344371">
              <a:spcBef>
                <a:spcPts val="200"/>
              </a:spcBef>
              <a:spcAft>
                <a:spcPts val="200"/>
              </a:spcAft>
              <a:buClr>
                <a:srgbClr val="4B919F"/>
              </a:buClr>
              <a:tabLst>
                <a:tab pos="2398869" algn="l"/>
              </a:tabLst>
            </a:pPr>
            <a:r>
              <a:rPr lang="en-NZ" sz="1100" dirty="0">
                <a:solidFill>
                  <a:srgbClr val="2A2A3E"/>
                </a:solidFill>
                <a:latin typeface="Source Sans Pro" panose="020B0503030403020204" pitchFamily="34" charset="0"/>
              </a:rPr>
              <a:t>For a deeper understanding about why it’s so important to think through purpose clearly, see the full Purpose Matters Guideline.</a:t>
            </a:r>
          </a:p>
        </p:txBody>
      </p:sp>
      <p:sp>
        <p:nvSpPr>
          <p:cNvPr id="48" name="Freeform: Shape 47">
            <a:extLst>
              <a:ext uri="{FF2B5EF4-FFF2-40B4-BE49-F238E27FC236}">
                <a16:creationId xmlns:a16="http://schemas.microsoft.com/office/drawing/2014/main" id="{4AFF236C-249F-4190-A4EC-12F5FC88E12A}"/>
              </a:ext>
            </a:extLst>
          </p:cNvPr>
          <p:cNvSpPr/>
          <p:nvPr/>
        </p:nvSpPr>
        <p:spPr>
          <a:xfrm>
            <a:off x="1199910" y="6292661"/>
            <a:ext cx="5624291" cy="897349"/>
          </a:xfrm>
          <a:custGeom>
            <a:avLst/>
            <a:gdLst>
              <a:gd name="connsiteX0" fmla="*/ 0 w 6553199"/>
              <a:gd name="connsiteY0" fmla="*/ 0 h 1075134"/>
              <a:gd name="connsiteX1" fmla="*/ 6553199 w 6553199"/>
              <a:gd name="connsiteY1" fmla="*/ 0 h 1075134"/>
              <a:gd name="connsiteX2" fmla="*/ 6553199 w 6553199"/>
              <a:gd name="connsiteY2" fmla="*/ 1075134 h 1075134"/>
              <a:gd name="connsiteX3" fmla="*/ 0 w 6553199"/>
              <a:gd name="connsiteY3" fmla="*/ 1075134 h 1075134"/>
              <a:gd name="connsiteX4" fmla="*/ 0 w 6553199"/>
              <a:gd name="connsiteY4" fmla="*/ 0 h 1075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199" h="1075134">
                <a:moveTo>
                  <a:pt x="0" y="0"/>
                </a:moveTo>
                <a:lnTo>
                  <a:pt x="6553199" y="0"/>
                </a:lnTo>
                <a:lnTo>
                  <a:pt x="6553199" y="1075134"/>
                </a:lnTo>
                <a:lnTo>
                  <a:pt x="0" y="107513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2203" tIns="42203" rIns="42203" bIns="42203" numCol="1" spcCol="1270" anchor="t" anchorCtr="0">
            <a:noAutofit/>
          </a:bodyPr>
          <a:lstStyle/>
          <a:p>
            <a:pPr marL="0" lvl="1" defTabSz="492377">
              <a:spcBef>
                <a:spcPts val="200"/>
              </a:spcBef>
              <a:spcAft>
                <a:spcPts val="200"/>
              </a:spcAft>
              <a:buClr>
                <a:srgbClr val="26567F"/>
              </a:buClr>
            </a:pPr>
            <a:r>
              <a:rPr lang="en-NZ" sz="1000" dirty="0">
                <a:solidFill>
                  <a:srgbClr val="2A2A3E"/>
                </a:solidFill>
                <a:latin typeface="Source Sans Pro" panose="020B0503030403020204" pitchFamily="34" charset="0"/>
                <a:ea typeface="Source Sans Pro" panose="020B0503030403020204" pitchFamily="34" charset="0"/>
              </a:rPr>
              <a:t>This defines the </a:t>
            </a:r>
            <a:r>
              <a:rPr lang="en-NZ" sz="1100" b="1" dirty="0">
                <a:solidFill>
                  <a:srgbClr val="4B919F"/>
                </a:solidFill>
                <a:latin typeface="Source Sans Pro" panose="020B0503030403020204" pitchFamily="34" charset="0"/>
              </a:rPr>
              <a:t>data or information </a:t>
            </a:r>
            <a:r>
              <a:rPr lang="en-NZ" sz="1000" dirty="0">
                <a:solidFill>
                  <a:srgbClr val="2A2A3E"/>
                </a:solidFill>
                <a:latin typeface="Source Sans Pro" panose="020B0503030403020204" pitchFamily="34" charset="0"/>
                <a:ea typeface="Source Sans Pro" panose="020B0503030403020204" pitchFamily="34" charset="0"/>
              </a:rPr>
              <a:t>that you will collect or use.</a:t>
            </a:r>
          </a:p>
          <a:p>
            <a:pPr marL="0" lvl="1" defTabSz="492377">
              <a:spcBef>
                <a:spcPts val="200"/>
              </a:spcBef>
              <a:spcAft>
                <a:spcPts val="200"/>
              </a:spcAft>
              <a:buClr>
                <a:srgbClr val="26567F"/>
              </a:buClr>
            </a:pPr>
            <a:r>
              <a:rPr lang="en-NZ" sz="1000" dirty="0">
                <a:solidFill>
                  <a:srgbClr val="2A2A3E"/>
                </a:solidFill>
                <a:latin typeface="Source Sans Pro" panose="020B0503030403020204" pitchFamily="34" charset="0"/>
                <a:ea typeface="Source Sans Pro" panose="020B0503030403020204" pitchFamily="34" charset="0"/>
              </a:rPr>
              <a:t>“We need to collect the following information ….”</a:t>
            </a:r>
          </a:p>
          <a:p>
            <a:pPr marL="0" lvl="1" defTabSz="492377">
              <a:spcBef>
                <a:spcPts val="200"/>
              </a:spcBef>
              <a:spcAft>
                <a:spcPts val="200"/>
              </a:spcAft>
              <a:buClr>
                <a:srgbClr val="26567F"/>
              </a:buClr>
            </a:pPr>
            <a:r>
              <a:rPr lang="en-NZ" sz="1000" b="1" dirty="0">
                <a:solidFill>
                  <a:srgbClr val="2A2A3E"/>
                </a:solidFill>
                <a:latin typeface="Source Sans Pro" panose="020B0503030403020204" pitchFamily="34" charset="0"/>
              </a:rPr>
              <a:t>Check: </a:t>
            </a:r>
            <a:r>
              <a:rPr lang="en-NZ" sz="1000" dirty="0">
                <a:solidFill>
                  <a:srgbClr val="2A2A3E"/>
                </a:solidFill>
                <a:latin typeface="Source Sans Pro" panose="020B0503030403020204" pitchFamily="34" charset="0"/>
              </a:rPr>
              <a:t>is all this information necessary for this purpose? Is there a different way that needs less information?</a:t>
            </a:r>
            <a:endParaRPr lang="en-NZ" sz="1000" dirty="0"/>
          </a:p>
        </p:txBody>
      </p:sp>
      <p:sp>
        <p:nvSpPr>
          <p:cNvPr id="49" name="Freeform: Shape 48">
            <a:extLst>
              <a:ext uri="{FF2B5EF4-FFF2-40B4-BE49-F238E27FC236}">
                <a16:creationId xmlns:a16="http://schemas.microsoft.com/office/drawing/2014/main" id="{C980CD2A-0C58-465C-8F9F-A30B17C0F73F}"/>
              </a:ext>
            </a:extLst>
          </p:cNvPr>
          <p:cNvSpPr/>
          <p:nvPr/>
        </p:nvSpPr>
        <p:spPr>
          <a:xfrm>
            <a:off x="1199911" y="7372333"/>
            <a:ext cx="5496976" cy="962274"/>
          </a:xfrm>
          <a:custGeom>
            <a:avLst/>
            <a:gdLst>
              <a:gd name="connsiteX0" fmla="*/ 0 w 6553199"/>
              <a:gd name="connsiteY0" fmla="*/ 0 h 1075134"/>
              <a:gd name="connsiteX1" fmla="*/ 6553199 w 6553199"/>
              <a:gd name="connsiteY1" fmla="*/ 0 h 1075134"/>
              <a:gd name="connsiteX2" fmla="*/ 6553199 w 6553199"/>
              <a:gd name="connsiteY2" fmla="*/ 1075134 h 1075134"/>
              <a:gd name="connsiteX3" fmla="*/ 0 w 6553199"/>
              <a:gd name="connsiteY3" fmla="*/ 1075134 h 1075134"/>
              <a:gd name="connsiteX4" fmla="*/ 0 w 6553199"/>
              <a:gd name="connsiteY4" fmla="*/ 0 h 1075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199" h="1075134">
                <a:moveTo>
                  <a:pt x="0" y="0"/>
                </a:moveTo>
                <a:lnTo>
                  <a:pt x="6553199" y="0"/>
                </a:lnTo>
                <a:lnTo>
                  <a:pt x="6553199" y="1075134"/>
                </a:lnTo>
                <a:lnTo>
                  <a:pt x="0" y="107513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2203" tIns="42203" rIns="42203" bIns="42203" numCol="1" spcCol="1270" anchor="t" anchorCtr="0">
            <a:noAutofit/>
          </a:bodyPr>
          <a:lstStyle/>
          <a:p>
            <a:pPr marL="0" lvl="1" defTabSz="492377">
              <a:spcBef>
                <a:spcPts val="200"/>
              </a:spcBef>
              <a:spcAft>
                <a:spcPts val="200"/>
              </a:spcAft>
              <a:buClr>
                <a:srgbClr val="26567F"/>
              </a:buClr>
            </a:pPr>
            <a:r>
              <a:rPr lang="en-NZ" sz="1000" dirty="0">
                <a:solidFill>
                  <a:srgbClr val="2A2A3E"/>
                </a:solidFill>
                <a:latin typeface="Source Sans Pro" panose="020B0503030403020204" pitchFamily="34" charset="0"/>
                <a:ea typeface="Source Sans Pro" panose="020B0503030403020204" pitchFamily="34" charset="0"/>
              </a:rPr>
              <a:t>This defines the </a:t>
            </a:r>
            <a:r>
              <a:rPr lang="en-NZ" sz="1100" b="1" dirty="0">
                <a:solidFill>
                  <a:srgbClr val="4B919F"/>
                </a:solidFill>
                <a:latin typeface="Source Sans Pro" panose="020B0503030403020204" pitchFamily="34" charset="0"/>
              </a:rPr>
              <a:t>purpose</a:t>
            </a:r>
            <a:r>
              <a:rPr lang="en-NZ" sz="1000" dirty="0">
                <a:solidFill>
                  <a:srgbClr val="2A2A3E"/>
                </a:solidFill>
                <a:latin typeface="Source Sans Pro" panose="020B0503030403020204" pitchFamily="34" charset="0"/>
              </a:rPr>
              <a:t>.</a:t>
            </a:r>
            <a:r>
              <a:rPr lang="en-NZ" sz="1000" dirty="0">
                <a:solidFill>
                  <a:srgbClr val="2A2A3E"/>
                </a:solidFill>
                <a:latin typeface="Source Sans Pro" panose="020B0503030403020204" pitchFamily="34" charset="0"/>
                <a:ea typeface="Source Sans Pro" panose="020B0503030403020204" pitchFamily="34" charset="0"/>
              </a:rPr>
              <a:t> It is what you will directly achieve by collecting or using this information in this way.</a:t>
            </a:r>
          </a:p>
          <a:p>
            <a:pPr marL="0" lvl="1" defTabSz="492377">
              <a:spcBef>
                <a:spcPts val="200"/>
              </a:spcBef>
              <a:spcAft>
                <a:spcPts val="200"/>
              </a:spcAft>
              <a:buClr>
                <a:srgbClr val="26567F"/>
              </a:buClr>
            </a:pPr>
            <a:r>
              <a:rPr lang="en-NZ" sz="1000" dirty="0">
                <a:solidFill>
                  <a:srgbClr val="2A2A3E"/>
                </a:solidFill>
                <a:latin typeface="Source Sans Pro" panose="020B0503030403020204" pitchFamily="34" charset="0"/>
                <a:ea typeface="Source Sans Pro" panose="020B0503030403020204" pitchFamily="34" charset="0"/>
              </a:rPr>
              <a:t>“Which means that we can … decide / check / understand …”</a:t>
            </a:r>
          </a:p>
          <a:p>
            <a:pPr marL="0" lvl="1" defTabSz="492377">
              <a:spcBef>
                <a:spcPts val="200"/>
              </a:spcBef>
              <a:spcAft>
                <a:spcPts val="200"/>
              </a:spcAft>
              <a:buClr>
                <a:srgbClr val="26567F"/>
              </a:buClr>
            </a:pPr>
            <a:r>
              <a:rPr lang="en-NZ" sz="1000" b="1" dirty="0">
                <a:solidFill>
                  <a:srgbClr val="2A2A3E"/>
                </a:solidFill>
                <a:latin typeface="Source Sans Pro" panose="020B0503030403020204" pitchFamily="34" charset="0"/>
              </a:rPr>
              <a:t>Check</a:t>
            </a:r>
            <a:r>
              <a:rPr lang="en-NZ" sz="1000" dirty="0">
                <a:solidFill>
                  <a:srgbClr val="2A2A3E"/>
                </a:solidFill>
                <a:latin typeface="Source Sans Pro" panose="020B0503030403020204" pitchFamily="34" charset="0"/>
              </a:rPr>
              <a:t>: is this purpose a reasonable one that is part of your work? Will service users see that too?</a:t>
            </a:r>
            <a:endParaRPr lang="en-NZ" sz="1000" dirty="0"/>
          </a:p>
        </p:txBody>
      </p:sp>
      <p:sp>
        <p:nvSpPr>
          <p:cNvPr id="50" name="Freeform: Shape 49">
            <a:extLst>
              <a:ext uri="{FF2B5EF4-FFF2-40B4-BE49-F238E27FC236}">
                <a16:creationId xmlns:a16="http://schemas.microsoft.com/office/drawing/2014/main" id="{985065E7-7DD2-4CFE-AB5C-9F289934CA43}"/>
              </a:ext>
            </a:extLst>
          </p:cNvPr>
          <p:cNvSpPr/>
          <p:nvPr/>
        </p:nvSpPr>
        <p:spPr>
          <a:xfrm>
            <a:off x="1199910" y="8486956"/>
            <a:ext cx="5496975" cy="975309"/>
          </a:xfrm>
          <a:custGeom>
            <a:avLst/>
            <a:gdLst>
              <a:gd name="connsiteX0" fmla="*/ 0 w 6553199"/>
              <a:gd name="connsiteY0" fmla="*/ 0 h 1075134"/>
              <a:gd name="connsiteX1" fmla="*/ 6553199 w 6553199"/>
              <a:gd name="connsiteY1" fmla="*/ 0 h 1075134"/>
              <a:gd name="connsiteX2" fmla="*/ 6553199 w 6553199"/>
              <a:gd name="connsiteY2" fmla="*/ 1075134 h 1075134"/>
              <a:gd name="connsiteX3" fmla="*/ 0 w 6553199"/>
              <a:gd name="connsiteY3" fmla="*/ 1075134 h 1075134"/>
              <a:gd name="connsiteX4" fmla="*/ 0 w 6553199"/>
              <a:gd name="connsiteY4" fmla="*/ 0 h 1075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199" h="1075134">
                <a:moveTo>
                  <a:pt x="0" y="0"/>
                </a:moveTo>
                <a:lnTo>
                  <a:pt x="6553199" y="0"/>
                </a:lnTo>
                <a:lnTo>
                  <a:pt x="6553199" y="1075134"/>
                </a:lnTo>
                <a:lnTo>
                  <a:pt x="0" y="107513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2203" tIns="42203" rIns="42203" bIns="42203" numCol="1" spcCol="1270" anchor="t" anchorCtr="0">
            <a:noAutofit/>
          </a:bodyPr>
          <a:lstStyle/>
          <a:p>
            <a:pPr marL="0" lvl="1" defTabSz="492377">
              <a:spcBef>
                <a:spcPts val="200"/>
              </a:spcBef>
              <a:spcAft>
                <a:spcPts val="200"/>
              </a:spcAft>
              <a:buClr>
                <a:srgbClr val="26567F"/>
              </a:buClr>
            </a:pPr>
            <a:r>
              <a:rPr lang="en-NZ" sz="1000" dirty="0">
                <a:solidFill>
                  <a:srgbClr val="2A2A3E"/>
                </a:solidFill>
                <a:latin typeface="Source Sans Pro" panose="020B0503030403020204" pitchFamily="34" charset="0"/>
                <a:ea typeface="Source Sans Pro" panose="020B0503030403020204" pitchFamily="34" charset="0"/>
              </a:rPr>
              <a:t>This is the </a:t>
            </a:r>
            <a:r>
              <a:rPr lang="en-NZ" sz="1100" b="1" dirty="0">
                <a:solidFill>
                  <a:srgbClr val="4B919F"/>
                </a:solidFill>
                <a:latin typeface="Source Sans Pro" panose="020B0503030403020204" pitchFamily="34" charset="0"/>
              </a:rPr>
              <a:t>outcome</a:t>
            </a:r>
            <a:r>
              <a:rPr lang="en-NZ" sz="1000" dirty="0">
                <a:solidFill>
                  <a:srgbClr val="2A2A3E"/>
                </a:solidFill>
                <a:latin typeface="Source Sans Pro" panose="020B0503030403020204" pitchFamily="34" charset="0"/>
                <a:ea typeface="Source Sans Pro" panose="020B0503030403020204" pitchFamily="34" charset="0"/>
              </a:rPr>
              <a:t>. It explains the connection between achieving the purpose and how it will make a difference to people, whānau or communities.</a:t>
            </a:r>
          </a:p>
          <a:p>
            <a:pPr marL="0" lvl="1" defTabSz="492377">
              <a:spcBef>
                <a:spcPts val="200"/>
              </a:spcBef>
              <a:spcAft>
                <a:spcPts val="200"/>
              </a:spcAft>
              <a:buClr>
                <a:srgbClr val="26567F"/>
              </a:buClr>
            </a:pPr>
            <a:r>
              <a:rPr lang="en-NZ" sz="1000" dirty="0">
                <a:solidFill>
                  <a:srgbClr val="2A2A3E"/>
                </a:solidFill>
                <a:latin typeface="Source Sans Pro" panose="020B0503030403020204" pitchFamily="34" charset="0"/>
                <a:ea typeface="Source Sans Pro" panose="020B0503030403020204" pitchFamily="34" charset="0"/>
              </a:rPr>
              <a:t>“So that we can improve the wellbeing of ... by …”</a:t>
            </a:r>
            <a:endParaRPr lang="en-NZ" sz="1000" dirty="0">
              <a:solidFill>
                <a:srgbClr val="2A2A3E"/>
              </a:solidFill>
              <a:latin typeface="Source Sans Pro" panose="020B0503030403020204" pitchFamily="34" charset="0"/>
            </a:endParaRPr>
          </a:p>
          <a:p>
            <a:pPr marL="0" lvl="1" defTabSz="492377">
              <a:spcBef>
                <a:spcPts val="200"/>
              </a:spcBef>
              <a:spcAft>
                <a:spcPts val="200"/>
              </a:spcAft>
              <a:buClr>
                <a:srgbClr val="26567F"/>
              </a:buClr>
            </a:pPr>
            <a:r>
              <a:rPr lang="en-NZ" sz="1000" b="1" dirty="0">
                <a:solidFill>
                  <a:srgbClr val="2A2A3E"/>
                </a:solidFill>
                <a:latin typeface="Source Sans Pro" panose="020B0503030403020204" pitchFamily="34" charset="0"/>
              </a:rPr>
              <a:t>Check</a:t>
            </a:r>
            <a:r>
              <a:rPr lang="en-NZ" sz="1000" dirty="0">
                <a:solidFill>
                  <a:srgbClr val="2A2A3E"/>
                </a:solidFill>
                <a:latin typeface="Source Sans Pro" panose="020B0503030403020204" pitchFamily="34" charset="0"/>
              </a:rPr>
              <a:t>: if there’s doubt (it might, possibly or maybe), then think carefully if the purpose really works.</a:t>
            </a:r>
            <a:endParaRPr lang="en-NZ" sz="1000" dirty="0"/>
          </a:p>
        </p:txBody>
      </p:sp>
      <p:sp>
        <p:nvSpPr>
          <p:cNvPr id="61" name="TextBox 60">
            <a:extLst>
              <a:ext uri="{FF2B5EF4-FFF2-40B4-BE49-F238E27FC236}">
                <a16:creationId xmlns:a16="http://schemas.microsoft.com/office/drawing/2014/main" id="{0AD6DCE8-AE7C-4E30-AF8D-33D7E5FCA650}"/>
              </a:ext>
              <a:ext uri="{C183D7F6-B498-43B3-948B-1728B52AA6E4}">
                <adec:decorative xmlns:adec="http://schemas.microsoft.com/office/drawing/2017/decorative" val="0"/>
              </a:ext>
            </a:extLst>
          </p:cNvPr>
          <p:cNvSpPr txBox="1"/>
          <p:nvPr/>
        </p:nvSpPr>
        <p:spPr>
          <a:xfrm>
            <a:off x="-10652" y="9624384"/>
            <a:ext cx="1535998" cy="230832"/>
          </a:xfrm>
          <a:prstGeom prst="rect">
            <a:avLst/>
          </a:prstGeom>
          <a:noFill/>
        </p:spPr>
        <p:txBody>
          <a:bodyPr wrap="none" rtlCol="0">
            <a:spAutoFit/>
          </a:bodyPr>
          <a:lstStyle/>
          <a:p>
            <a:r>
              <a:rPr lang="en-NZ" sz="900" b="1" dirty="0"/>
              <a:t>digital.govt.nz/</a:t>
            </a:r>
            <a:r>
              <a:rPr lang="en-NZ" sz="900" b="1" dirty="0" err="1"/>
              <a:t>dpup</a:t>
            </a:r>
            <a:r>
              <a:rPr lang="en-NZ" sz="900" b="1" dirty="0"/>
              <a:t>/toolkit</a:t>
            </a:r>
            <a:endParaRPr lang="en-NZ" sz="900" dirty="0">
              <a:solidFill>
                <a:srgbClr val="4B919F"/>
              </a:solidFill>
            </a:endParaRPr>
          </a:p>
        </p:txBody>
      </p:sp>
      <p:sp>
        <p:nvSpPr>
          <p:cNvPr id="66" name="Oval 65">
            <a:extLst>
              <a:ext uri="{FF2B5EF4-FFF2-40B4-BE49-F238E27FC236}">
                <a16:creationId xmlns:a16="http://schemas.microsoft.com/office/drawing/2014/main" id="{E5F02A75-0446-4C64-A3CC-58724772F841}"/>
              </a:ext>
            </a:extLst>
          </p:cNvPr>
          <p:cNvSpPr/>
          <p:nvPr/>
        </p:nvSpPr>
        <p:spPr>
          <a:xfrm>
            <a:off x="80496" y="6251796"/>
            <a:ext cx="967160" cy="977031"/>
          </a:xfrm>
          <a:prstGeom prst="ellipse">
            <a:avLst/>
          </a:prstGeom>
          <a:solidFill>
            <a:srgbClr val="C9DEE2"/>
          </a:solidFill>
          <a:ln>
            <a:solidFill>
              <a:srgbClr val="C9DE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b="1" dirty="0">
                <a:solidFill>
                  <a:srgbClr val="4B919F"/>
                </a:solidFill>
                <a:latin typeface="Source Sans Pro" panose="020B0503030403020204" pitchFamily="34" charset="0"/>
              </a:rPr>
              <a:t>What</a:t>
            </a:r>
          </a:p>
        </p:txBody>
      </p:sp>
      <p:sp>
        <p:nvSpPr>
          <p:cNvPr id="67" name="Oval 66">
            <a:extLst>
              <a:ext uri="{FF2B5EF4-FFF2-40B4-BE49-F238E27FC236}">
                <a16:creationId xmlns:a16="http://schemas.microsoft.com/office/drawing/2014/main" id="{05849566-90E6-46CD-8E68-2AE9E9C38DB6}"/>
              </a:ext>
            </a:extLst>
          </p:cNvPr>
          <p:cNvSpPr/>
          <p:nvPr/>
        </p:nvSpPr>
        <p:spPr>
          <a:xfrm>
            <a:off x="80496" y="7360848"/>
            <a:ext cx="967160" cy="977031"/>
          </a:xfrm>
          <a:prstGeom prst="ellipse">
            <a:avLst/>
          </a:prstGeom>
          <a:solidFill>
            <a:srgbClr val="C9DEE2"/>
          </a:solidFill>
          <a:ln>
            <a:solidFill>
              <a:srgbClr val="C9DE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b="1" dirty="0">
                <a:solidFill>
                  <a:srgbClr val="4B919F"/>
                </a:solidFill>
                <a:latin typeface="Source Sans Pro" panose="020B0503030403020204" pitchFamily="34" charset="0"/>
              </a:rPr>
              <a:t>Why</a:t>
            </a:r>
          </a:p>
        </p:txBody>
      </p:sp>
      <p:sp>
        <p:nvSpPr>
          <p:cNvPr id="68" name="Oval 67">
            <a:extLst>
              <a:ext uri="{FF2B5EF4-FFF2-40B4-BE49-F238E27FC236}">
                <a16:creationId xmlns:a16="http://schemas.microsoft.com/office/drawing/2014/main" id="{55998A2D-82AA-41C3-AA04-28603B25AD66}"/>
              </a:ext>
            </a:extLst>
          </p:cNvPr>
          <p:cNvSpPr/>
          <p:nvPr/>
        </p:nvSpPr>
        <p:spPr>
          <a:xfrm>
            <a:off x="80496" y="8470873"/>
            <a:ext cx="967160" cy="977031"/>
          </a:xfrm>
          <a:prstGeom prst="ellipse">
            <a:avLst/>
          </a:prstGeom>
          <a:solidFill>
            <a:srgbClr val="C9DEE2"/>
          </a:solidFill>
          <a:ln>
            <a:solidFill>
              <a:srgbClr val="C9DE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b="1" dirty="0">
                <a:solidFill>
                  <a:srgbClr val="4B919F"/>
                </a:solidFill>
                <a:latin typeface="Source Sans Pro" panose="020B0503030403020204" pitchFamily="34" charset="0"/>
              </a:rPr>
              <a:t>How</a:t>
            </a:r>
          </a:p>
        </p:txBody>
      </p:sp>
      <p:pic>
        <p:nvPicPr>
          <p:cNvPr id="29" name="Picture 28">
            <a:extLst>
              <a:ext uri="{FF2B5EF4-FFF2-40B4-BE49-F238E27FC236}">
                <a16:creationId xmlns:a16="http://schemas.microsoft.com/office/drawing/2014/main" id="{5F7C42A2-1478-4E1C-8603-E50B5C1DE8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79481" y="179798"/>
            <a:ext cx="1083825" cy="468000"/>
          </a:xfrm>
          <a:prstGeom prst="rect">
            <a:avLst/>
          </a:prstGeom>
        </p:spPr>
      </p:pic>
      <p:pic>
        <p:nvPicPr>
          <p:cNvPr id="3" name="Picture 2">
            <a:extLst>
              <a:ext uri="{FF2B5EF4-FFF2-40B4-BE49-F238E27FC236}">
                <a16:creationId xmlns:a16="http://schemas.microsoft.com/office/drawing/2014/main" id="{E3E817F1-3D90-4637-ADA1-4E36C00943D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3003" y="52758"/>
            <a:ext cx="1690245" cy="612000"/>
          </a:xfrm>
          <a:prstGeom prst="rect">
            <a:avLst/>
          </a:prstGeom>
        </p:spPr>
      </p:pic>
      <p:pic>
        <p:nvPicPr>
          <p:cNvPr id="25" name="Picture 24">
            <a:extLst>
              <a:ext uri="{FF2B5EF4-FFF2-40B4-BE49-F238E27FC236}">
                <a16:creationId xmlns:a16="http://schemas.microsoft.com/office/drawing/2014/main" id="{1AF43720-66A4-477C-8D58-C92B48BD445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18732" y="9545074"/>
            <a:ext cx="1484683" cy="270295"/>
          </a:xfrm>
          <a:prstGeom prst="rect">
            <a:avLst/>
          </a:prstGeom>
        </p:spPr>
      </p:pic>
    </p:spTree>
    <p:extLst>
      <p:ext uri="{BB962C8B-B14F-4D97-AF65-F5344CB8AC3E}">
        <p14:creationId xmlns:p14="http://schemas.microsoft.com/office/powerpoint/2010/main" val="2725320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3BE272C-2D73-468D-A988-0461096440ED}"/>
              </a:ext>
            </a:extLst>
          </p:cNvPr>
          <p:cNvGrpSpPr/>
          <p:nvPr/>
        </p:nvGrpSpPr>
        <p:grpSpPr>
          <a:xfrm>
            <a:off x="60428" y="781380"/>
            <a:ext cx="6782086" cy="2669680"/>
            <a:chOff x="61605" y="1087203"/>
            <a:chExt cx="7347260" cy="2928579"/>
          </a:xfrm>
        </p:grpSpPr>
        <p:sp>
          <p:nvSpPr>
            <p:cNvPr id="22" name="TextBox 21">
              <a:extLst>
                <a:ext uri="{FF2B5EF4-FFF2-40B4-BE49-F238E27FC236}">
                  <a16:creationId xmlns:a16="http://schemas.microsoft.com/office/drawing/2014/main" id="{BB6C643D-CABF-45D7-B1D1-9E29A1E44A33}"/>
                </a:ext>
              </a:extLst>
            </p:cNvPr>
            <p:cNvSpPr txBox="1"/>
            <p:nvPr/>
          </p:nvSpPr>
          <p:spPr>
            <a:xfrm>
              <a:off x="1020704" y="1087203"/>
              <a:ext cx="6388161" cy="2928579"/>
            </a:xfrm>
            <a:prstGeom prst="rect">
              <a:avLst/>
            </a:prstGeom>
            <a:noFill/>
          </p:spPr>
          <p:txBody>
            <a:bodyPr wrap="square" numCol="1" rtlCol="0">
              <a:spAutoFit/>
            </a:bodyPr>
            <a:lstStyle/>
            <a:p>
              <a:pPr marL="158264" lvl="4" indent="-158264" defTabSz="718048">
                <a:spcBef>
                  <a:spcPts val="200"/>
                </a:spcBef>
                <a:spcAft>
                  <a:spcPts val="200"/>
                </a:spcAft>
                <a:buClr>
                  <a:srgbClr val="26567F"/>
                </a:buClr>
                <a:buFont typeface="Arial" panose="020B0604020202020204" pitchFamily="34" charset="0"/>
                <a:buChar char="•"/>
              </a:pPr>
              <a:r>
                <a:rPr lang="en-NZ" sz="1100" dirty="0">
                  <a:solidFill>
                    <a:srgbClr val="2A2A3E"/>
                  </a:solidFill>
                  <a:latin typeface="Source Sans Pro" panose="020B0503030403020204" pitchFamily="34" charset="0"/>
                  <a:ea typeface="Source Sans Pro" panose="020B0503030403020204" pitchFamily="34" charset="0"/>
                </a:rPr>
                <a:t>What the outcomes are meant to be? What is the effect of this on the social sector or for service users, whānau and communities?</a:t>
              </a:r>
            </a:p>
            <a:p>
              <a:pPr marL="158264" lvl="4" indent="-158264" defTabSz="718048">
                <a:spcBef>
                  <a:spcPts val="200"/>
                </a:spcBef>
                <a:spcAft>
                  <a:spcPts val="200"/>
                </a:spcAft>
                <a:buClr>
                  <a:srgbClr val="26567F"/>
                </a:buClr>
                <a:buFont typeface="Arial" panose="020B0604020202020204" pitchFamily="34" charset="0"/>
                <a:buChar char="•"/>
              </a:pPr>
              <a:r>
                <a:rPr lang="en-NZ" sz="1100" dirty="0">
                  <a:solidFill>
                    <a:srgbClr val="2A2A3E"/>
                  </a:solidFill>
                  <a:latin typeface="Source Sans Pro" panose="020B0503030403020204" pitchFamily="34" charset="0"/>
                  <a:ea typeface="Source Sans Pro" panose="020B0503030403020204" pitchFamily="34" charset="0"/>
                </a:rPr>
                <a:t>How those outcomes will help improve people’s wellbeing?</a:t>
              </a:r>
            </a:p>
            <a:p>
              <a:pPr marL="158264" lvl="4" indent="-158264" defTabSz="718048">
                <a:spcBef>
                  <a:spcPts val="200"/>
                </a:spcBef>
                <a:spcAft>
                  <a:spcPts val="200"/>
                </a:spcAft>
                <a:buClr>
                  <a:srgbClr val="26567F"/>
                </a:buClr>
                <a:buFont typeface="Arial" panose="020B0604020202020204" pitchFamily="34" charset="0"/>
                <a:buChar char="•"/>
              </a:pPr>
              <a:r>
                <a:rPr lang="en-NZ" sz="1100" dirty="0">
                  <a:solidFill>
                    <a:srgbClr val="2A2A3E"/>
                  </a:solidFill>
                  <a:latin typeface="Source Sans Pro" panose="020B0503030403020204" pitchFamily="34" charset="0"/>
                  <a:ea typeface="Source Sans Pro" panose="020B0503030403020204" pitchFamily="34" charset="0"/>
                </a:rPr>
                <a:t>Is it going to directly help individuals, their communities or people in similar situations to them? Or will it help people in some other way? The effects or outcomes can be about particular people, or it can be a public good.</a:t>
              </a:r>
            </a:p>
            <a:p>
              <a:pPr marL="158264" lvl="4" indent="-158264" defTabSz="718048">
                <a:spcBef>
                  <a:spcPts val="200"/>
                </a:spcBef>
                <a:spcAft>
                  <a:spcPts val="200"/>
                </a:spcAft>
                <a:buClr>
                  <a:srgbClr val="26567F"/>
                </a:buClr>
                <a:buFont typeface="Arial" panose="020B0604020202020204" pitchFamily="34" charset="0"/>
                <a:buChar char="•"/>
              </a:pPr>
              <a:r>
                <a:rPr lang="en-NZ" sz="1100" dirty="0">
                  <a:solidFill>
                    <a:srgbClr val="2A2A3E"/>
                  </a:solidFill>
                  <a:latin typeface="Source Sans Pro" panose="020B0503030403020204" pitchFamily="34" charset="0"/>
                  <a:ea typeface="Source Sans Pro" panose="020B0503030403020204" pitchFamily="34" charset="0"/>
                </a:rPr>
                <a:t>For example, is it helping because it:</a:t>
              </a:r>
            </a:p>
            <a:p>
              <a:pPr marL="580301" lvl="5" indent="-158264" defTabSz="718048">
                <a:spcBef>
                  <a:spcPts val="200"/>
                </a:spcBef>
                <a:spcAft>
                  <a:spcPts val="200"/>
                </a:spcAft>
                <a:buClr>
                  <a:srgbClr val="26567F"/>
                </a:buClr>
                <a:buFont typeface="Arial" panose="020B0604020202020204" pitchFamily="34" charset="0"/>
                <a:buChar char="•"/>
              </a:pPr>
              <a:r>
                <a:rPr lang="en-NZ" sz="1100" dirty="0">
                  <a:solidFill>
                    <a:srgbClr val="2A2A3E"/>
                  </a:solidFill>
                  <a:latin typeface="Source Sans Pro" panose="020B0503030403020204" pitchFamily="34" charset="0"/>
                </a:rPr>
                <a:t>makes it easier for whānau to get the help they need from a range of places?</a:t>
              </a:r>
            </a:p>
            <a:p>
              <a:pPr marL="580301" lvl="5" indent="-158264" defTabSz="718048">
                <a:spcBef>
                  <a:spcPts val="200"/>
                </a:spcBef>
                <a:spcAft>
                  <a:spcPts val="200"/>
                </a:spcAft>
                <a:buClr>
                  <a:srgbClr val="26567F"/>
                </a:buClr>
                <a:buFont typeface="Arial" panose="020B0604020202020204" pitchFamily="34" charset="0"/>
                <a:buChar char="•"/>
              </a:pPr>
              <a:r>
                <a:rPr lang="en-NZ" sz="1100" dirty="0">
                  <a:solidFill>
                    <a:srgbClr val="2A2A3E"/>
                  </a:solidFill>
                  <a:latin typeface="Source Sans Pro" panose="020B0503030403020204" pitchFamily="34" charset="0"/>
                </a:rPr>
                <a:t>helps a service provider know what training their staff need to support people?</a:t>
              </a:r>
            </a:p>
            <a:p>
              <a:pPr marL="580301" lvl="5" indent="-158264" defTabSz="718048">
                <a:spcBef>
                  <a:spcPts val="200"/>
                </a:spcBef>
                <a:spcAft>
                  <a:spcPts val="200"/>
                </a:spcAft>
                <a:buClr>
                  <a:srgbClr val="26567F"/>
                </a:buClr>
                <a:buFont typeface="Arial" panose="020B0604020202020204" pitchFamily="34" charset="0"/>
                <a:buChar char="•"/>
              </a:pPr>
              <a:r>
                <a:rPr lang="en-NZ" sz="1100" dirty="0">
                  <a:solidFill>
                    <a:srgbClr val="2A2A3E"/>
                  </a:solidFill>
                  <a:latin typeface="Source Sans Pro" panose="020B0503030403020204" pitchFamily="34" charset="0"/>
                </a:rPr>
                <a:t>means the service provider can deliver the service in a consistent and helpful way?</a:t>
              </a:r>
            </a:p>
            <a:p>
              <a:pPr marL="580301" lvl="5" indent="-158264" defTabSz="718048">
                <a:spcBef>
                  <a:spcPts val="200"/>
                </a:spcBef>
                <a:spcAft>
                  <a:spcPts val="200"/>
                </a:spcAft>
                <a:buClr>
                  <a:srgbClr val="26567F"/>
                </a:buClr>
                <a:buFont typeface="Arial" panose="020B0604020202020204" pitchFamily="34" charset="0"/>
                <a:buChar char="•"/>
              </a:pPr>
              <a:r>
                <a:rPr lang="en-NZ" sz="1100" dirty="0">
                  <a:solidFill>
                    <a:srgbClr val="2A2A3E"/>
                  </a:solidFill>
                  <a:latin typeface="Source Sans Pro" panose="020B0503030403020204" pitchFamily="34" charset="0"/>
                </a:rPr>
                <a:t>helps government make informed decisions about what kinds of services are needed?</a:t>
              </a:r>
            </a:p>
            <a:p>
              <a:pPr marL="580301" lvl="5" indent="-158264" defTabSz="718048">
                <a:spcBef>
                  <a:spcPts val="200"/>
                </a:spcBef>
                <a:spcAft>
                  <a:spcPts val="200"/>
                </a:spcAft>
                <a:buClr>
                  <a:srgbClr val="26567F"/>
                </a:buClr>
                <a:buFont typeface="Arial" panose="020B0604020202020204" pitchFamily="34" charset="0"/>
                <a:buChar char="•"/>
              </a:pPr>
              <a:r>
                <a:rPr lang="en-NZ" sz="1100" dirty="0">
                  <a:solidFill>
                    <a:srgbClr val="2A2A3E"/>
                  </a:solidFill>
                  <a:latin typeface="Source Sans Pro" panose="020B0503030403020204" pitchFamily="34" charset="0"/>
                </a:rPr>
                <a:t>means researchers can understand something to improve how we support people?</a:t>
              </a:r>
            </a:p>
          </p:txBody>
        </p:sp>
        <p:grpSp>
          <p:nvGrpSpPr>
            <p:cNvPr id="18" name="Group 17">
              <a:extLst>
                <a:ext uri="{FF2B5EF4-FFF2-40B4-BE49-F238E27FC236}">
                  <a16:creationId xmlns:a16="http://schemas.microsoft.com/office/drawing/2014/main" id="{138DE36C-C0E7-41B3-B0A2-8200D701BC50}"/>
                </a:ext>
              </a:extLst>
            </p:cNvPr>
            <p:cNvGrpSpPr/>
            <p:nvPr/>
          </p:nvGrpSpPr>
          <p:grpSpPr>
            <a:xfrm>
              <a:off x="61605" y="1239955"/>
              <a:ext cx="907742" cy="900000"/>
              <a:chOff x="144883" y="3089561"/>
              <a:chExt cx="900000" cy="900000"/>
            </a:xfrm>
          </p:grpSpPr>
          <p:sp>
            <p:nvSpPr>
              <p:cNvPr id="2" name="Oval 1">
                <a:extLst>
                  <a:ext uri="{FF2B5EF4-FFF2-40B4-BE49-F238E27FC236}">
                    <a16:creationId xmlns:a16="http://schemas.microsoft.com/office/drawing/2014/main" id="{B8A60D7A-BFF7-487F-A92F-53C370520324}"/>
                  </a:ext>
                </a:extLst>
              </p:cNvPr>
              <p:cNvSpPr/>
              <p:nvPr/>
            </p:nvSpPr>
            <p:spPr>
              <a:xfrm>
                <a:off x="144883" y="3089561"/>
                <a:ext cx="900000" cy="900000"/>
              </a:xfrm>
              <a:prstGeom prst="ellipse">
                <a:avLst/>
              </a:prstGeom>
              <a:noFill/>
              <a:ln w="28575">
                <a:solidFill>
                  <a:srgbClr val="C9DE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243"/>
              </a:p>
            </p:txBody>
          </p:sp>
          <p:sp>
            <p:nvSpPr>
              <p:cNvPr id="14" name="TextBox 13">
                <a:extLst>
                  <a:ext uri="{FF2B5EF4-FFF2-40B4-BE49-F238E27FC236}">
                    <a16:creationId xmlns:a16="http://schemas.microsoft.com/office/drawing/2014/main" id="{8A95972C-D126-411F-A1B1-33F13F313BE7}"/>
                  </a:ext>
                </a:extLst>
              </p:cNvPr>
              <p:cNvSpPr txBox="1"/>
              <p:nvPr/>
            </p:nvSpPr>
            <p:spPr>
              <a:xfrm>
                <a:off x="201402" y="3216396"/>
                <a:ext cx="786961" cy="654139"/>
              </a:xfrm>
              <a:prstGeom prst="rect">
                <a:avLst/>
              </a:prstGeom>
              <a:noFill/>
            </p:spPr>
            <p:txBody>
              <a:bodyPr wrap="square" rtlCol="0">
                <a:spAutoFit/>
              </a:bodyPr>
              <a:lstStyle/>
              <a:p>
                <a:pPr algn="ctr"/>
                <a:r>
                  <a:rPr lang="en-NZ" sz="1100" dirty="0">
                    <a:solidFill>
                      <a:srgbClr val="2A2A3E"/>
                    </a:solidFill>
                    <a:latin typeface="Source Sans Pro" panose="020B0503030403020204" pitchFamily="34" charset="0"/>
                    <a:ea typeface="Source Sans Pro" panose="020B0503030403020204" pitchFamily="34" charset="0"/>
                  </a:rPr>
                  <a:t>Why this purpose matters</a:t>
                </a:r>
                <a:endParaRPr lang="en-NZ" sz="1100" dirty="0"/>
              </a:p>
            </p:txBody>
          </p:sp>
        </p:grpSp>
      </p:grpSp>
      <p:grpSp>
        <p:nvGrpSpPr>
          <p:cNvPr id="3" name="Group 2">
            <a:extLst>
              <a:ext uri="{FF2B5EF4-FFF2-40B4-BE49-F238E27FC236}">
                <a16:creationId xmlns:a16="http://schemas.microsoft.com/office/drawing/2014/main" id="{D5792D94-AAED-4A5A-84F9-F4B3EA7F0A9C}"/>
              </a:ext>
            </a:extLst>
          </p:cNvPr>
          <p:cNvGrpSpPr/>
          <p:nvPr/>
        </p:nvGrpSpPr>
        <p:grpSpPr>
          <a:xfrm>
            <a:off x="60428" y="3603768"/>
            <a:ext cx="6737143" cy="3077766"/>
            <a:chOff x="65476" y="4779498"/>
            <a:chExt cx="7298571" cy="3334249"/>
          </a:xfrm>
        </p:grpSpPr>
        <p:sp>
          <p:nvSpPr>
            <p:cNvPr id="26" name="TextBox 25">
              <a:extLst>
                <a:ext uri="{FF2B5EF4-FFF2-40B4-BE49-F238E27FC236}">
                  <a16:creationId xmlns:a16="http://schemas.microsoft.com/office/drawing/2014/main" id="{9F9798B0-BCF7-48C5-A65F-BB7D95C23D04}"/>
                </a:ext>
              </a:extLst>
            </p:cNvPr>
            <p:cNvSpPr txBox="1"/>
            <p:nvPr/>
          </p:nvSpPr>
          <p:spPr>
            <a:xfrm>
              <a:off x="1020703" y="4779498"/>
              <a:ext cx="6343344" cy="3334249"/>
            </a:xfrm>
            <a:prstGeom prst="rect">
              <a:avLst/>
            </a:prstGeom>
            <a:noFill/>
          </p:spPr>
          <p:txBody>
            <a:bodyPr wrap="square" numCol="1" rtlCol="0">
              <a:spAutoFit/>
            </a:bodyPr>
            <a:lstStyle/>
            <a:p>
              <a:pPr marL="158264" lvl="4" indent="-158264" defTabSz="718048">
                <a:spcBef>
                  <a:spcPts val="200"/>
                </a:spcBef>
                <a:spcAft>
                  <a:spcPts val="200"/>
                </a:spcAft>
                <a:buClr>
                  <a:srgbClr val="26567F"/>
                </a:buClr>
                <a:buFont typeface="Arial" panose="020B0604020202020204" pitchFamily="34" charset="0"/>
                <a:buChar char="•"/>
              </a:pPr>
              <a:r>
                <a:rPr lang="en-NZ" sz="1100" dirty="0">
                  <a:solidFill>
                    <a:srgbClr val="2A2A3E"/>
                  </a:solidFill>
                  <a:latin typeface="Source Sans Pro" panose="020B0503030403020204" pitchFamily="34" charset="0"/>
                  <a:ea typeface="Source Sans Pro" panose="020B0503030403020204" pitchFamily="34" charset="0"/>
                </a:rPr>
                <a:t>Why is this particular data or information needed?</a:t>
              </a:r>
            </a:p>
            <a:p>
              <a:pPr marL="158264" lvl="4" indent="-158264" defTabSz="718048">
                <a:spcBef>
                  <a:spcPts val="200"/>
                </a:spcBef>
                <a:spcAft>
                  <a:spcPts val="200"/>
                </a:spcAft>
                <a:buClr>
                  <a:srgbClr val="26567F"/>
                </a:buClr>
                <a:buFont typeface="Arial" panose="020B0604020202020204" pitchFamily="34" charset="0"/>
                <a:buChar char="•"/>
              </a:pPr>
              <a:r>
                <a:rPr lang="en-NZ" sz="1100" dirty="0">
                  <a:solidFill>
                    <a:srgbClr val="2A2A3E"/>
                  </a:solidFill>
                  <a:latin typeface="Source Sans Pro" panose="020B0503030403020204" pitchFamily="34" charset="0"/>
                  <a:ea typeface="Source Sans Pro" panose="020B0503030403020204" pitchFamily="34" charset="0"/>
                </a:rPr>
                <a:t>Who will use it and how to make what kind of change?</a:t>
              </a:r>
            </a:p>
            <a:p>
              <a:pPr marL="158264" lvl="4" indent="-158264" defTabSz="718048">
                <a:spcBef>
                  <a:spcPts val="200"/>
                </a:spcBef>
                <a:spcAft>
                  <a:spcPts val="200"/>
                </a:spcAft>
                <a:buClr>
                  <a:srgbClr val="26567F"/>
                </a:buClr>
                <a:buFont typeface="Arial" panose="020B0604020202020204" pitchFamily="34" charset="0"/>
                <a:buChar char="•"/>
              </a:pPr>
              <a:r>
                <a:rPr lang="en-NZ" sz="1100" dirty="0">
                  <a:solidFill>
                    <a:srgbClr val="2A2A3E"/>
                  </a:solidFill>
                  <a:latin typeface="Source Sans Pro" panose="020B0503030403020204" pitchFamily="34" charset="0"/>
                  <a:ea typeface="Source Sans Pro" panose="020B0503030403020204" pitchFamily="34" charset="0"/>
                </a:rPr>
                <a:t>Some helpful ways to outline the purpose are:</a:t>
              </a:r>
            </a:p>
            <a:p>
              <a:pPr marL="580301" lvl="5" indent="-158264" defTabSz="718048">
                <a:spcBef>
                  <a:spcPts val="200"/>
                </a:spcBef>
                <a:spcAft>
                  <a:spcPts val="200"/>
                </a:spcAft>
                <a:buClr>
                  <a:srgbClr val="26567F"/>
                </a:buClr>
                <a:buFont typeface="Arial" panose="020B0604020202020204" pitchFamily="34" charset="0"/>
                <a:buChar char="•"/>
              </a:pPr>
              <a:r>
                <a:rPr lang="en-NZ" sz="1100" dirty="0">
                  <a:solidFill>
                    <a:srgbClr val="2A2A3E"/>
                  </a:solidFill>
                  <a:latin typeface="Source Sans Pro" panose="020B0503030403020204" pitchFamily="34" charset="0"/>
                  <a:ea typeface="Source Sans Pro" panose="020B0503030403020204" pitchFamily="34" charset="0"/>
                </a:rPr>
                <a:t>“</a:t>
              </a:r>
              <a:r>
                <a:rPr lang="en-NZ" sz="1100" dirty="0">
                  <a:solidFill>
                    <a:srgbClr val="2A2A3E"/>
                  </a:solidFill>
                  <a:latin typeface="Source Sans Pro" panose="020B0503030403020204" pitchFamily="34" charset="0"/>
                </a:rPr>
                <a:t>The questions this will answer are …”</a:t>
              </a:r>
            </a:p>
            <a:p>
              <a:pPr marL="580301" lvl="5" indent="-158264" defTabSz="718048">
                <a:spcBef>
                  <a:spcPts val="200"/>
                </a:spcBef>
                <a:spcAft>
                  <a:spcPts val="200"/>
                </a:spcAft>
                <a:buClr>
                  <a:srgbClr val="26567F"/>
                </a:buClr>
                <a:buFont typeface="Arial" panose="020B0604020202020204" pitchFamily="34" charset="0"/>
                <a:buChar char="•"/>
              </a:pPr>
              <a:r>
                <a:rPr lang="en-NZ" sz="1100" dirty="0">
                  <a:solidFill>
                    <a:srgbClr val="2A2A3E"/>
                  </a:solidFill>
                  <a:latin typeface="Source Sans Pro" panose="020B0503030403020204" pitchFamily="34" charset="0"/>
                </a:rPr>
                <a:t>“The information will tell us …”</a:t>
              </a:r>
            </a:p>
            <a:p>
              <a:pPr marL="580301" lvl="5" indent="-158264" defTabSz="718048">
                <a:spcBef>
                  <a:spcPts val="200"/>
                </a:spcBef>
                <a:spcAft>
                  <a:spcPts val="200"/>
                </a:spcAft>
                <a:buClr>
                  <a:srgbClr val="26567F"/>
                </a:buClr>
                <a:buFont typeface="Arial" panose="020B0604020202020204" pitchFamily="34" charset="0"/>
                <a:buChar char="•"/>
              </a:pPr>
              <a:r>
                <a:rPr lang="en-NZ" sz="1100" dirty="0">
                  <a:solidFill>
                    <a:srgbClr val="2A2A3E"/>
                  </a:solidFill>
                  <a:latin typeface="Source Sans Pro" panose="020B0503030403020204" pitchFamily="34" charset="0"/>
                </a:rPr>
                <a:t>“The data will enable …”</a:t>
              </a:r>
            </a:p>
            <a:p>
              <a:pPr marL="580301" lvl="5" indent="-158264" defTabSz="718048">
                <a:spcBef>
                  <a:spcPts val="200"/>
                </a:spcBef>
                <a:spcAft>
                  <a:spcPts val="200"/>
                </a:spcAft>
                <a:buClr>
                  <a:srgbClr val="26567F"/>
                </a:buClr>
                <a:buFont typeface="Arial" panose="020B0604020202020204" pitchFamily="34" charset="0"/>
                <a:buChar char="•"/>
              </a:pPr>
              <a:r>
                <a:rPr lang="en-NZ" sz="1100" dirty="0">
                  <a:solidFill>
                    <a:srgbClr val="2A2A3E"/>
                  </a:solidFill>
                  <a:latin typeface="Source Sans Pro" panose="020B0503030403020204" pitchFamily="34" charset="0"/>
                </a:rPr>
                <a:t>“The data is evidence of …”</a:t>
              </a:r>
            </a:p>
            <a:p>
              <a:pPr marL="580301" lvl="5" indent="-158264" defTabSz="718048">
                <a:spcBef>
                  <a:spcPts val="200"/>
                </a:spcBef>
                <a:spcAft>
                  <a:spcPts val="200"/>
                </a:spcAft>
                <a:buClr>
                  <a:srgbClr val="26567F"/>
                </a:buClr>
                <a:buFont typeface="Arial" panose="020B0604020202020204" pitchFamily="34" charset="0"/>
                <a:buChar char="•"/>
              </a:pPr>
              <a:r>
                <a:rPr lang="en-NZ" sz="1100" dirty="0">
                  <a:solidFill>
                    <a:srgbClr val="2A2A3E"/>
                  </a:solidFill>
                  <a:latin typeface="Source Sans Pro" panose="020B0503030403020204" pitchFamily="34" charset="0"/>
                </a:rPr>
                <a:t>“This information </a:t>
              </a:r>
              <a:r>
                <a:rPr lang="en-NZ" sz="1100" dirty="0">
                  <a:solidFill>
                    <a:srgbClr val="2A2A3E"/>
                  </a:solidFill>
                  <a:latin typeface="Source Sans Pro" panose="020B0503030403020204" pitchFamily="34" charset="0"/>
                  <a:ea typeface="Source Sans Pro" panose="020B0503030403020204" pitchFamily="34" charset="0"/>
                </a:rPr>
                <a:t>makes it possible to do ...”</a:t>
              </a:r>
            </a:p>
            <a:p>
              <a:pPr marL="158264" lvl="4" indent="-158264" defTabSz="718048">
                <a:spcBef>
                  <a:spcPts val="200"/>
                </a:spcBef>
                <a:spcAft>
                  <a:spcPts val="200"/>
                </a:spcAft>
                <a:buClr>
                  <a:srgbClr val="26567F"/>
                </a:buClr>
                <a:buFont typeface="Arial" panose="020B0604020202020204" pitchFamily="34" charset="0"/>
                <a:buChar char="•"/>
              </a:pPr>
              <a:r>
                <a:rPr lang="en-NZ" sz="1100" dirty="0">
                  <a:solidFill>
                    <a:srgbClr val="2A2A3E"/>
                  </a:solidFill>
                  <a:latin typeface="Source Sans Pro" panose="020B0503030403020204" pitchFamily="34" charset="0"/>
                  <a:ea typeface="Source Sans Pro" panose="020B0503030403020204" pitchFamily="34" charset="0"/>
                </a:rPr>
                <a:t>Saying that data or information will be used for ‘research or statistical purposes’ isn’t clear enough to define a purpose.</a:t>
              </a:r>
            </a:p>
            <a:p>
              <a:pPr marL="580301" lvl="5" indent="-158264" defTabSz="718048">
                <a:spcBef>
                  <a:spcPts val="200"/>
                </a:spcBef>
                <a:spcAft>
                  <a:spcPts val="200"/>
                </a:spcAft>
                <a:buClr>
                  <a:srgbClr val="26567F"/>
                </a:buClr>
                <a:buFont typeface="Arial" panose="020B0604020202020204" pitchFamily="34" charset="0"/>
                <a:buChar char="•"/>
              </a:pPr>
              <a:r>
                <a:rPr lang="en-NZ" sz="1100" dirty="0">
                  <a:solidFill>
                    <a:srgbClr val="2A2A3E"/>
                  </a:solidFill>
                  <a:latin typeface="Source Sans Pro" panose="020B0503030403020204" pitchFamily="34" charset="0"/>
                </a:rPr>
                <a:t>What kinds of research answers what questions?</a:t>
              </a:r>
            </a:p>
            <a:p>
              <a:pPr marL="580301" lvl="5" indent="-158264" defTabSz="718048">
                <a:spcBef>
                  <a:spcPts val="200"/>
                </a:spcBef>
                <a:spcAft>
                  <a:spcPts val="200"/>
                </a:spcAft>
                <a:buClr>
                  <a:srgbClr val="26567F"/>
                </a:buClr>
                <a:buFont typeface="Arial" panose="020B0604020202020204" pitchFamily="34" charset="0"/>
                <a:buChar char="•"/>
              </a:pPr>
              <a:r>
                <a:rPr lang="en-NZ" sz="1100" dirty="0">
                  <a:solidFill>
                    <a:srgbClr val="2A2A3E"/>
                  </a:solidFill>
                  <a:latin typeface="Source Sans Pro" panose="020B0503030403020204" pitchFamily="34" charset="0"/>
                </a:rPr>
                <a:t>What does ‘statistical use’ really mean?</a:t>
              </a:r>
            </a:p>
            <a:p>
              <a:pPr marL="580301" lvl="5" indent="-158264" defTabSz="718048">
                <a:spcBef>
                  <a:spcPts val="200"/>
                </a:spcBef>
                <a:spcAft>
                  <a:spcPts val="200"/>
                </a:spcAft>
                <a:buClr>
                  <a:srgbClr val="26567F"/>
                </a:buClr>
                <a:buFont typeface="Arial" panose="020B0604020202020204" pitchFamily="34" charset="0"/>
                <a:buChar char="•"/>
              </a:pPr>
              <a:r>
                <a:rPr lang="en-NZ" sz="1100" dirty="0">
                  <a:solidFill>
                    <a:srgbClr val="2A2A3E"/>
                  </a:solidFill>
                  <a:latin typeface="Source Sans Pro" panose="020B0503030403020204" pitchFamily="34" charset="0"/>
                </a:rPr>
                <a:t>What is the result of ‘research or statistical use’?</a:t>
              </a:r>
            </a:p>
            <a:p>
              <a:pPr marL="580301" lvl="5" indent="-158264" defTabSz="718048">
                <a:spcBef>
                  <a:spcPts val="200"/>
                </a:spcBef>
                <a:spcAft>
                  <a:spcPts val="200"/>
                </a:spcAft>
                <a:buClr>
                  <a:srgbClr val="26567F"/>
                </a:buClr>
                <a:buFont typeface="Arial" panose="020B0604020202020204" pitchFamily="34" charset="0"/>
                <a:buChar char="•"/>
              </a:pPr>
              <a:r>
                <a:rPr lang="en-NZ" sz="1100" dirty="0">
                  <a:solidFill>
                    <a:srgbClr val="2A2A3E"/>
                  </a:solidFill>
                  <a:latin typeface="Source Sans Pro" panose="020B0503030403020204" pitchFamily="34" charset="0"/>
                </a:rPr>
                <a:t>Does this </a:t>
              </a:r>
              <a:r>
                <a:rPr lang="en-NZ" sz="1100" dirty="0">
                  <a:solidFill>
                    <a:srgbClr val="2A2A3E"/>
                  </a:solidFill>
                  <a:latin typeface="Source Sans Pro" panose="020B0503030403020204" pitchFamily="34" charset="0"/>
                  <a:ea typeface="Source Sans Pro" panose="020B0503030403020204" pitchFamily="34" charset="0"/>
                </a:rPr>
                <a:t>mean it’s used once or multiple times?</a:t>
              </a:r>
            </a:p>
          </p:txBody>
        </p:sp>
        <p:grpSp>
          <p:nvGrpSpPr>
            <p:cNvPr id="28" name="Group 27">
              <a:extLst>
                <a:ext uri="{FF2B5EF4-FFF2-40B4-BE49-F238E27FC236}">
                  <a16:creationId xmlns:a16="http://schemas.microsoft.com/office/drawing/2014/main" id="{DCEF3F3F-B573-4151-851C-9D926949DD1A}"/>
                </a:ext>
              </a:extLst>
            </p:cNvPr>
            <p:cNvGrpSpPr/>
            <p:nvPr/>
          </p:nvGrpSpPr>
          <p:grpSpPr>
            <a:xfrm>
              <a:off x="65476" y="4830740"/>
              <a:ext cx="900000" cy="900000"/>
              <a:chOff x="144883" y="3089561"/>
              <a:chExt cx="900000" cy="900000"/>
            </a:xfrm>
          </p:grpSpPr>
          <p:sp>
            <p:nvSpPr>
              <p:cNvPr id="29" name="Oval 28">
                <a:extLst>
                  <a:ext uri="{FF2B5EF4-FFF2-40B4-BE49-F238E27FC236}">
                    <a16:creationId xmlns:a16="http://schemas.microsoft.com/office/drawing/2014/main" id="{1E84FC14-A6A4-40C8-A910-C1F6F80A0816}"/>
                  </a:ext>
                </a:extLst>
              </p:cNvPr>
              <p:cNvSpPr/>
              <p:nvPr/>
            </p:nvSpPr>
            <p:spPr>
              <a:xfrm>
                <a:off x="144883" y="3089561"/>
                <a:ext cx="900000" cy="900000"/>
              </a:xfrm>
              <a:prstGeom prst="ellipse">
                <a:avLst/>
              </a:prstGeom>
              <a:noFill/>
              <a:ln w="28575">
                <a:solidFill>
                  <a:srgbClr val="C9DE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243"/>
              </a:p>
            </p:txBody>
          </p:sp>
          <p:sp>
            <p:nvSpPr>
              <p:cNvPr id="30" name="TextBox 29">
                <a:extLst>
                  <a:ext uri="{FF2B5EF4-FFF2-40B4-BE49-F238E27FC236}">
                    <a16:creationId xmlns:a16="http://schemas.microsoft.com/office/drawing/2014/main" id="{FAB5C2CC-C10E-487A-BE6F-EE98F2F82EA9}"/>
                  </a:ext>
                </a:extLst>
              </p:cNvPr>
              <p:cNvSpPr txBox="1"/>
              <p:nvPr/>
            </p:nvSpPr>
            <p:spPr>
              <a:xfrm>
                <a:off x="201402" y="3216395"/>
                <a:ext cx="786961" cy="654138"/>
              </a:xfrm>
              <a:prstGeom prst="rect">
                <a:avLst/>
              </a:prstGeom>
              <a:noFill/>
            </p:spPr>
            <p:txBody>
              <a:bodyPr wrap="square" rtlCol="0">
                <a:spAutoFit/>
              </a:bodyPr>
              <a:lstStyle/>
              <a:p>
                <a:pPr algn="ctr"/>
                <a:r>
                  <a:rPr lang="en-NZ" sz="1100" dirty="0">
                    <a:solidFill>
                      <a:srgbClr val="2A2A3E"/>
                    </a:solidFill>
                    <a:latin typeface="Source Sans Pro" panose="020B0503030403020204" pitchFamily="34" charset="0"/>
                    <a:ea typeface="Source Sans Pro" panose="020B0503030403020204" pitchFamily="34" charset="0"/>
                  </a:rPr>
                  <a:t>What is the purpose</a:t>
                </a:r>
                <a:endParaRPr lang="en-NZ" sz="1100" dirty="0"/>
              </a:p>
            </p:txBody>
          </p:sp>
        </p:grpSp>
      </p:grpSp>
      <p:sp>
        <p:nvSpPr>
          <p:cNvPr id="27" name="TextBox 26">
            <a:extLst>
              <a:ext uri="{FF2B5EF4-FFF2-40B4-BE49-F238E27FC236}">
                <a16:creationId xmlns:a16="http://schemas.microsoft.com/office/drawing/2014/main" id="{5F1B8DBC-E943-494F-A21A-F8F213B00B74}"/>
              </a:ext>
            </a:extLst>
          </p:cNvPr>
          <p:cNvSpPr txBox="1"/>
          <p:nvPr/>
        </p:nvSpPr>
        <p:spPr>
          <a:xfrm>
            <a:off x="709395" y="192226"/>
            <a:ext cx="3813339" cy="338554"/>
          </a:xfrm>
          <a:prstGeom prst="rect">
            <a:avLst/>
          </a:prstGeom>
          <a:noFill/>
          <a:ln>
            <a:noFill/>
          </a:ln>
        </p:spPr>
        <p:txBody>
          <a:bodyPr wrap="square" rtlCol="0">
            <a:spAutoFit/>
          </a:bodyPr>
          <a:lstStyle/>
          <a:p>
            <a:r>
              <a:rPr lang="en-NZ" sz="1600" b="1" dirty="0">
                <a:solidFill>
                  <a:srgbClr val="4B919F"/>
                </a:solidFill>
                <a:latin typeface="Source Sans Pro" panose="020B0503030403020204" pitchFamily="34" charset="0"/>
                <a:ea typeface="Source Sans Pro" panose="020B0503030403020204" pitchFamily="34" charset="0"/>
              </a:rPr>
              <a:t>Writing purpose statements</a:t>
            </a:r>
          </a:p>
        </p:txBody>
      </p:sp>
      <p:cxnSp>
        <p:nvCxnSpPr>
          <p:cNvPr id="32" name="Straight Connector 31">
            <a:extLst>
              <a:ext uri="{FF2B5EF4-FFF2-40B4-BE49-F238E27FC236}">
                <a16:creationId xmlns:a16="http://schemas.microsoft.com/office/drawing/2014/main" id="{8456C35E-4038-40C9-9BC4-6502D3740780}"/>
              </a:ext>
            </a:extLst>
          </p:cNvPr>
          <p:cNvCxnSpPr>
            <a:cxnSpLocks/>
          </p:cNvCxnSpPr>
          <p:nvPr/>
        </p:nvCxnSpPr>
        <p:spPr>
          <a:xfrm>
            <a:off x="681039" y="691152"/>
            <a:ext cx="6161475" cy="11135"/>
          </a:xfrm>
          <a:prstGeom prst="line">
            <a:avLst/>
          </a:prstGeom>
          <a:ln w="25400">
            <a:solidFill>
              <a:srgbClr val="4B919F">
                <a:alpha val="30000"/>
              </a:srgbClr>
            </a:solidFill>
          </a:ln>
        </p:spPr>
        <p:style>
          <a:lnRef idx="1">
            <a:schemeClr val="accent1"/>
          </a:lnRef>
          <a:fillRef idx="0">
            <a:schemeClr val="accent1"/>
          </a:fillRef>
          <a:effectRef idx="0">
            <a:schemeClr val="accent1"/>
          </a:effectRef>
          <a:fontRef idx="minor">
            <a:schemeClr val="tx1"/>
          </a:fontRef>
        </p:style>
      </p:cxnSp>
      <p:pic>
        <p:nvPicPr>
          <p:cNvPr id="39" name="Graphic 38">
            <a:extLst>
              <a:ext uri="{FF2B5EF4-FFF2-40B4-BE49-F238E27FC236}">
                <a16:creationId xmlns:a16="http://schemas.microsoft.com/office/drawing/2014/main" id="{DF7EB40F-94E0-4F85-A29F-A746E81BDD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174" y="52049"/>
            <a:ext cx="638865" cy="638865"/>
          </a:xfrm>
          <a:prstGeom prst="rect">
            <a:avLst/>
          </a:prstGeom>
        </p:spPr>
      </p:pic>
      <p:sp>
        <p:nvSpPr>
          <p:cNvPr id="41" name="Rectangle 40">
            <a:extLst>
              <a:ext uri="{FF2B5EF4-FFF2-40B4-BE49-F238E27FC236}">
                <a16:creationId xmlns:a16="http://schemas.microsoft.com/office/drawing/2014/main" id="{3E5F963C-6AED-416F-B85B-DD6133A667EC}"/>
              </a:ext>
            </a:extLst>
          </p:cNvPr>
          <p:cNvSpPr/>
          <p:nvPr/>
        </p:nvSpPr>
        <p:spPr>
          <a:xfrm>
            <a:off x="0" y="6780576"/>
            <a:ext cx="6858000" cy="2614010"/>
          </a:xfrm>
          <a:prstGeom prst="rect">
            <a:avLst/>
          </a:prstGeom>
          <a:solidFill>
            <a:srgbClr val="C9DE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NZ" sz="1100" b="1" dirty="0">
                <a:solidFill>
                  <a:schemeClr val="tx1"/>
                </a:solidFill>
                <a:latin typeface="Source Sans Pro" panose="020B0503030403020204" pitchFamily="34" charset="0"/>
                <a:ea typeface="Source Sans Pro" panose="020B0503030403020204" pitchFamily="34" charset="0"/>
              </a:rPr>
              <a:t>       Keep in mind </a:t>
            </a:r>
          </a:p>
          <a:p>
            <a:pPr marL="171450" indent="-171450">
              <a:spcBef>
                <a:spcPts val="200"/>
              </a:spcBef>
              <a:spcAft>
                <a:spcPts val="200"/>
              </a:spcAft>
              <a:buClr>
                <a:srgbClr val="4B919F"/>
              </a:buClr>
              <a:buFont typeface="Arial" panose="020B0604020202020204" pitchFamily="34" charset="0"/>
              <a:buChar char="•"/>
            </a:pPr>
            <a:r>
              <a:rPr lang="en-NZ" sz="1100" dirty="0">
                <a:solidFill>
                  <a:schemeClr val="tx1"/>
                </a:solidFill>
                <a:latin typeface="Source Sans Pro" panose="020B0503030403020204" pitchFamily="34" charset="0"/>
                <a:ea typeface="Source Sans Pro" panose="020B0503030403020204" pitchFamily="34" charset="0"/>
              </a:rPr>
              <a:t>‘Just in case’, ‘Could be interesting’ or ‘We have it so let’s use it’ are not good for purpose statements.</a:t>
            </a:r>
          </a:p>
          <a:p>
            <a:pPr marL="171450" indent="-171450">
              <a:spcBef>
                <a:spcPts val="200"/>
              </a:spcBef>
              <a:spcAft>
                <a:spcPts val="200"/>
              </a:spcAft>
              <a:buClr>
                <a:srgbClr val="4B919F"/>
              </a:buClr>
              <a:buFont typeface="Arial" panose="020B0604020202020204" pitchFamily="34" charset="0"/>
              <a:buChar char="•"/>
            </a:pPr>
            <a:r>
              <a:rPr lang="en-NZ" sz="1100" dirty="0">
                <a:solidFill>
                  <a:schemeClr val="tx1"/>
                </a:solidFill>
                <a:latin typeface="Source Sans Pro" panose="020B0503030403020204" pitchFamily="34" charset="0"/>
                <a:ea typeface="Source Sans Pro" panose="020B0503030403020204" pitchFamily="34" charset="0"/>
              </a:rPr>
              <a:t>If there’s more than one purpose (even if for the same information), then define and capture them separately.</a:t>
            </a:r>
          </a:p>
          <a:p>
            <a:pPr marL="171450" indent="-171450">
              <a:spcBef>
                <a:spcPts val="200"/>
              </a:spcBef>
              <a:spcAft>
                <a:spcPts val="200"/>
              </a:spcAft>
              <a:buClr>
                <a:srgbClr val="4B919F"/>
              </a:buClr>
              <a:buFont typeface="Arial" panose="020B0604020202020204" pitchFamily="34" charset="0"/>
              <a:buChar char="•"/>
            </a:pPr>
            <a:r>
              <a:rPr lang="en-NZ" sz="1100" dirty="0">
                <a:solidFill>
                  <a:schemeClr val="tx1"/>
                </a:solidFill>
                <a:latin typeface="Source Sans Pro" panose="020B0503030403020204" pitchFamily="34" charset="0"/>
                <a:ea typeface="Source Sans Pro" panose="020B0503030403020204" pitchFamily="34" charset="0"/>
              </a:rPr>
              <a:t>Think about what will not happen and who will not see it. Write this down. People can often be anxious due to wrong assumptions about who might see their information or what it might be used for. Capture these limits and boundaries as you go. It can contribute significantly to people’s sense of comfort and trust. Consider the </a:t>
            </a:r>
            <a:r>
              <a:rPr lang="en-NZ" sz="1100" b="1" dirty="0">
                <a:solidFill>
                  <a:srgbClr val="4B919F"/>
                </a:solidFill>
                <a:latin typeface="Source Sans Pro" panose="020B0503030403020204" pitchFamily="34" charset="0"/>
              </a:rPr>
              <a:t>Manaakitanga Principle</a:t>
            </a:r>
            <a:r>
              <a:rPr lang="en-NZ" sz="1100" dirty="0">
                <a:solidFill>
                  <a:schemeClr val="tx1"/>
                </a:solidFill>
                <a:latin typeface="Source Sans Pro" panose="020B0503030403020204" pitchFamily="34" charset="0"/>
              </a:rPr>
              <a:t>.</a:t>
            </a:r>
          </a:p>
          <a:p>
            <a:pPr marL="171450" indent="-171450">
              <a:spcBef>
                <a:spcPts val="200"/>
              </a:spcBef>
              <a:spcAft>
                <a:spcPts val="200"/>
              </a:spcAft>
              <a:buClr>
                <a:srgbClr val="4B919F"/>
              </a:buClr>
              <a:buFont typeface="Arial" panose="020B0604020202020204" pitchFamily="34" charset="0"/>
              <a:buChar char="•"/>
            </a:pPr>
            <a:r>
              <a:rPr lang="en-NZ" sz="1100" dirty="0">
                <a:solidFill>
                  <a:schemeClr val="tx1"/>
                </a:solidFill>
                <a:latin typeface="Source Sans Pro" panose="020B0503030403020204" pitchFamily="34" charset="0"/>
              </a:rPr>
              <a:t>When it comes to data or information that does or can identify someone (personal), the Privacy Act 2020 is clear that any purpose should relate to the role of the agency or organisation and its functions.</a:t>
            </a:r>
          </a:p>
          <a:p>
            <a:pPr marL="171450" indent="-171450">
              <a:spcBef>
                <a:spcPts val="200"/>
              </a:spcBef>
              <a:spcAft>
                <a:spcPts val="200"/>
              </a:spcAft>
              <a:buClr>
                <a:srgbClr val="4B919F"/>
              </a:buClr>
              <a:buFont typeface="Arial" panose="020B0604020202020204" pitchFamily="34" charset="0"/>
              <a:buChar char="•"/>
            </a:pPr>
            <a:r>
              <a:rPr lang="en-NZ" sz="1100" dirty="0">
                <a:solidFill>
                  <a:schemeClr val="tx1"/>
                </a:solidFill>
                <a:latin typeface="Source Sans Pro" panose="020B0503030403020204" pitchFamily="34" charset="0"/>
              </a:rPr>
              <a:t>Consider being specific about what data or information will not be used for.</a:t>
            </a:r>
          </a:p>
          <a:p>
            <a:pPr marL="171450" indent="-171450">
              <a:spcBef>
                <a:spcPts val="200"/>
              </a:spcBef>
              <a:spcAft>
                <a:spcPts val="200"/>
              </a:spcAft>
              <a:buClr>
                <a:srgbClr val="4B919F"/>
              </a:buClr>
              <a:buFont typeface="Arial" panose="020B0604020202020204" pitchFamily="34" charset="0"/>
              <a:buChar char="•"/>
            </a:pPr>
            <a:r>
              <a:rPr lang="en-NZ" sz="1100" dirty="0">
                <a:solidFill>
                  <a:schemeClr val="tx1"/>
                </a:solidFill>
                <a:latin typeface="Source Sans Pro" panose="020B0503030403020204" pitchFamily="34" charset="0"/>
              </a:rPr>
              <a:t>If you’re reusing information you’ve already collected, why was it originally collected? If the 2 things don’t match up, get advice. You may not be able to do what you’re planning to do.</a:t>
            </a:r>
          </a:p>
        </p:txBody>
      </p:sp>
      <p:pic>
        <p:nvPicPr>
          <p:cNvPr id="43" name="Picture 42">
            <a:extLst>
              <a:ext uri="{FF2B5EF4-FFF2-40B4-BE49-F238E27FC236}">
                <a16:creationId xmlns:a16="http://schemas.microsoft.com/office/drawing/2014/main" id="{31355C74-4106-447F-BDF0-B29005B550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V="1">
            <a:off x="42174" y="6837233"/>
            <a:ext cx="212212" cy="206951"/>
          </a:xfrm>
          <a:prstGeom prst="rect">
            <a:avLst/>
          </a:prstGeom>
        </p:spPr>
      </p:pic>
      <p:sp>
        <p:nvSpPr>
          <p:cNvPr id="44" name="TextBox 43">
            <a:extLst>
              <a:ext uri="{FF2B5EF4-FFF2-40B4-BE49-F238E27FC236}">
                <a16:creationId xmlns:a16="http://schemas.microsoft.com/office/drawing/2014/main" id="{1BBF9197-3DA0-4CAA-B795-EF4B247B6AD5}"/>
              </a:ext>
            </a:extLst>
          </p:cNvPr>
          <p:cNvSpPr txBox="1"/>
          <p:nvPr/>
        </p:nvSpPr>
        <p:spPr>
          <a:xfrm>
            <a:off x="5982330" y="9635753"/>
            <a:ext cx="843550" cy="230832"/>
          </a:xfrm>
          <a:prstGeom prst="rect">
            <a:avLst/>
          </a:prstGeom>
          <a:noFill/>
        </p:spPr>
        <p:txBody>
          <a:bodyPr wrap="square" rtlCol="0">
            <a:spAutoFit/>
          </a:bodyPr>
          <a:lstStyle/>
          <a:p>
            <a:pPr algn="r"/>
            <a:r>
              <a:rPr lang="en-NZ" sz="900" b="1" dirty="0"/>
              <a:t>Page 2 of 5</a:t>
            </a:r>
          </a:p>
        </p:txBody>
      </p:sp>
      <p:sp>
        <p:nvSpPr>
          <p:cNvPr id="46" name="TextBox 45">
            <a:extLst>
              <a:ext uri="{FF2B5EF4-FFF2-40B4-BE49-F238E27FC236}">
                <a16:creationId xmlns:a16="http://schemas.microsoft.com/office/drawing/2014/main" id="{A1403EFD-6C09-454C-A5CC-5E48E5A604D6}"/>
              </a:ext>
              <a:ext uri="{C183D7F6-B498-43B3-948B-1728B52AA6E4}">
                <adec:decorative xmlns:adec="http://schemas.microsoft.com/office/drawing/2017/decorative" val="0"/>
              </a:ext>
            </a:extLst>
          </p:cNvPr>
          <p:cNvSpPr txBox="1"/>
          <p:nvPr/>
        </p:nvSpPr>
        <p:spPr>
          <a:xfrm>
            <a:off x="-10652" y="9640150"/>
            <a:ext cx="1535998" cy="230832"/>
          </a:xfrm>
          <a:prstGeom prst="rect">
            <a:avLst/>
          </a:prstGeom>
          <a:noFill/>
        </p:spPr>
        <p:txBody>
          <a:bodyPr wrap="none" rtlCol="0">
            <a:spAutoFit/>
          </a:bodyPr>
          <a:lstStyle/>
          <a:p>
            <a:r>
              <a:rPr lang="en-NZ" sz="900" b="1" dirty="0"/>
              <a:t>digital.govt.nz/</a:t>
            </a:r>
            <a:r>
              <a:rPr lang="en-NZ" sz="900" b="1" dirty="0" err="1"/>
              <a:t>dpup</a:t>
            </a:r>
            <a:r>
              <a:rPr lang="en-NZ" sz="900" b="1" dirty="0"/>
              <a:t>/toolkit</a:t>
            </a:r>
            <a:endParaRPr lang="en-NZ" sz="900" dirty="0">
              <a:solidFill>
                <a:srgbClr val="4B919F"/>
              </a:solidFill>
            </a:endParaRPr>
          </a:p>
        </p:txBody>
      </p:sp>
      <p:cxnSp>
        <p:nvCxnSpPr>
          <p:cNvPr id="51" name="Straight Connector 50">
            <a:extLst>
              <a:ext uri="{FF2B5EF4-FFF2-40B4-BE49-F238E27FC236}">
                <a16:creationId xmlns:a16="http://schemas.microsoft.com/office/drawing/2014/main" id="{B6497CC0-63E3-419D-9D2C-533879F3CEF6}"/>
              </a:ext>
            </a:extLst>
          </p:cNvPr>
          <p:cNvCxnSpPr>
            <a:cxnSpLocks/>
          </p:cNvCxnSpPr>
          <p:nvPr/>
        </p:nvCxnSpPr>
        <p:spPr>
          <a:xfrm>
            <a:off x="0" y="3549484"/>
            <a:ext cx="6842514" cy="6412"/>
          </a:xfrm>
          <a:prstGeom prst="line">
            <a:avLst/>
          </a:prstGeom>
          <a:ln w="25400">
            <a:solidFill>
              <a:srgbClr val="4B919F">
                <a:alpha val="30000"/>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2ECA57A-184B-4AB3-8CF8-69461A43E260}"/>
              </a:ext>
            </a:extLst>
          </p:cNvPr>
          <p:cNvCxnSpPr>
            <a:cxnSpLocks/>
          </p:cNvCxnSpPr>
          <p:nvPr/>
        </p:nvCxnSpPr>
        <p:spPr>
          <a:xfrm>
            <a:off x="7743" y="8048338"/>
            <a:ext cx="6842514" cy="6412"/>
          </a:xfrm>
          <a:prstGeom prst="line">
            <a:avLst/>
          </a:prstGeom>
          <a:ln w="25400">
            <a:solidFill>
              <a:srgbClr val="4B919F">
                <a:alpha val="30000"/>
              </a:srgbClr>
            </a:solidFill>
          </a:ln>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id="{442E7AB3-C150-4EEB-B4AA-336F7D400D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79481" y="179798"/>
            <a:ext cx="1083825" cy="468000"/>
          </a:xfrm>
          <a:prstGeom prst="rect">
            <a:avLst/>
          </a:prstGeom>
        </p:spPr>
      </p:pic>
      <p:pic>
        <p:nvPicPr>
          <p:cNvPr id="35" name="Picture 34">
            <a:extLst>
              <a:ext uri="{FF2B5EF4-FFF2-40B4-BE49-F238E27FC236}">
                <a16:creationId xmlns:a16="http://schemas.microsoft.com/office/drawing/2014/main" id="{74F23468-167C-42E6-8440-0A8390E98F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83003" y="52758"/>
            <a:ext cx="1690245" cy="612000"/>
          </a:xfrm>
          <a:prstGeom prst="rect">
            <a:avLst/>
          </a:prstGeom>
        </p:spPr>
      </p:pic>
    </p:spTree>
    <p:extLst>
      <p:ext uri="{BB962C8B-B14F-4D97-AF65-F5344CB8AC3E}">
        <p14:creationId xmlns:p14="http://schemas.microsoft.com/office/powerpoint/2010/main" val="2586881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EB7A58E8-07F1-4DE9-97D7-9C0D19346E6A}"/>
              </a:ext>
            </a:extLst>
          </p:cNvPr>
          <p:cNvSpPr txBox="1"/>
          <p:nvPr/>
        </p:nvSpPr>
        <p:spPr>
          <a:xfrm>
            <a:off x="7875256" y="7334402"/>
            <a:ext cx="6126216" cy="245773"/>
          </a:xfrm>
          <a:prstGeom prst="rect">
            <a:avLst/>
          </a:prstGeom>
          <a:noFill/>
        </p:spPr>
        <p:txBody>
          <a:bodyPr wrap="square" numCol="2" rtlCol="0">
            <a:spAutoFit/>
          </a:bodyPr>
          <a:lstStyle/>
          <a:p>
            <a:pPr marL="0" lvl="4" defTabSz="763736">
              <a:lnSpc>
                <a:spcPct val="90000"/>
              </a:lnSpc>
              <a:buClr>
                <a:srgbClr val="26567F"/>
              </a:buClr>
            </a:pPr>
            <a:endParaRPr lang="en-NZ" sz="1108" dirty="0">
              <a:solidFill>
                <a:srgbClr val="2A2A3E"/>
              </a:solidFill>
              <a:latin typeface="Source Sans Pro" panose="020B0503030403020204" pitchFamily="34" charset="0"/>
              <a:ea typeface="Source Sans Pro" panose="020B0503030403020204" pitchFamily="34" charset="0"/>
            </a:endParaRPr>
          </a:p>
          <a:p>
            <a:pPr marL="0" lvl="4" defTabSz="763736">
              <a:lnSpc>
                <a:spcPct val="90000"/>
              </a:lnSpc>
              <a:buClr>
                <a:srgbClr val="26567F"/>
              </a:buClr>
            </a:pPr>
            <a:endParaRPr lang="en-NZ" sz="1108" i="1" dirty="0">
              <a:solidFill>
                <a:srgbClr val="2A2A3E"/>
              </a:solidFill>
              <a:latin typeface="Source Sans Pro" panose="020B0503030403020204" pitchFamily="34" charset="0"/>
              <a:ea typeface="Source Sans Pro" panose="020B0503030403020204" pitchFamily="34" charset="0"/>
            </a:endParaRPr>
          </a:p>
        </p:txBody>
      </p:sp>
      <p:grpSp>
        <p:nvGrpSpPr>
          <p:cNvPr id="5" name="Group 4">
            <a:extLst>
              <a:ext uri="{FF2B5EF4-FFF2-40B4-BE49-F238E27FC236}">
                <a16:creationId xmlns:a16="http://schemas.microsoft.com/office/drawing/2014/main" id="{6A9DDD32-B2E8-48BA-A984-71CA116554B0}"/>
              </a:ext>
            </a:extLst>
          </p:cNvPr>
          <p:cNvGrpSpPr/>
          <p:nvPr/>
        </p:nvGrpSpPr>
        <p:grpSpPr>
          <a:xfrm>
            <a:off x="60428" y="1031384"/>
            <a:ext cx="6782085" cy="6555641"/>
            <a:chOff x="69347" y="1075692"/>
            <a:chExt cx="7610123" cy="7101948"/>
          </a:xfrm>
        </p:grpSpPr>
        <p:grpSp>
          <p:nvGrpSpPr>
            <p:cNvPr id="18" name="Group 17">
              <a:extLst>
                <a:ext uri="{FF2B5EF4-FFF2-40B4-BE49-F238E27FC236}">
                  <a16:creationId xmlns:a16="http://schemas.microsoft.com/office/drawing/2014/main" id="{138DE36C-C0E7-41B3-B0A2-8200D701BC50}"/>
                </a:ext>
              </a:extLst>
            </p:cNvPr>
            <p:cNvGrpSpPr/>
            <p:nvPr/>
          </p:nvGrpSpPr>
          <p:grpSpPr>
            <a:xfrm>
              <a:off x="69347" y="1075692"/>
              <a:ext cx="924050" cy="900000"/>
              <a:chOff x="144883" y="3089561"/>
              <a:chExt cx="900000" cy="900000"/>
            </a:xfrm>
          </p:grpSpPr>
          <p:sp>
            <p:nvSpPr>
              <p:cNvPr id="2" name="Oval 1">
                <a:extLst>
                  <a:ext uri="{FF2B5EF4-FFF2-40B4-BE49-F238E27FC236}">
                    <a16:creationId xmlns:a16="http://schemas.microsoft.com/office/drawing/2014/main" id="{B8A60D7A-BFF7-487F-A92F-53C370520324}"/>
                  </a:ext>
                </a:extLst>
              </p:cNvPr>
              <p:cNvSpPr/>
              <p:nvPr/>
            </p:nvSpPr>
            <p:spPr>
              <a:xfrm>
                <a:off x="144883" y="3089561"/>
                <a:ext cx="900000" cy="900000"/>
              </a:xfrm>
              <a:prstGeom prst="ellipse">
                <a:avLst/>
              </a:prstGeom>
              <a:noFill/>
              <a:ln w="28575">
                <a:solidFill>
                  <a:srgbClr val="C9DE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243"/>
              </a:p>
            </p:txBody>
          </p:sp>
          <p:sp>
            <p:nvSpPr>
              <p:cNvPr id="14" name="TextBox 13">
                <a:extLst>
                  <a:ext uri="{FF2B5EF4-FFF2-40B4-BE49-F238E27FC236}">
                    <a16:creationId xmlns:a16="http://schemas.microsoft.com/office/drawing/2014/main" id="{8A95972C-D126-411F-A1B1-33F13F313BE7}"/>
                  </a:ext>
                </a:extLst>
              </p:cNvPr>
              <p:cNvSpPr txBox="1"/>
              <p:nvPr/>
            </p:nvSpPr>
            <p:spPr>
              <a:xfrm>
                <a:off x="201402" y="3153765"/>
                <a:ext cx="786961" cy="764932"/>
              </a:xfrm>
              <a:prstGeom prst="rect">
                <a:avLst/>
              </a:prstGeom>
              <a:noFill/>
            </p:spPr>
            <p:txBody>
              <a:bodyPr wrap="square" rtlCol="0">
                <a:spAutoFit/>
              </a:bodyPr>
              <a:lstStyle/>
              <a:p>
                <a:pPr algn="ctr" defTabSz="492377">
                  <a:lnSpc>
                    <a:spcPct val="90000"/>
                  </a:lnSpc>
                  <a:spcBef>
                    <a:spcPct val="0"/>
                  </a:spcBef>
                  <a:spcAft>
                    <a:spcPct val="35000"/>
                  </a:spcAft>
                  <a:buClr>
                    <a:srgbClr val="26567F"/>
                  </a:buClr>
                </a:pPr>
                <a:r>
                  <a:rPr lang="en-NZ" sz="1100" dirty="0">
                    <a:solidFill>
                      <a:srgbClr val="2A2A3E"/>
                    </a:solidFill>
                    <a:latin typeface="Source Sans Pro" panose="020B0503030403020204" pitchFamily="34" charset="0"/>
                    <a:ea typeface="Source Sans Pro" panose="020B0503030403020204" pitchFamily="34" charset="0"/>
                  </a:rPr>
                  <a:t>What is needed for this purpose</a:t>
                </a:r>
                <a:endParaRPr lang="en-NZ" sz="1100" dirty="0"/>
              </a:p>
            </p:txBody>
          </p:sp>
        </p:grpSp>
        <p:sp>
          <p:nvSpPr>
            <p:cNvPr id="31" name="TextBox 30">
              <a:extLst>
                <a:ext uri="{FF2B5EF4-FFF2-40B4-BE49-F238E27FC236}">
                  <a16:creationId xmlns:a16="http://schemas.microsoft.com/office/drawing/2014/main" id="{71CAE8F1-0114-46DF-875D-77A6E5A2DB2E}"/>
                </a:ext>
              </a:extLst>
            </p:cNvPr>
            <p:cNvSpPr txBox="1"/>
            <p:nvPr/>
          </p:nvSpPr>
          <p:spPr>
            <a:xfrm>
              <a:off x="1020897" y="1075692"/>
              <a:ext cx="6658573" cy="7101948"/>
            </a:xfrm>
            <a:prstGeom prst="rect">
              <a:avLst/>
            </a:prstGeom>
            <a:noFill/>
          </p:spPr>
          <p:txBody>
            <a:bodyPr wrap="square" numCol="1" rtlCol="0">
              <a:spAutoFit/>
            </a:bodyPr>
            <a:lstStyle/>
            <a:p>
              <a:pPr marL="158264" lvl="4" indent="-158264" defTabSz="763736">
                <a:spcBef>
                  <a:spcPts val="50"/>
                </a:spcBef>
                <a:spcAft>
                  <a:spcPts val="50"/>
                </a:spcAft>
                <a:buClr>
                  <a:srgbClr val="26567F"/>
                </a:buClr>
                <a:buFont typeface="Arial" panose="020B0604020202020204" pitchFamily="34" charset="0"/>
                <a:buChar char="•"/>
                <a:tabLst>
                  <a:tab pos="164126" algn="l"/>
                </a:tabLst>
              </a:pPr>
              <a:r>
                <a:rPr lang="en-NZ" sz="1100" dirty="0">
                  <a:solidFill>
                    <a:srgbClr val="2A2A3E"/>
                  </a:solidFill>
                  <a:latin typeface="Source Sans Pro" panose="020B0503030403020204" pitchFamily="34" charset="0"/>
                  <a:ea typeface="Source Sans Pro" panose="020B0503030403020204" pitchFamily="34" charset="0"/>
                </a:rPr>
                <a:t>What information or data is needed — be as specific as possible:</a:t>
              </a:r>
            </a:p>
            <a:p>
              <a:pPr marL="361950" lvl="5" indent="-180975" defTabSz="763736">
                <a:spcBef>
                  <a:spcPts val="50"/>
                </a:spcBef>
                <a:spcAft>
                  <a:spcPts val="50"/>
                </a:spcAft>
                <a:buClr>
                  <a:srgbClr val="26567F"/>
                </a:buClr>
                <a:buFont typeface="Arial" panose="020B0604020202020204" pitchFamily="34" charset="0"/>
                <a:buChar char="•"/>
                <a:tabLst>
                  <a:tab pos="164126" algn="l"/>
                </a:tabLst>
              </a:pPr>
              <a:r>
                <a:rPr lang="en-NZ" sz="1100" dirty="0">
                  <a:solidFill>
                    <a:srgbClr val="2A2A3E"/>
                  </a:solidFill>
                  <a:latin typeface="Source Sans Pro" panose="020B0503030403020204" pitchFamily="34" charset="0"/>
                </a:rPr>
                <a:t>Is it data or information that does or can identify someone (personal) or that cannot and will not (non-personal or de-identified)?</a:t>
              </a:r>
            </a:p>
            <a:p>
              <a:pPr marL="361950" lvl="5" indent="-180975" defTabSz="763736">
                <a:spcBef>
                  <a:spcPts val="50"/>
                </a:spcBef>
                <a:spcAft>
                  <a:spcPts val="50"/>
                </a:spcAft>
                <a:buClr>
                  <a:srgbClr val="26567F"/>
                </a:buClr>
                <a:buFont typeface="Arial" panose="020B0604020202020204" pitchFamily="34" charset="0"/>
                <a:buChar char="•"/>
                <a:tabLst>
                  <a:tab pos="164126" algn="l"/>
                </a:tabLst>
              </a:pPr>
              <a:r>
                <a:rPr lang="en-NZ" sz="1100" dirty="0">
                  <a:solidFill>
                    <a:srgbClr val="2A2A3E"/>
                  </a:solidFill>
                  <a:latin typeface="Source Sans Pro" panose="020B0503030403020204" pitchFamily="34" charset="0"/>
                </a:rPr>
                <a:t>Who is it needed from — everyone or just a sample of people, services or communities?</a:t>
              </a:r>
            </a:p>
            <a:p>
              <a:pPr marL="361950" lvl="5" indent="-180975" defTabSz="763736">
                <a:spcBef>
                  <a:spcPts val="50"/>
                </a:spcBef>
                <a:spcAft>
                  <a:spcPts val="50"/>
                </a:spcAft>
                <a:buClr>
                  <a:srgbClr val="26567F"/>
                </a:buClr>
                <a:buFont typeface="Arial" panose="020B0604020202020204" pitchFamily="34" charset="0"/>
                <a:buChar char="•"/>
                <a:tabLst>
                  <a:tab pos="164126" algn="l"/>
                </a:tabLst>
              </a:pPr>
              <a:r>
                <a:rPr lang="en-NZ" sz="1100" dirty="0">
                  <a:solidFill>
                    <a:srgbClr val="2A2A3E"/>
                  </a:solidFill>
                  <a:latin typeface="Source Sans Pro" panose="020B0503030403020204" pitchFamily="34" charset="0"/>
                </a:rPr>
                <a:t>Is it information that describes people’s circumstances, their experiences, their engagement or progress with a service, their home life, their wellbeing?</a:t>
              </a:r>
            </a:p>
            <a:p>
              <a:pPr marL="361950" lvl="5" indent="-180975" defTabSz="763736">
                <a:spcBef>
                  <a:spcPts val="50"/>
                </a:spcBef>
                <a:spcAft>
                  <a:spcPts val="50"/>
                </a:spcAft>
                <a:buClr>
                  <a:srgbClr val="26567F"/>
                </a:buClr>
                <a:buFont typeface="Arial" panose="020B0604020202020204" pitchFamily="34" charset="0"/>
                <a:buChar char="•"/>
                <a:tabLst>
                  <a:tab pos="164126" algn="l"/>
                </a:tabLst>
              </a:pPr>
              <a:r>
                <a:rPr lang="en-NZ" sz="1100" dirty="0">
                  <a:solidFill>
                    <a:srgbClr val="2A2A3E"/>
                  </a:solidFill>
                  <a:latin typeface="Source Sans Pro" panose="020B0503030403020204" pitchFamily="34" charset="0"/>
                </a:rPr>
                <a:t>What services, programmes, interventions or organisations will already have this information — are they able to share it?</a:t>
              </a:r>
            </a:p>
            <a:p>
              <a:pPr marL="361950" lvl="5" indent="-180975" defTabSz="763736">
                <a:spcBef>
                  <a:spcPts val="50"/>
                </a:spcBef>
                <a:spcAft>
                  <a:spcPts val="50"/>
                </a:spcAft>
                <a:buClr>
                  <a:srgbClr val="26567F"/>
                </a:buClr>
                <a:buFont typeface="Arial" panose="020B0604020202020204" pitchFamily="34" charset="0"/>
                <a:buChar char="•"/>
                <a:tabLst>
                  <a:tab pos="164126" algn="l"/>
                </a:tabLst>
              </a:pPr>
              <a:r>
                <a:rPr lang="en-NZ" sz="1100" dirty="0">
                  <a:solidFill>
                    <a:srgbClr val="2A2A3E"/>
                  </a:solidFill>
                  <a:latin typeface="Source Sans Pro" panose="020B0503030403020204" pitchFamily="34" charset="0"/>
                </a:rPr>
                <a:t>Being specific does not mean you have to write out a full list of every single data point or details of a methodology. It explains enough so that no one would be surprised if they did see the full list of every variable or single piece of information.</a:t>
              </a:r>
            </a:p>
            <a:p>
              <a:pPr marL="158264" lvl="4" indent="-158264" defTabSz="763736">
                <a:spcBef>
                  <a:spcPts val="50"/>
                </a:spcBef>
                <a:spcAft>
                  <a:spcPts val="50"/>
                </a:spcAft>
                <a:buClr>
                  <a:srgbClr val="26567F"/>
                </a:buClr>
                <a:buFont typeface="Arial" panose="020B0604020202020204" pitchFamily="34" charset="0"/>
                <a:buChar char="•"/>
                <a:tabLst>
                  <a:tab pos="164126" algn="l"/>
                </a:tabLst>
              </a:pPr>
              <a:r>
                <a:rPr lang="en-NZ" sz="1100" dirty="0">
                  <a:solidFill>
                    <a:srgbClr val="2A2A3E"/>
                  </a:solidFill>
                  <a:latin typeface="Source Sans Pro" panose="020B0503030403020204" pitchFamily="34" charset="0"/>
                  <a:ea typeface="Source Sans Pro" panose="020B0503030403020204" pitchFamily="34" charset="0"/>
                </a:rPr>
                <a:t>Think critically about the information or data that you think you might need, for example:</a:t>
              </a:r>
            </a:p>
            <a:p>
              <a:pPr marL="361950" lvl="5" indent="-180975" defTabSz="763736">
                <a:spcBef>
                  <a:spcPts val="50"/>
                </a:spcBef>
                <a:spcAft>
                  <a:spcPts val="50"/>
                </a:spcAft>
                <a:buClr>
                  <a:srgbClr val="26567F"/>
                </a:buClr>
                <a:buFont typeface="Arial" panose="020B0604020202020204" pitchFamily="34" charset="0"/>
                <a:buChar char="•"/>
                <a:tabLst>
                  <a:tab pos="164126" algn="l"/>
                </a:tabLst>
              </a:pPr>
              <a:r>
                <a:rPr lang="en-NZ" sz="1100" dirty="0">
                  <a:solidFill>
                    <a:srgbClr val="2A2A3E"/>
                  </a:solidFill>
                  <a:latin typeface="Source Sans Pro" panose="020B0503030403020204" pitchFamily="34" charset="0"/>
                  <a:ea typeface="Source Sans Pro" panose="020B0503030403020204" pitchFamily="34" charset="0"/>
                </a:rPr>
                <a:t>If </a:t>
              </a:r>
              <a:r>
                <a:rPr lang="en-NZ" sz="1100" dirty="0">
                  <a:solidFill>
                    <a:srgbClr val="2A2A3E"/>
                  </a:solidFill>
                  <a:latin typeface="Source Sans Pro" panose="020B0503030403020204" pitchFamily="34" charset="0"/>
                </a:rPr>
                <a:t>ethnicity doesn’t matter, it should not be collected. If it does matter, what exactly will be collected and how will it be categorised?</a:t>
              </a:r>
            </a:p>
            <a:p>
              <a:pPr marL="361950" lvl="5" indent="-180975" defTabSz="763736">
                <a:spcBef>
                  <a:spcPts val="50"/>
                </a:spcBef>
                <a:spcAft>
                  <a:spcPts val="50"/>
                </a:spcAft>
                <a:buClr>
                  <a:srgbClr val="26567F"/>
                </a:buClr>
                <a:buFont typeface="Arial" panose="020B0604020202020204" pitchFamily="34" charset="0"/>
                <a:buChar char="•"/>
                <a:tabLst>
                  <a:tab pos="164126" algn="l"/>
                </a:tabLst>
              </a:pPr>
              <a:r>
                <a:rPr lang="en-NZ" sz="1100" dirty="0">
                  <a:solidFill>
                    <a:srgbClr val="2A2A3E"/>
                  </a:solidFill>
                  <a:latin typeface="Source Sans Pro" panose="020B0503030403020204" pitchFamily="34" charset="0"/>
                </a:rPr>
                <a:t>If gender will be collected, what categories will be used?</a:t>
              </a:r>
            </a:p>
            <a:p>
              <a:pPr marL="361950" lvl="5" indent="-180975" defTabSz="763736">
                <a:spcBef>
                  <a:spcPts val="50"/>
                </a:spcBef>
                <a:spcAft>
                  <a:spcPts val="50"/>
                </a:spcAft>
                <a:buClr>
                  <a:srgbClr val="26567F"/>
                </a:buClr>
                <a:buFont typeface="Arial" panose="020B0604020202020204" pitchFamily="34" charset="0"/>
                <a:buChar char="•"/>
                <a:tabLst>
                  <a:tab pos="164126" algn="l"/>
                </a:tabLst>
              </a:pPr>
              <a:r>
                <a:rPr lang="en-NZ" sz="1100" dirty="0">
                  <a:solidFill>
                    <a:srgbClr val="2A2A3E"/>
                  </a:solidFill>
                  <a:latin typeface="Source Sans Pro" panose="020B0503030403020204" pitchFamily="34" charset="0"/>
                </a:rPr>
                <a:t>Is date of birth really needed or will year of birth or age be enough?</a:t>
              </a:r>
            </a:p>
            <a:p>
              <a:pPr marL="361950" lvl="5" indent="-180975" defTabSz="763736">
                <a:spcBef>
                  <a:spcPts val="50"/>
                </a:spcBef>
                <a:spcAft>
                  <a:spcPts val="50"/>
                </a:spcAft>
                <a:buClr>
                  <a:srgbClr val="26567F"/>
                </a:buClr>
                <a:buFont typeface="Arial" panose="020B0604020202020204" pitchFamily="34" charset="0"/>
                <a:buChar char="•"/>
                <a:tabLst>
                  <a:tab pos="164126" algn="l"/>
                </a:tabLst>
              </a:pPr>
              <a:r>
                <a:rPr lang="en-NZ" sz="1100" dirty="0">
                  <a:solidFill>
                    <a:srgbClr val="2A2A3E"/>
                  </a:solidFill>
                  <a:latin typeface="Source Sans Pro" panose="020B0503030403020204" pitchFamily="34" charset="0"/>
                </a:rPr>
                <a:t>If information about success or progress in a service or programme is going to be used, who will decide what success or progress looks like and how it will be measured?</a:t>
              </a:r>
            </a:p>
            <a:p>
              <a:pPr marL="361950" lvl="5" indent="-180975" defTabSz="763736">
                <a:spcBef>
                  <a:spcPts val="50"/>
                </a:spcBef>
                <a:spcAft>
                  <a:spcPts val="50"/>
                </a:spcAft>
                <a:buClr>
                  <a:srgbClr val="26567F"/>
                </a:buClr>
                <a:buFont typeface="Arial" panose="020B0604020202020204" pitchFamily="34" charset="0"/>
                <a:buChar char="•"/>
                <a:tabLst>
                  <a:tab pos="164126" algn="l"/>
                </a:tabLst>
              </a:pPr>
              <a:r>
                <a:rPr lang="en-NZ" sz="1100" dirty="0">
                  <a:solidFill>
                    <a:srgbClr val="2A2A3E"/>
                  </a:solidFill>
                  <a:latin typeface="Source Sans Pro" panose="020B0503030403020204" pitchFamily="34" charset="0"/>
                </a:rPr>
                <a:t>What are the possible unintended consequences of misinterpreting or misusing this data or information? Who needs to be involved in making sense of it to avoid that?</a:t>
              </a:r>
            </a:p>
            <a:p>
              <a:pPr marL="158264" lvl="4" indent="-158264" defTabSz="763736">
                <a:spcBef>
                  <a:spcPts val="50"/>
                </a:spcBef>
                <a:spcAft>
                  <a:spcPts val="50"/>
                </a:spcAft>
                <a:buClr>
                  <a:srgbClr val="26567F"/>
                </a:buClr>
                <a:buFont typeface="Arial" panose="020B0604020202020204" pitchFamily="34" charset="0"/>
                <a:buChar char="•"/>
                <a:tabLst>
                  <a:tab pos="164126" algn="l"/>
                </a:tabLst>
              </a:pPr>
              <a:r>
                <a:rPr lang="en-NZ" sz="1100" dirty="0">
                  <a:solidFill>
                    <a:srgbClr val="2A2A3E"/>
                  </a:solidFill>
                  <a:latin typeface="Source Sans Pro" panose="020B0503030403020204" pitchFamily="34" charset="0"/>
                </a:rPr>
                <a:t>Keep in mind that information you think does not or will not identify someone, might possibly be able to do that if used in certain ways. Check your thinking.</a:t>
              </a:r>
            </a:p>
            <a:p>
              <a:pPr marL="158264" lvl="4" indent="-158264" defTabSz="763736">
                <a:spcBef>
                  <a:spcPts val="50"/>
                </a:spcBef>
                <a:spcAft>
                  <a:spcPts val="50"/>
                </a:spcAft>
                <a:buClr>
                  <a:srgbClr val="26567F"/>
                </a:buClr>
                <a:buFont typeface="Arial" panose="020B0604020202020204" pitchFamily="34" charset="0"/>
                <a:buChar char="•"/>
                <a:tabLst>
                  <a:tab pos="164126" algn="l"/>
                </a:tabLst>
              </a:pPr>
              <a:r>
                <a:rPr lang="en-NZ" sz="1100" dirty="0">
                  <a:solidFill>
                    <a:srgbClr val="2A2A3E"/>
                  </a:solidFill>
                  <a:latin typeface="Source Sans Pro" panose="020B0503030403020204" pitchFamily="34" charset="0"/>
                  <a:ea typeface="Source Sans Pro" panose="020B0503030403020204" pitchFamily="34" charset="0"/>
                </a:rPr>
                <a:t>Outline any data matching or linking that needs to be done to achieve the purpose:</a:t>
              </a:r>
            </a:p>
            <a:p>
              <a:pPr marL="361950" lvl="5" indent="-180975" defTabSz="763736">
                <a:spcBef>
                  <a:spcPts val="50"/>
                </a:spcBef>
                <a:spcAft>
                  <a:spcPts val="50"/>
                </a:spcAft>
                <a:buClr>
                  <a:srgbClr val="26567F"/>
                </a:buClr>
                <a:buFont typeface="Arial" panose="020B0604020202020204" pitchFamily="34" charset="0"/>
                <a:buChar char="•"/>
                <a:tabLst>
                  <a:tab pos="164126" algn="l"/>
                </a:tabLst>
              </a:pPr>
              <a:r>
                <a:rPr lang="en-NZ" sz="1100" dirty="0">
                  <a:solidFill>
                    <a:srgbClr val="2A2A3E"/>
                  </a:solidFill>
                  <a:latin typeface="Source Sans Pro" panose="020B0503030403020204" pitchFamily="34" charset="0"/>
                  <a:ea typeface="Source Sans Pro" panose="020B0503030403020204" pitchFamily="34" charset="0"/>
                </a:rPr>
                <a:t>What will be matched?</a:t>
              </a:r>
            </a:p>
            <a:p>
              <a:pPr marL="361950" lvl="5" indent="-180975" defTabSz="763736">
                <a:spcBef>
                  <a:spcPts val="50"/>
                </a:spcBef>
                <a:spcAft>
                  <a:spcPts val="50"/>
                </a:spcAft>
                <a:buClr>
                  <a:srgbClr val="26567F"/>
                </a:buClr>
                <a:buFont typeface="Arial" panose="020B0604020202020204" pitchFamily="34" charset="0"/>
                <a:buChar char="•"/>
                <a:tabLst>
                  <a:tab pos="164126" algn="l"/>
                </a:tabLst>
              </a:pPr>
              <a:r>
                <a:rPr lang="en-NZ" sz="1100" dirty="0">
                  <a:solidFill>
                    <a:srgbClr val="2A2A3E"/>
                  </a:solidFill>
                  <a:latin typeface="Source Sans Pro" panose="020B0503030403020204" pitchFamily="34" charset="0"/>
                  <a:ea typeface="Source Sans Pro" panose="020B0503030403020204" pitchFamily="34" charset="0"/>
                </a:rPr>
                <a:t>What other data or information will it be matched to?</a:t>
              </a:r>
            </a:p>
            <a:p>
              <a:pPr marL="361950" lvl="5" indent="-180975" defTabSz="763736">
                <a:spcBef>
                  <a:spcPts val="50"/>
                </a:spcBef>
                <a:spcAft>
                  <a:spcPts val="50"/>
                </a:spcAft>
                <a:buClr>
                  <a:srgbClr val="26567F"/>
                </a:buClr>
                <a:buFont typeface="Arial" panose="020B0604020202020204" pitchFamily="34" charset="0"/>
                <a:buChar char="•"/>
                <a:tabLst>
                  <a:tab pos="164126" algn="l"/>
                </a:tabLst>
              </a:pPr>
              <a:r>
                <a:rPr lang="en-NZ" sz="1100" dirty="0">
                  <a:solidFill>
                    <a:srgbClr val="2A2A3E"/>
                  </a:solidFill>
                  <a:latin typeface="Source Sans Pro" panose="020B0503030403020204" pitchFamily="34" charset="0"/>
                  <a:ea typeface="Source Sans Pro" panose="020B0503030403020204" pitchFamily="34" charset="0"/>
                </a:rPr>
                <a:t>Why is matching needed?</a:t>
              </a:r>
            </a:p>
            <a:p>
              <a:pPr marL="361950" lvl="5" indent="-180975" defTabSz="763736">
                <a:spcBef>
                  <a:spcPts val="50"/>
                </a:spcBef>
                <a:spcAft>
                  <a:spcPts val="50"/>
                </a:spcAft>
                <a:buClr>
                  <a:srgbClr val="26567F"/>
                </a:buClr>
                <a:buFont typeface="Arial" panose="020B0604020202020204" pitchFamily="34" charset="0"/>
                <a:buChar char="•"/>
                <a:tabLst>
                  <a:tab pos="164126" algn="l"/>
                </a:tabLst>
              </a:pPr>
              <a:r>
                <a:rPr lang="en-NZ" sz="1100" dirty="0">
                  <a:solidFill>
                    <a:srgbClr val="2A2A3E"/>
                  </a:solidFill>
                  <a:latin typeface="Source Sans Pro" panose="020B0503030403020204" pitchFamily="34" charset="0"/>
                  <a:ea typeface="Source Sans Pro" panose="020B0503030403020204" pitchFamily="34" charset="0"/>
                </a:rPr>
                <a:t>What will happen with the matched data or information?</a:t>
              </a:r>
            </a:p>
            <a:p>
              <a:pPr marL="361950" lvl="5" indent="-180975" defTabSz="763736">
                <a:spcBef>
                  <a:spcPts val="50"/>
                </a:spcBef>
                <a:spcAft>
                  <a:spcPts val="50"/>
                </a:spcAft>
                <a:buClr>
                  <a:srgbClr val="26567F"/>
                </a:buClr>
                <a:buFont typeface="Arial" panose="020B0604020202020204" pitchFamily="34" charset="0"/>
                <a:buChar char="•"/>
                <a:tabLst>
                  <a:tab pos="164126" algn="l"/>
                </a:tabLst>
              </a:pPr>
              <a:r>
                <a:rPr lang="en-NZ" sz="1100" dirty="0">
                  <a:solidFill>
                    <a:srgbClr val="2A2A3E"/>
                  </a:solidFill>
                  <a:latin typeface="Source Sans Pro" panose="020B0503030403020204" pitchFamily="34" charset="0"/>
                  <a:ea typeface="Source Sans Pro" panose="020B0503030403020204" pitchFamily="34" charset="0"/>
                </a:rPr>
                <a:t>Can you explain this to service users, so that it makes sense to them?</a:t>
              </a:r>
            </a:p>
            <a:p>
              <a:pPr marL="158264" lvl="4" indent="-158264" defTabSz="763736">
                <a:spcBef>
                  <a:spcPts val="50"/>
                </a:spcBef>
                <a:spcAft>
                  <a:spcPts val="50"/>
                </a:spcAft>
                <a:buClr>
                  <a:srgbClr val="26567F"/>
                </a:buClr>
                <a:buFont typeface="Arial" panose="020B0604020202020204" pitchFamily="34" charset="0"/>
                <a:buChar char="•"/>
                <a:tabLst>
                  <a:tab pos="164126" algn="l"/>
                </a:tabLst>
              </a:pPr>
              <a:r>
                <a:rPr lang="en-NZ" sz="1100" dirty="0">
                  <a:solidFill>
                    <a:srgbClr val="2A2A3E"/>
                  </a:solidFill>
                  <a:latin typeface="Source Sans Pro" panose="020B0503030403020204" pitchFamily="34" charset="0"/>
                </a:rPr>
                <a:t>When it comes to data or information that does or can identify someone (personal information), the Privacy Act is clear that only what is “reasonably necessary for the purpose” can be collected or used.</a:t>
              </a:r>
            </a:p>
            <a:p>
              <a:pPr marL="158264" lvl="4" indent="-158264" defTabSz="763736">
                <a:spcBef>
                  <a:spcPts val="50"/>
                </a:spcBef>
                <a:spcAft>
                  <a:spcPts val="50"/>
                </a:spcAft>
                <a:buClr>
                  <a:srgbClr val="26567F"/>
                </a:buClr>
                <a:buFont typeface="Arial" panose="020B0604020202020204" pitchFamily="34" charset="0"/>
                <a:buChar char="•"/>
                <a:tabLst>
                  <a:tab pos="164126" algn="l"/>
                </a:tabLst>
              </a:pPr>
              <a:r>
                <a:rPr lang="en-NZ" sz="1100" dirty="0">
                  <a:solidFill>
                    <a:srgbClr val="2A2A3E"/>
                  </a:solidFill>
                  <a:latin typeface="Source Sans Pro" panose="020B0503030403020204" pitchFamily="34" charset="0"/>
                </a:rPr>
                <a:t>Aim for minimum necessary, not maximum possible, when it comes to collecting or using data or information. If identifying information isn’t needed, do not ask for it.</a:t>
              </a:r>
            </a:p>
            <a:p>
              <a:pPr marL="158264" lvl="4" indent="-158264" defTabSz="763736">
                <a:spcBef>
                  <a:spcPts val="50"/>
                </a:spcBef>
                <a:spcAft>
                  <a:spcPts val="50"/>
                </a:spcAft>
                <a:buClr>
                  <a:srgbClr val="26567F"/>
                </a:buClr>
                <a:buFont typeface="Arial" panose="020B0604020202020204" pitchFamily="34" charset="0"/>
                <a:buChar char="•"/>
                <a:tabLst>
                  <a:tab pos="164126" algn="l"/>
                </a:tabLst>
              </a:pPr>
              <a:r>
                <a:rPr lang="en-NZ" sz="1100" dirty="0">
                  <a:solidFill>
                    <a:srgbClr val="2A2A3E"/>
                  </a:solidFill>
                  <a:latin typeface="Source Sans Pro" panose="020B0503030403020204" pitchFamily="34" charset="0"/>
                </a:rPr>
                <a:t>information isn’t needed, do not ask for it.</a:t>
              </a:r>
            </a:p>
          </p:txBody>
        </p:sp>
      </p:grpSp>
      <p:grpSp>
        <p:nvGrpSpPr>
          <p:cNvPr id="3" name="Group 2">
            <a:extLst>
              <a:ext uri="{FF2B5EF4-FFF2-40B4-BE49-F238E27FC236}">
                <a16:creationId xmlns:a16="http://schemas.microsoft.com/office/drawing/2014/main" id="{B7C4ED5C-E22C-4B35-AFA9-F9CC1B91FB0B}"/>
              </a:ext>
            </a:extLst>
          </p:cNvPr>
          <p:cNvGrpSpPr/>
          <p:nvPr/>
        </p:nvGrpSpPr>
        <p:grpSpPr>
          <a:xfrm>
            <a:off x="30138" y="7641380"/>
            <a:ext cx="6858000" cy="1615827"/>
            <a:chOff x="120898" y="6028816"/>
            <a:chExt cx="7429500" cy="1750478"/>
          </a:xfrm>
        </p:grpSpPr>
        <p:grpSp>
          <p:nvGrpSpPr>
            <p:cNvPr id="28" name="Group 27">
              <a:extLst>
                <a:ext uri="{FF2B5EF4-FFF2-40B4-BE49-F238E27FC236}">
                  <a16:creationId xmlns:a16="http://schemas.microsoft.com/office/drawing/2014/main" id="{DCEF3F3F-B573-4151-851C-9D926949DD1A}"/>
                </a:ext>
              </a:extLst>
            </p:cNvPr>
            <p:cNvGrpSpPr/>
            <p:nvPr/>
          </p:nvGrpSpPr>
          <p:grpSpPr>
            <a:xfrm>
              <a:off x="120898" y="6037356"/>
              <a:ext cx="900000" cy="900000"/>
              <a:chOff x="144883" y="2927304"/>
              <a:chExt cx="900000" cy="900000"/>
            </a:xfrm>
          </p:grpSpPr>
          <p:sp>
            <p:nvSpPr>
              <p:cNvPr id="29" name="Oval 28">
                <a:extLst>
                  <a:ext uri="{FF2B5EF4-FFF2-40B4-BE49-F238E27FC236}">
                    <a16:creationId xmlns:a16="http://schemas.microsoft.com/office/drawing/2014/main" id="{1E84FC14-A6A4-40C8-A910-C1F6F80A0816}"/>
                  </a:ext>
                </a:extLst>
              </p:cNvPr>
              <p:cNvSpPr/>
              <p:nvPr/>
            </p:nvSpPr>
            <p:spPr>
              <a:xfrm>
                <a:off x="144883" y="2927304"/>
                <a:ext cx="900000" cy="900000"/>
              </a:xfrm>
              <a:prstGeom prst="ellipse">
                <a:avLst/>
              </a:prstGeom>
              <a:noFill/>
              <a:ln w="28575">
                <a:solidFill>
                  <a:srgbClr val="C9DE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243"/>
              </a:p>
            </p:txBody>
          </p:sp>
          <p:sp>
            <p:nvSpPr>
              <p:cNvPr id="30" name="TextBox 29">
                <a:extLst>
                  <a:ext uri="{FF2B5EF4-FFF2-40B4-BE49-F238E27FC236}">
                    <a16:creationId xmlns:a16="http://schemas.microsoft.com/office/drawing/2014/main" id="{FAB5C2CC-C10E-487A-BE6F-EE98F2F82EA9}"/>
                  </a:ext>
                </a:extLst>
              </p:cNvPr>
              <p:cNvSpPr txBox="1"/>
              <p:nvPr/>
            </p:nvSpPr>
            <p:spPr>
              <a:xfrm>
                <a:off x="201402" y="3291552"/>
                <a:ext cx="786961" cy="469434"/>
              </a:xfrm>
              <a:prstGeom prst="rect">
                <a:avLst/>
              </a:prstGeom>
              <a:noFill/>
            </p:spPr>
            <p:txBody>
              <a:bodyPr wrap="square" rtlCol="0">
                <a:spAutoFit/>
              </a:bodyPr>
              <a:lstStyle/>
              <a:p>
                <a:pPr algn="ctr"/>
                <a:r>
                  <a:rPr lang="en-NZ" sz="1108" dirty="0">
                    <a:solidFill>
                      <a:srgbClr val="2A2A3E"/>
                    </a:solidFill>
                    <a:latin typeface="Source Sans Pro" panose="020B0503030403020204" pitchFamily="34" charset="0"/>
                    <a:ea typeface="Source Sans Pro" panose="020B0503030403020204" pitchFamily="34" charset="0"/>
                  </a:rPr>
                  <a:t>Who will see it</a:t>
                </a:r>
                <a:endParaRPr lang="en-NZ" sz="1108" dirty="0"/>
              </a:p>
            </p:txBody>
          </p:sp>
        </p:grpSp>
        <p:sp>
          <p:nvSpPr>
            <p:cNvPr id="32" name="TextBox 31">
              <a:extLst>
                <a:ext uri="{FF2B5EF4-FFF2-40B4-BE49-F238E27FC236}">
                  <a16:creationId xmlns:a16="http://schemas.microsoft.com/office/drawing/2014/main" id="{1F54D2C0-164E-4EF8-BBCA-2C58F78D0F74}"/>
                </a:ext>
              </a:extLst>
            </p:cNvPr>
            <p:cNvSpPr txBox="1"/>
            <p:nvPr/>
          </p:nvSpPr>
          <p:spPr>
            <a:xfrm>
              <a:off x="1077417" y="6028816"/>
              <a:ext cx="6472981" cy="1750478"/>
            </a:xfrm>
            <a:prstGeom prst="rect">
              <a:avLst/>
            </a:prstGeom>
            <a:noFill/>
          </p:spPr>
          <p:txBody>
            <a:bodyPr wrap="square" numCol="1" rtlCol="0">
              <a:spAutoFit/>
            </a:bodyPr>
            <a:lstStyle/>
            <a:p>
              <a:pPr marL="158264" lvl="4" indent="-158264" defTabSz="763736">
                <a:lnSpc>
                  <a:spcPct val="90000"/>
                </a:lnSpc>
                <a:buClr>
                  <a:srgbClr val="26567F"/>
                </a:buClr>
                <a:buFont typeface="Arial" panose="020B0604020202020204" pitchFamily="34" charset="0"/>
                <a:buChar char="•"/>
                <a:tabLst>
                  <a:tab pos="164126" algn="l"/>
                </a:tabLst>
              </a:pPr>
              <a:r>
                <a:rPr lang="en-NZ" sz="1100" dirty="0">
                  <a:solidFill>
                    <a:srgbClr val="2A2A3E"/>
                  </a:solidFill>
                  <a:latin typeface="Source Sans Pro" panose="020B0503030403020204" pitchFamily="34" charset="0"/>
                  <a:ea typeface="Source Sans Pro" panose="020B0503030403020204" pitchFamily="34" charset="0"/>
                </a:rPr>
                <a:t>Who will see it:</a:t>
              </a:r>
            </a:p>
            <a:p>
              <a:pPr marL="361950" lvl="5" indent="-180975" defTabSz="763736">
                <a:lnSpc>
                  <a:spcPct val="90000"/>
                </a:lnSpc>
                <a:buClr>
                  <a:srgbClr val="26567F"/>
                </a:buClr>
                <a:buFont typeface="Arial" panose="020B0604020202020204" pitchFamily="34" charset="0"/>
                <a:buChar char="•"/>
                <a:tabLst>
                  <a:tab pos="164126" algn="l"/>
                </a:tabLst>
              </a:pPr>
              <a:r>
                <a:rPr lang="en-NZ" sz="1100" dirty="0">
                  <a:solidFill>
                    <a:srgbClr val="2A2A3E"/>
                  </a:solidFill>
                  <a:latin typeface="Source Sans Pro" panose="020B0503030403020204" pitchFamily="34" charset="0"/>
                  <a:ea typeface="Source Sans Pro" panose="020B0503030403020204" pitchFamily="34" charset="0"/>
                </a:rPr>
                <a:t>People at the agency collecting it?</a:t>
              </a:r>
            </a:p>
            <a:p>
              <a:pPr marL="361950" lvl="5" indent="-180975" defTabSz="763736">
                <a:lnSpc>
                  <a:spcPct val="90000"/>
                </a:lnSpc>
                <a:buClr>
                  <a:srgbClr val="26567F"/>
                </a:buClr>
                <a:buFont typeface="Arial" panose="020B0604020202020204" pitchFamily="34" charset="0"/>
                <a:buChar char="•"/>
                <a:tabLst>
                  <a:tab pos="164126" algn="l"/>
                </a:tabLst>
              </a:pPr>
              <a:r>
                <a:rPr lang="en-NZ" sz="1100" dirty="0">
                  <a:solidFill>
                    <a:srgbClr val="2A2A3E"/>
                  </a:solidFill>
                  <a:latin typeface="Source Sans Pro" panose="020B0503030403020204" pitchFamily="34" charset="0"/>
                  <a:ea typeface="Source Sans Pro" panose="020B0503030403020204" pitchFamily="34" charset="0"/>
                </a:rPr>
                <a:t>If it will be shared with any other agency or organisation, what will they use and who will see it?</a:t>
              </a:r>
            </a:p>
            <a:p>
              <a:pPr marL="361950" lvl="5" indent="-180975" defTabSz="763736">
                <a:lnSpc>
                  <a:spcPct val="90000"/>
                </a:lnSpc>
                <a:buClr>
                  <a:srgbClr val="26567F"/>
                </a:buClr>
                <a:buFont typeface="Arial" panose="020B0604020202020204" pitchFamily="34" charset="0"/>
                <a:buChar char="•"/>
                <a:tabLst>
                  <a:tab pos="164126" algn="l"/>
                </a:tabLst>
              </a:pPr>
              <a:r>
                <a:rPr lang="en-NZ" sz="1100" dirty="0">
                  <a:solidFill>
                    <a:srgbClr val="2A2A3E"/>
                  </a:solidFill>
                  <a:latin typeface="Source Sans Pro" panose="020B0503030403020204" pitchFamily="34" charset="0"/>
                  <a:ea typeface="Source Sans Pro" panose="020B0503030403020204" pitchFamily="34" charset="0"/>
                </a:rPr>
                <a:t>How will people use it or see it? Will it be anonymised or de-identified? Will they only use some of the information, or all of it? Focus on each separate purpose individually.</a:t>
              </a:r>
            </a:p>
            <a:p>
              <a:pPr marL="0" lvl="4" indent="-276225" defTabSz="763736">
                <a:lnSpc>
                  <a:spcPct val="90000"/>
                </a:lnSpc>
                <a:buClr>
                  <a:srgbClr val="26567F"/>
                </a:buClr>
                <a:buFont typeface="Arial" panose="020B0604020202020204" pitchFamily="34" charset="0"/>
                <a:buChar char="•"/>
                <a:tabLst>
                  <a:tab pos="164126" algn="l"/>
                </a:tabLst>
              </a:pPr>
              <a:r>
                <a:rPr lang="en-NZ" sz="1100" dirty="0">
                  <a:solidFill>
                    <a:srgbClr val="2A2A3E"/>
                  </a:solidFill>
                  <a:latin typeface="Source Sans Pro" panose="020B0503030403020204" pitchFamily="34" charset="0"/>
                </a:rPr>
                <a:t>Get as specific as you can:</a:t>
              </a:r>
            </a:p>
            <a:p>
              <a:pPr marL="361950" lvl="5" indent="-180975" defTabSz="763736">
                <a:lnSpc>
                  <a:spcPct val="90000"/>
                </a:lnSpc>
                <a:buClr>
                  <a:srgbClr val="26567F"/>
                </a:buClr>
                <a:buFont typeface="Arial" panose="020B0604020202020204" pitchFamily="34" charset="0"/>
                <a:buChar char="•"/>
                <a:tabLst>
                  <a:tab pos="164126" algn="l"/>
                </a:tabLst>
              </a:pPr>
              <a:r>
                <a:rPr lang="en-NZ" sz="1100" dirty="0">
                  <a:solidFill>
                    <a:srgbClr val="2A2A3E"/>
                  </a:solidFill>
                  <a:latin typeface="Source Sans Pro" panose="020B0503030403020204" pitchFamily="34" charset="0"/>
                  <a:ea typeface="Source Sans Pro" panose="020B0503030403020204" pitchFamily="34" charset="0"/>
                </a:rPr>
                <a:t>It may be reasonable to name people (for example, “your case worker”).</a:t>
              </a:r>
            </a:p>
            <a:p>
              <a:pPr marL="361950" lvl="5" indent="-180975" defTabSz="763736">
                <a:lnSpc>
                  <a:spcPct val="90000"/>
                </a:lnSpc>
                <a:buClr>
                  <a:srgbClr val="26567F"/>
                </a:buClr>
                <a:buFont typeface="Arial" panose="020B0604020202020204" pitchFamily="34" charset="0"/>
                <a:buChar char="•"/>
                <a:tabLst>
                  <a:tab pos="164126" algn="l"/>
                </a:tabLst>
              </a:pPr>
              <a:r>
                <a:rPr lang="en-NZ" sz="1100" dirty="0">
                  <a:solidFill>
                    <a:srgbClr val="2A2A3E"/>
                  </a:solidFill>
                  <a:latin typeface="Source Sans Pro" panose="020B0503030403020204" pitchFamily="34" charset="0"/>
                  <a:ea typeface="Source Sans Pro" panose="020B0503030403020204" pitchFamily="34" charset="0"/>
                </a:rPr>
                <a:t>Use titles or job descriptions (for example, “administrative workers will only see X so that they can …,” “analysts at Ministry Y, in order to understand topic T ...”).</a:t>
              </a:r>
            </a:p>
          </p:txBody>
        </p:sp>
      </p:grpSp>
      <p:grpSp>
        <p:nvGrpSpPr>
          <p:cNvPr id="24" name="Group 23">
            <a:extLst>
              <a:ext uri="{FF2B5EF4-FFF2-40B4-BE49-F238E27FC236}">
                <a16:creationId xmlns:a16="http://schemas.microsoft.com/office/drawing/2014/main" id="{AE623B29-52EE-459E-8D81-9531EAA49A6E}"/>
              </a:ext>
            </a:extLst>
          </p:cNvPr>
          <p:cNvGrpSpPr/>
          <p:nvPr/>
        </p:nvGrpSpPr>
        <p:grpSpPr>
          <a:xfrm>
            <a:off x="681039" y="192226"/>
            <a:ext cx="6161475" cy="510061"/>
            <a:chOff x="434619" y="444117"/>
            <a:chExt cx="6161475" cy="510061"/>
          </a:xfrm>
        </p:grpSpPr>
        <p:sp>
          <p:nvSpPr>
            <p:cNvPr id="25" name="TextBox 24">
              <a:extLst>
                <a:ext uri="{FF2B5EF4-FFF2-40B4-BE49-F238E27FC236}">
                  <a16:creationId xmlns:a16="http://schemas.microsoft.com/office/drawing/2014/main" id="{886B7864-FBD4-4628-B933-731AADDC239A}"/>
                </a:ext>
              </a:extLst>
            </p:cNvPr>
            <p:cNvSpPr txBox="1"/>
            <p:nvPr/>
          </p:nvSpPr>
          <p:spPr>
            <a:xfrm>
              <a:off x="462975" y="444117"/>
              <a:ext cx="3813339" cy="338554"/>
            </a:xfrm>
            <a:prstGeom prst="rect">
              <a:avLst/>
            </a:prstGeom>
            <a:noFill/>
            <a:ln>
              <a:noFill/>
            </a:ln>
          </p:spPr>
          <p:txBody>
            <a:bodyPr wrap="square" rtlCol="0">
              <a:spAutoFit/>
            </a:bodyPr>
            <a:lstStyle/>
            <a:p>
              <a:r>
                <a:rPr lang="en-NZ" sz="1600" b="1" dirty="0">
                  <a:solidFill>
                    <a:srgbClr val="4B919F"/>
                  </a:solidFill>
                  <a:latin typeface="Source Sans Pro" panose="020B0503030403020204" pitchFamily="34" charset="0"/>
                  <a:ea typeface="Source Sans Pro" panose="020B0503030403020204" pitchFamily="34" charset="0"/>
                </a:rPr>
                <a:t>Writing purpose statements</a:t>
              </a:r>
            </a:p>
          </p:txBody>
        </p:sp>
        <p:cxnSp>
          <p:nvCxnSpPr>
            <p:cNvPr id="27" name="Straight Connector 26">
              <a:extLst>
                <a:ext uri="{FF2B5EF4-FFF2-40B4-BE49-F238E27FC236}">
                  <a16:creationId xmlns:a16="http://schemas.microsoft.com/office/drawing/2014/main" id="{AB83726D-0936-46EA-9814-A07B15C69DD7}"/>
                </a:ext>
              </a:extLst>
            </p:cNvPr>
            <p:cNvCxnSpPr>
              <a:cxnSpLocks/>
            </p:cNvCxnSpPr>
            <p:nvPr/>
          </p:nvCxnSpPr>
          <p:spPr>
            <a:xfrm>
              <a:off x="434619" y="943043"/>
              <a:ext cx="6161475" cy="11135"/>
            </a:xfrm>
            <a:prstGeom prst="line">
              <a:avLst/>
            </a:prstGeom>
            <a:ln w="25400">
              <a:solidFill>
                <a:srgbClr val="4B919F">
                  <a:alpha val="30000"/>
                </a:srgbClr>
              </a:solidFill>
            </a:ln>
          </p:spPr>
          <p:style>
            <a:lnRef idx="1">
              <a:schemeClr val="accent1"/>
            </a:lnRef>
            <a:fillRef idx="0">
              <a:schemeClr val="accent1"/>
            </a:fillRef>
            <a:effectRef idx="0">
              <a:schemeClr val="accent1"/>
            </a:effectRef>
            <a:fontRef idx="minor">
              <a:schemeClr val="tx1"/>
            </a:fontRef>
          </p:style>
        </p:cxnSp>
      </p:grpSp>
      <p:pic>
        <p:nvPicPr>
          <p:cNvPr id="39" name="Graphic 38">
            <a:extLst>
              <a:ext uri="{FF2B5EF4-FFF2-40B4-BE49-F238E27FC236}">
                <a16:creationId xmlns:a16="http://schemas.microsoft.com/office/drawing/2014/main" id="{0AADE589-4F64-45D4-B20C-7247E54D59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174" y="52049"/>
            <a:ext cx="638865" cy="638865"/>
          </a:xfrm>
          <a:prstGeom prst="rect">
            <a:avLst/>
          </a:prstGeom>
        </p:spPr>
      </p:pic>
      <p:sp>
        <p:nvSpPr>
          <p:cNvPr id="40" name="TextBox 39">
            <a:extLst>
              <a:ext uri="{FF2B5EF4-FFF2-40B4-BE49-F238E27FC236}">
                <a16:creationId xmlns:a16="http://schemas.microsoft.com/office/drawing/2014/main" id="{83C9B16C-AA46-45C1-8601-CF1A821CA315}"/>
              </a:ext>
            </a:extLst>
          </p:cNvPr>
          <p:cNvSpPr txBox="1"/>
          <p:nvPr/>
        </p:nvSpPr>
        <p:spPr>
          <a:xfrm>
            <a:off x="5982330" y="9643636"/>
            <a:ext cx="843550" cy="230832"/>
          </a:xfrm>
          <a:prstGeom prst="rect">
            <a:avLst/>
          </a:prstGeom>
          <a:noFill/>
        </p:spPr>
        <p:txBody>
          <a:bodyPr wrap="square" rtlCol="0">
            <a:spAutoFit/>
          </a:bodyPr>
          <a:lstStyle/>
          <a:p>
            <a:pPr algn="r"/>
            <a:r>
              <a:rPr lang="en-NZ" sz="900" b="1" dirty="0"/>
              <a:t>Page 3 of 5</a:t>
            </a:r>
          </a:p>
        </p:txBody>
      </p:sp>
      <p:sp>
        <p:nvSpPr>
          <p:cNvPr id="41" name="TextBox 40">
            <a:extLst>
              <a:ext uri="{FF2B5EF4-FFF2-40B4-BE49-F238E27FC236}">
                <a16:creationId xmlns:a16="http://schemas.microsoft.com/office/drawing/2014/main" id="{5E5012DF-F85B-41D4-B6C0-706876DFE7C0}"/>
              </a:ext>
              <a:ext uri="{C183D7F6-B498-43B3-948B-1728B52AA6E4}">
                <adec:decorative xmlns:adec="http://schemas.microsoft.com/office/drawing/2017/decorative" val="0"/>
              </a:ext>
            </a:extLst>
          </p:cNvPr>
          <p:cNvSpPr txBox="1"/>
          <p:nvPr/>
        </p:nvSpPr>
        <p:spPr>
          <a:xfrm>
            <a:off x="-10652" y="9648033"/>
            <a:ext cx="1535998" cy="230832"/>
          </a:xfrm>
          <a:prstGeom prst="rect">
            <a:avLst/>
          </a:prstGeom>
          <a:noFill/>
        </p:spPr>
        <p:txBody>
          <a:bodyPr wrap="none" rtlCol="0">
            <a:spAutoFit/>
          </a:bodyPr>
          <a:lstStyle/>
          <a:p>
            <a:r>
              <a:rPr lang="en-NZ" sz="900" b="1" dirty="0"/>
              <a:t>digital.govt.nz/</a:t>
            </a:r>
            <a:r>
              <a:rPr lang="en-NZ" sz="900" b="1" dirty="0" err="1"/>
              <a:t>dpup</a:t>
            </a:r>
            <a:r>
              <a:rPr lang="en-NZ" sz="900" b="1" dirty="0"/>
              <a:t>/toolkit</a:t>
            </a:r>
            <a:endParaRPr lang="en-NZ" sz="900" dirty="0">
              <a:solidFill>
                <a:srgbClr val="4B919F"/>
              </a:solidFill>
            </a:endParaRPr>
          </a:p>
        </p:txBody>
      </p:sp>
      <p:cxnSp>
        <p:nvCxnSpPr>
          <p:cNvPr id="46" name="Straight Connector 45">
            <a:extLst>
              <a:ext uri="{FF2B5EF4-FFF2-40B4-BE49-F238E27FC236}">
                <a16:creationId xmlns:a16="http://schemas.microsoft.com/office/drawing/2014/main" id="{B938D735-FCF4-4A05-AB5D-E4C79F4D84A3}"/>
              </a:ext>
            </a:extLst>
          </p:cNvPr>
          <p:cNvCxnSpPr>
            <a:cxnSpLocks/>
          </p:cNvCxnSpPr>
          <p:nvPr/>
        </p:nvCxnSpPr>
        <p:spPr>
          <a:xfrm>
            <a:off x="0" y="7600992"/>
            <a:ext cx="6842514" cy="6412"/>
          </a:xfrm>
          <a:prstGeom prst="line">
            <a:avLst/>
          </a:prstGeom>
          <a:ln w="25400">
            <a:solidFill>
              <a:srgbClr val="4B919F">
                <a:alpha val="30000"/>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B2C22AE-F47A-4117-9542-0244A1B1635D}"/>
              </a:ext>
            </a:extLst>
          </p:cNvPr>
          <p:cNvCxnSpPr>
            <a:cxnSpLocks/>
          </p:cNvCxnSpPr>
          <p:nvPr/>
        </p:nvCxnSpPr>
        <p:spPr>
          <a:xfrm>
            <a:off x="-1" y="9307368"/>
            <a:ext cx="6842514" cy="6412"/>
          </a:xfrm>
          <a:prstGeom prst="line">
            <a:avLst/>
          </a:prstGeom>
          <a:ln w="25400">
            <a:solidFill>
              <a:srgbClr val="4B919F">
                <a:alpha val="30000"/>
              </a:srgbClr>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B3958CD3-6507-46AD-B8D3-B7977BC8FA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9481" y="179798"/>
            <a:ext cx="1083825" cy="468000"/>
          </a:xfrm>
          <a:prstGeom prst="rect">
            <a:avLst/>
          </a:prstGeom>
        </p:spPr>
      </p:pic>
      <p:pic>
        <p:nvPicPr>
          <p:cNvPr id="34" name="Picture 33">
            <a:extLst>
              <a:ext uri="{FF2B5EF4-FFF2-40B4-BE49-F238E27FC236}">
                <a16:creationId xmlns:a16="http://schemas.microsoft.com/office/drawing/2014/main" id="{DCDD7FD0-BABD-4CDE-97C8-AFBDC8B31E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3003" y="52758"/>
            <a:ext cx="1690245" cy="612000"/>
          </a:xfrm>
          <a:prstGeom prst="rect">
            <a:avLst/>
          </a:prstGeom>
        </p:spPr>
      </p:pic>
    </p:spTree>
    <p:extLst>
      <p:ext uri="{BB962C8B-B14F-4D97-AF65-F5344CB8AC3E}">
        <p14:creationId xmlns:p14="http://schemas.microsoft.com/office/powerpoint/2010/main" val="3311491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A9DDD32-B2E8-48BA-A984-71CA116554B0}"/>
              </a:ext>
            </a:extLst>
          </p:cNvPr>
          <p:cNvGrpSpPr/>
          <p:nvPr/>
        </p:nvGrpSpPr>
        <p:grpSpPr>
          <a:xfrm>
            <a:off x="60428" y="912226"/>
            <a:ext cx="6857999" cy="1313180"/>
            <a:chOff x="69347" y="1075692"/>
            <a:chExt cx="7695306" cy="1422612"/>
          </a:xfrm>
        </p:grpSpPr>
        <p:grpSp>
          <p:nvGrpSpPr>
            <p:cNvPr id="18" name="Group 17">
              <a:extLst>
                <a:ext uri="{FF2B5EF4-FFF2-40B4-BE49-F238E27FC236}">
                  <a16:creationId xmlns:a16="http://schemas.microsoft.com/office/drawing/2014/main" id="{138DE36C-C0E7-41B3-B0A2-8200D701BC50}"/>
                </a:ext>
              </a:extLst>
            </p:cNvPr>
            <p:cNvGrpSpPr/>
            <p:nvPr/>
          </p:nvGrpSpPr>
          <p:grpSpPr>
            <a:xfrm>
              <a:off x="69347" y="1075692"/>
              <a:ext cx="966207" cy="900000"/>
              <a:chOff x="144883" y="3089561"/>
              <a:chExt cx="941060" cy="900000"/>
            </a:xfrm>
          </p:grpSpPr>
          <p:sp>
            <p:nvSpPr>
              <p:cNvPr id="2" name="Oval 1">
                <a:extLst>
                  <a:ext uri="{FF2B5EF4-FFF2-40B4-BE49-F238E27FC236}">
                    <a16:creationId xmlns:a16="http://schemas.microsoft.com/office/drawing/2014/main" id="{B8A60D7A-BFF7-487F-A92F-53C370520324}"/>
                  </a:ext>
                </a:extLst>
              </p:cNvPr>
              <p:cNvSpPr/>
              <p:nvPr/>
            </p:nvSpPr>
            <p:spPr>
              <a:xfrm>
                <a:off x="144883" y="3089561"/>
                <a:ext cx="900000" cy="900000"/>
              </a:xfrm>
              <a:prstGeom prst="ellipse">
                <a:avLst/>
              </a:prstGeom>
              <a:noFill/>
              <a:ln w="28575">
                <a:solidFill>
                  <a:srgbClr val="C9DE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243"/>
              </a:p>
            </p:txBody>
          </p:sp>
          <p:sp>
            <p:nvSpPr>
              <p:cNvPr id="14" name="TextBox 13">
                <a:extLst>
                  <a:ext uri="{FF2B5EF4-FFF2-40B4-BE49-F238E27FC236}">
                    <a16:creationId xmlns:a16="http://schemas.microsoft.com/office/drawing/2014/main" id="{8A95972C-D126-411F-A1B1-33F13F313BE7}"/>
                  </a:ext>
                </a:extLst>
              </p:cNvPr>
              <p:cNvSpPr txBox="1"/>
              <p:nvPr/>
            </p:nvSpPr>
            <p:spPr>
              <a:xfrm>
                <a:off x="159079" y="3327196"/>
                <a:ext cx="926864" cy="432480"/>
              </a:xfrm>
              <a:prstGeom prst="rect">
                <a:avLst/>
              </a:prstGeom>
              <a:noFill/>
            </p:spPr>
            <p:txBody>
              <a:bodyPr wrap="square" rtlCol="0">
                <a:spAutoFit/>
              </a:bodyPr>
              <a:lstStyle/>
              <a:p>
                <a:pPr algn="ctr" defTabSz="492377">
                  <a:lnSpc>
                    <a:spcPct val="90000"/>
                  </a:lnSpc>
                  <a:spcBef>
                    <a:spcPct val="0"/>
                  </a:spcBef>
                  <a:spcAft>
                    <a:spcPct val="35000"/>
                  </a:spcAft>
                  <a:buClr>
                    <a:srgbClr val="26567F"/>
                  </a:buClr>
                </a:pPr>
                <a:r>
                  <a:rPr lang="en-NZ" sz="1100" dirty="0">
                    <a:solidFill>
                      <a:srgbClr val="2A2A3E"/>
                    </a:solidFill>
                    <a:latin typeface="Source Sans Pro" panose="020B0503030403020204" pitchFamily="34" charset="0"/>
                    <a:ea typeface="Source Sans Pro" panose="020B0503030403020204" pitchFamily="34" charset="0"/>
                  </a:rPr>
                  <a:t>What laws allow this</a:t>
                </a:r>
                <a:endParaRPr lang="en-NZ" sz="1100" dirty="0"/>
              </a:p>
            </p:txBody>
          </p:sp>
        </p:grpSp>
        <p:sp>
          <p:nvSpPr>
            <p:cNvPr id="31" name="TextBox 30">
              <a:extLst>
                <a:ext uri="{FF2B5EF4-FFF2-40B4-BE49-F238E27FC236}">
                  <a16:creationId xmlns:a16="http://schemas.microsoft.com/office/drawing/2014/main" id="{71CAE8F1-0114-46DF-875D-77A6E5A2DB2E}"/>
                </a:ext>
              </a:extLst>
            </p:cNvPr>
            <p:cNvSpPr txBox="1"/>
            <p:nvPr/>
          </p:nvSpPr>
          <p:spPr>
            <a:xfrm>
              <a:off x="1020897" y="1075692"/>
              <a:ext cx="6743756" cy="1422612"/>
            </a:xfrm>
            <a:prstGeom prst="rect">
              <a:avLst/>
            </a:prstGeom>
            <a:noFill/>
          </p:spPr>
          <p:txBody>
            <a:bodyPr wrap="square" numCol="1" rtlCol="0">
              <a:spAutoFit/>
            </a:bodyPr>
            <a:lstStyle/>
            <a:p>
              <a:pPr marL="158264" lvl="4" indent="-158264" defTabSz="763736">
                <a:spcBef>
                  <a:spcPts val="200"/>
                </a:spcBef>
                <a:spcAft>
                  <a:spcPts val="200"/>
                </a:spcAft>
                <a:buClr>
                  <a:srgbClr val="26567F"/>
                </a:buClr>
                <a:buFont typeface="Arial" panose="020B0604020202020204" pitchFamily="34" charset="0"/>
                <a:buChar char="•"/>
                <a:tabLst>
                  <a:tab pos="164126" algn="l"/>
                </a:tabLst>
              </a:pPr>
              <a:r>
                <a:rPr lang="en-NZ" sz="1100" dirty="0">
                  <a:solidFill>
                    <a:srgbClr val="2A2A3E"/>
                  </a:solidFill>
                  <a:latin typeface="Source Sans Pro" panose="020B0503030403020204" pitchFamily="34" charset="0"/>
                  <a:ea typeface="Source Sans Pro" panose="020B0503030403020204" pitchFamily="34" charset="0"/>
                </a:rPr>
                <a:t>What laws allow the information to be collected or used in this way. For example:</a:t>
              </a:r>
            </a:p>
            <a:p>
              <a:pPr marL="361950" lvl="5" indent="-180975" defTabSz="763736">
                <a:spcBef>
                  <a:spcPts val="200"/>
                </a:spcBef>
                <a:spcAft>
                  <a:spcPts val="200"/>
                </a:spcAft>
                <a:buClr>
                  <a:srgbClr val="26567F"/>
                </a:buClr>
                <a:buFont typeface="Arial" panose="020B0604020202020204" pitchFamily="34" charset="0"/>
                <a:buChar char="•"/>
                <a:tabLst>
                  <a:tab pos="164126" algn="l"/>
                </a:tabLst>
              </a:pPr>
              <a:r>
                <a:rPr lang="en-NZ" sz="1100" dirty="0">
                  <a:solidFill>
                    <a:srgbClr val="2A2A3E"/>
                  </a:solidFill>
                  <a:latin typeface="Source Sans Pro" panose="020B0503030403020204" pitchFamily="34" charset="0"/>
                  <a:ea typeface="Source Sans Pro" panose="020B0503030403020204" pitchFamily="34" charset="0"/>
                </a:rPr>
                <a:t>When it comes to personal information, the Privacy Act 2020 is likely to matter.</a:t>
              </a:r>
            </a:p>
            <a:p>
              <a:pPr marL="361950" lvl="5" indent="-180975" defTabSz="763736">
                <a:spcBef>
                  <a:spcPts val="200"/>
                </a:spcBef>
                <a:spcAft>
                  <a:spcPts val="200"/>
                </a:spcAft>
                <a:buClr>
                  <a:srgbClr val="26567F"/>
                </a:buClr>
                <a:buFont typeface="Arial" panose="020B0604020202020204" pitchFamily="34" charset="0"/>
                <a:buChar char="•"/>
                <a:tabLst>
                  <a:tab pos="164126" algn="l"/>
                </a:tabLst>
              </a:pPr>
              <a:r>
                <a:rPr lang="en-NZ" sz="1100" dirty="0">
                  <a:solidFill>
                    <a:srgbClr val="2A2A3E"/>
                  </a:solidFill>
                  <a:latin typeface="Source Sans Pro" panose="020B0503030403020204" pitchFamily="34" charset="0"/>
                  <a:ea typeface="Source Sans Pro" panose="020B0503030403020204" pitchFamily="34" charset="0"/>
                </a:rPr>
                <a:t>Other laws, such as information sharing provisions under the Privacy Act 2020.</a:t>
              </a:r>
            </a:p>
            <a:p>
              <a:pPr marL="361950" lvl="5" indent="-180975" defTabSz="763736">
                <a:spcBef>
                  <a:spcPts val="200"/>
                </a:spcBef>
                <a:spcAft>
                  <a:spcPts val="200"/>
                </a:spcAft>
                <a:buClr>
                  <a:srgbClr val="26567F"/>
                </a:buClr>
                <a:buFont typeface="Arial" panose="020B0604020202020204" pitchFamily="34" charset="0"/>
                <a:buChar char="•"/>
                <a:tabLst>
                  <a:tab pos="164126" algn="l"/>
                </a:tabLst>
              </a:pPr>
              <a:r>
                <a:rPr lang="en-NZ" sz="1100" dirty="0">
                  <a:solidFill>
                    <a:srgbClr val="2A2A3E"/>
                  </a:solidFill>
                  <a:latin typeface="Source Sans Pro" panose="020B0503030403020204" pitchFamily="34" charset="0"/>
                  <a:ea typeface="Source Sans Pro" panose="020B0503030403020204" pitchFamily="34" charset="0"/>
                </a:rPr>
                <a:t>Keep in mind that some laws apply over and above the Privacy Act 2020.</a:t>
              </a:r>
            </a:p>
            <a:p>
              <a:pPr marL="158264" lvl="4" indent="-158264" defTabSz="763736">
                <a:spcBef>
                  <a:spcPts val="200"/>
                </a:spcBef>
                <a:spcAft>
                  <a:spcPts val="200"/>
                </a:spcAft>
                <a:buClr>
                  <a:srgbClr val="26567F"/>
                </a:buClr>
                <a:buFont typeface="Arial" panose="020B0604020202020204" pitchFamily="34" charset="0"/>
                <a:buChar char="•"/>
                <a:tabLst>
                  <a:tab pos="164126" algn="l"/>
                </a:tabLst>
              </a:pPr>
              <a:r>
                <a:rPr lang="en-NZ" sz="1100" dirty="0">
                  <a:solidFill>
                    <a:srgbClr val="2A2A3E"/>
                  </a:solidFill>
                  <a:latin typeface="Source Sans Pro" panose="020B0503030403020204" pitchFamily="34" charset="0"/>
                  <a:ea typeface="Source Sans Pro" panose="020B0503030403020204" pitchFamily="34" charset="0"/>
                </a:rPr>
                <a:t>If it’s not clear what law allows this data or information to be collected or used for this purpose, then the work should not move forward.</a:t>
              </a:r>
            </a:p>
          </p:txBody>
        </p:sp>
      </p:grpSp>
      <p:grpSp>
        <p:nvGrpSpPr>
          <p:cNvPr id="3" name="Group 2">
            <a:extLst>
              <a:ext uri="{FF2B5EF4-FFF2-40B4-BE49-F238E27FC236}">
                <a16:creationId xmlns:a16="http://schemas.microsoft.com/office/drawing/2014/main" id="{B7C4ED5C-E22C-4B35-AFA9-F9CC1B91FB0B}"/>
              </a:ext>
            </a:extLst>
          </p:cNvPr>
          <p:cNvGrpSpPr/>
          <p:nvPr/>
        </p:nvGrpSpPr>
        <p:grpSpPr>
          <a:xfrm>
            <a:off x="-29104" y="2678608"/>
            <a:ext cx="6735102" cy="4616648"/>
            <a:chOff x="-12388" y="6216852"/>
            <a:chExt cx="7296359" cy="5001369"/>
          </a:xfrm>
        </p:grpSpPr>
        <p:grpSp>
          <p:nvGrpSpPr>
            <p:cNvPr id="28" name="Group 27">
              <a:extLst>
                <a:ext uri="{FF2B5EF4-FFF2-40B4-BE49-F238E27FC236}">
                  <a16:creationId xmlns:a16="http://schemas.microsoft.com/office/drawing/2014/main" id="{DCEF3F3F-B573-4151-851C-9D926949DD1A}"/>
                </a:ext>
              </a:extLst>
            </p:cNvPr>
            <p:cNvGrpSpPr/>
            <p:nvPr/>
          </p:nvGrpSpPr>
          <p:grpSpPr>
            <a:xfrm>
              <a:off x="-12388" y="6257264"/>
              <a:ext cx="1172598" cy="1002212"/>
              <a:chOff x="11597" y="3147212"/>
              <a:chExt cx="1172598" cy="1002212"/>
            </a:xfrm>
          </p:grpSpPr>
          <p:sp>
            <p:nvSpPr>
              <p:cNvPr id="29" name="Oval 28">
                <a:extLst>
                  <a:ext uri="{FF2B5EF4-FFF2-40B4-BE49-F238E27FC236}">
                    <a16:creationId xmlns:a16="http://schemas.microsoft.com/office/drawing/2014/main" id="{1E84FC14-A6A4-40C8-A910-C1F6F80A0816}"/>
                  </a:ext>
                </a:extLst>
              </p:cNvPr>
              <p:cNvSpPr/>
              <p:nvPr/>
            </p:nvSpPr>
            <p:spPr>
              <a:xfrm>
                <a:off x="78985" y="3147212"/>
                <a:ext cx="1020443" cy="1002212"/>
              </a:xfrm>
              <a:prstGeom prst="ellipse">
                <a:avLst/>
              </a:prstGeom>
              <a:noFill/>
              <a:ln w="28575">
                <a:solidFill>
                  <a:srgbClr val="C9DE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243"/>
              </a:p>
            </p:txBody>
          </p:sp>
          <p:sp>
            <p:nvSpPr>
              <p:cNvPr id="30" name="TextBox 29">
                <a:extLst>
                  <a:ext uri="{FF2B5EF4-FFF2-40B4-BE49-F238E27FC236}">
                    <a16:creationId xmlns:a16="http://schemas.microsoft.com/office/drawing/2014/main" id="{FAB5C2CC-C10E-487A-BE6F-EE98F2F82EA9}"/>
                  </a:ext>
                </a:extLst>
              </p:cNvPr>
              <p:cNvSpPr txBox="1"/>
              <p:nvPr/>
            </p:nvSpPr>
            <p:spPr>
              <a:xfrm>
                <a:off x="11597" y="3381513"/>
                <a:ext cx="1172598" cy="466794"/>
              </a:xfrm>
              <a:prstGeom prst="rect">
                <a:avLst/>
              </a:prstGeom>
              <a:noFill/>
            </p:spPr>
            <p:txBody>
              <a:bodyPr wrap="square" rtlCol="0">
                <a:spAutoFit/>
              </a:bodyPr>
              <a:lstStyle/>
              <a:p>
                <a:pPr algn="ctr"/>
                <a:r>
                  <a:rPr lang="en-NZ" sz="1100" dirty="0">
                    <a:solidFill>
                      <a:srgbClr val="2A2A3E"/>
                    </a:solidFill>
                    <a:latin typeface="Source Sans Pro" panose="020B0503030403020204" pitchFamily="34" charset="0"/>
                    <a:ea typeface="Source Sans Pro" panose="020B0503030403020204" pitchFamily="34" charset="0"/>
                  </a:rPr>
                  <a:t>Choices and circumstances</a:t>
                </a:r>
                <a:endParaRPr lang="en-NZ" sz="1100" dirty="0"/>
              </a:p>
            </p:txBody>
          </p:sp>
        </p:grpSp>
        <p:sp>
          <p:nvSpPr>
            <p:cNvPr id="32" name="TextBox 31">
              <a:extLst>
                <a:ext uri="{FF2B5EF4-FFF2-40B4-BE49-F238E27FC236}">
                  <a16:creationId xmlns:a16="http://schemas.microsoft.com/office/drawing/2014/main" id="{1F54D2C0-164E-4EF8-BBCA-2C58F78D0F74}"/>
                </a:ext>
              </a:extLst>
            </p:cNvPr>
            <p:cNvSpPr txBox="1"/>
            <p:nvPr/>
          </p:nvSpPr>
          <p:spPr>
            <a:xfrm>
              <a:off x="984600" y="6216852"/>
              <a:ext cx="6299371" cy="5001369"/>
            </a:xfrm>
            <a:prstGeom prst="rect">
              <a:avLst/>
            </a:prstGeom>
            <a:noFill/>
          </p:spPr>
          <p:txBody>
            <a:bodyPr wrap="square" numCol="1" rtlCol="0">
              <a:spAutoFit/>
            </a:bodyPr>
            <a:lstStyle/>
            <a:p>
              <a:pPr marL="158264" lvl="4" indent="-158264" defTabSz="763736">
                <a:spcBef>
                  <a:spcPts val="200"/>
                </a:spcBef>
                <a:spcAft>
                  <a:spcPts val="200"/>
                </a:spcAft>
                <a:buClr>
                  <a:srgbClr val="26567F"/>
                </a:buClr>
                <a:buFont typeface="Arial" panose="020B0604020202020204" pitchFamily="34" charset="0"/>
                <a:buChar char="•"/>
                <a:tabLst>
                  <a:tab pos="328251" algn="l"/>
                </a:tabLst>
              </a:pPr>
              <a:r>
                <a:rPr lang="en-NZ" sz="1100" dirty="0">
                  <a:solidFill>
                    <a:srgbClr val="2A2A3E"/>
                  </a:solidFill>
                  <a:latin typeface="Source Sans Pro" panose="020B0503030403020204" pitchFamily="34" charset="0"/>
                  <a:ea typeface="Source Sans Pro" panose="020B0503030403020204" pitchFamily="34" charset="0"/>
                </a:rPr>
                <a:t>Are there particular circumstances or situations for the people whose information is being used that need to be taken into account and explained in the purpose statement? For example:</a:t>
              </a:r>
            </a:p>
            <a:p>
              <a:pPr marL="361950" lvl="5" indent="-180975" defTabSz="763736">
                <a:spcBef>
                  <a:spcPts val="200"/>
                </a:spcBef>
                <a:spcAft>
                  <a:spcPts val="200"/>
                </a:spcAft>
                <a:buClr>
                  <a:srgbClr val="26567F"/>
                </a:buClr>
                <a:buFont typeface="Arial" panose="020B0604020202020204" pitchFamily="34" charset="0"/>
                <a:buChar char="•"/>
                <a:tabLst>
                  <a:tab pos="164126" algn="l"/>
                </a:tabLst>
              </a:pPr>
              <a:r>
                <a:rPr lang="en-NZ" sz="1100" dirty="0">
                  <a:solidFill>
                    <a:srgbClr val="2A2A3E"/>
                  </a:solidFill>
                  <a:latin typeface="Source Sans Pro" panose="020B0503030403020204" pitchFamily="34" charset="0"/>
                </a:rPr>
                <a:t>If the information is culturally sensitive, then who will advise on its use?</a:t>
              </a:r>
            </a:p>
            <a:p>
              <a:pPr marL="361950" lvl="5" indent="-180975" defTabSz="763736">
                <a:spcBef>
                  <a:spcPts val="200"/>
                </a:spcBef>
                <a:spcAft>
                  <a:spcPts val="200"/>
                </a:spcAft>
                <a:buClr>
                  <a:srgbClr val="26567F"/>
                </a:buClr>
                <a:buFont typeface="Arial" panose="020B0604020202020204" pitchFamily="34" charset="0"/>
                <a:buChar char="•"/>
                <a:tabLst>
                  <a:tab pos="164126" algn="l"/>
                </a:tabLst>
              </a:pPr>
              <a:r>
                <a:rPr lang="en-NZ" sz="1100" dirty="0">
                  <a:solidFill>
                    <a:srgbClr val="2A2A3E"/>
                  </a:solidFill>
                  <a:latin typeface="Source Sans Pro" panose="020B0503030403020204" pitchFamily="34" charset="0"/>
                </a:rPr>
                <a:t>Is the information collected from people at a time of crisis? What steps need to be taken so they can understand what happens with their information at a time that makes sense for them?</a:t>
              </a:r>
            </a:p>
            <a:p>
              <a:pPr marL="361950" lvl="5" indent="-180975" defTabSz="763736">
                <a:spcBef>
                  <a:spcPts val="200"/>
                </a:spcBef>
                <a:spcAft>
                  <a:spcPts val="200"/>
                </a:spcAft>
                <a:buClr>
                  <a:srgbClr val="26567F"/>
                </a:buClr>
                <a:buFont typeface="Arial" panose="020B0604020202020204" pitchFamily="34" charset="0"/>
                <a:buChar char="•"/>
                <a:tabLst>
                  <a:tab pos="164126" algn="l"/>
                </a:tabLst>
              </a:pPr>
              <a:r>
                <a:rPr lang="en-NZ" sz="1100" dirty="0">
                  <a:solidFill>
                    <a:srgbClr val="2A2A3E"/>
                  </a:solidFill>
                  <a:latin typeface="Source Sans Pro" panose="020B0503030403020204" pitchFamily="34" charset="0"/>
                </a:rPr>
                <a:t>Is the information about children, marginalised people or people at greater risk of harm, and people whose information needs greater protection?</a:t>
              </a:r>
            </a:p>
            <a:p>
              <a:pPr marL="361950" lvl="5" indent="-180975" defTabSz="763736">
                <a:spcBef>
                  <a:spcPts val="200"/>
                </a:spcBef>
                <a:spcAft>
                  <a:spcPts val="200"/>
                </a:spcAft>
                <a:buClr>
                  <a:srgbClr val="26567F"/>
                </a:buClr>
                <a:buFont typeface="Arial" panose="020B0604020202020204" pitchFamily="34" charset="0"/>
                <a:buChar char="•"/>
                <a:tabLst>
                  <a:tab pos="164126" algn="l"/>
                </a:tabLst>
              </a:pPr>
              <a:r>
                <a:rPr lang="en-NZ" sz="1100" dirty="0">
                  <a:solidFill>
                    <a:srgbClr val="2A2A3E"/>
                  </a:solidFill>
                  <a:latin typeface="Source Sans Pro" panose="020B0503030403020204" pitchFamily="34" charset="0"/>
                </a:rPr>
                <a:t>Did the service users provide the information directly to your organisation? Or did it come from another organisation? Do you know what the service users were told about use?</a:t>
              </a:r>
            </a:p>
            <a:p>
              <a:pPr marL="361950" lvl="5" indent="-180975" defTabSz="763736">
                <a:spcBef>
                  <a:spcPts val="200"/>
                </a:spcBef>
                <a:spcAft>
                  <a:spcPts val="200"/>
                </a:spcAft>
                <a:buClr>
                  <a:srgbClr val="26567F"/>
                </a:buClr>
                <a:buFont typeface="Arial" panose="020B0604020202020204" pitchFamily="34" charset="0"/>
                <a:buChar char="•"/>
                <a:tabLst>
                  <a:tab pos="164126" algn="l"/>
                </a:tabLst>
              </a:pPr>
              <a:r>
                <a:rPr lang="en-NZ" sz="1100" dirty="0">
                  <a:solidFill>
                    <a:srgbClr val="2A2A3E"/>
                  </a:solidFill>
                  <a:latin typeface="Source Sans Pro" panose="020B0503030403020204" pitchFamily="34" charset="0"/>
                </a:rPr>
                <a:t>Did the information come from people who self-referred to a service or were referred by another organisation? What does that mean for information use?</a:t>
              </a:r>
            </a:p>
            <a:p>
              <a:pPr marL="158264" lvl="4" indent="-158264" defTabSz="763736">
                <a:spcBef>
                  <a:spcPts val="200"/>
                </a:spcBef>
                <a:spcAft>
                  <a:spcPts val="200"/>
                </a:spcAft>
                <a:buClr>
                  <a:srgbClr val="26567F"/>
                </a:buClr>
                <a:buFont typeface="Arial" panose="020B0604020202020204" pitchFamily="34" charset="0"/>
                <a:buChar char="•"/>
                <a:tabLst>
                  <a:tab pos="328251" algn="l"/>
                </a:tabLst>
              </a:pPr>
              <a:r>
                <a:rPr lang="en-NZ" sz="1100" dirty="0">
                  <a:solidFill>
                    <a:srgbClr val="2A2A3E"/>
                  </a:solidFill>
                  <a:latin typeface="Source Sans Pro" panose="020B0503030403020204" pitchFamily="34" charset="0"/>
                  <a:ea typeface="Source Sans Pro" panose="020B0503030403020204" pitchFamily="34" charset="0"/>
                </a:rPr>
                <a:t>Service users should have as many choices as possible about their data and information, even if it does not or cannot identify them. Take a close look at the purpose to check what choices can be offered.</a:t>
              </a:r>
            </a:p>
            <a:p>
              <a:pPr marL="158264" lvl="4" indent="-158264" defTabSz="763736">
                <a:spcBef>
                  <a:spcPts val="200"/>
                </a:spcBef>
                <a:spcAft>
                  <a:spcPts val="200"/>
                </a:spcAft>
                <a:buClr>
                  <a:srgbClr val="26567F"/>
                </a:buClr>
                <a:buFont typeface="Arial" panose="020B0604020202020204" pitchFamily="34" charset="0"/>
                <a:buChar char="•"/>
                <a:tabLst>
                  <a:tab pos="328251" algn="l"/>
                </a:tabLst>
              </a:pPr>
              <a:r>
                <a:rPr lang="en-NZ" sz="1100" dirty="0">
                  <a:solidFill>
                    <a:srgbClr val="2A2A3E"/>
                  </a:solidFill>
                  <a:latin typeface="Source Sans Pro" panose="020B0503030403020204" pitchFamily="34" charset="0"/>
                  <a:ea typeface="Source Sans Pro" panose="020B0503030403020204" pitchFamily="34" charset="0"/>
                </a:rPr>
                <a:t>The Privacy Act 2020 requires service users to be told what information is compulsory and what is voluntary and the consequences of not providing it.</a:t>
              </a:r>
            </a:p>
            <a:p>
              <a:pPr marL="158264" lvl="4" indent="-158264" defTabSz="763736">
                <a:spcBef>
                  <a:spcPts val="200"/>
                </a:spcBef>
                <a:spcAft>
                  <a:spcPts val="200"/>
                </a:spcAft>
                <a:buClr>
                  <a:srgbClr val="26567F"/>
                </a:buClr>
                <a:buFont typeface="Arial" panose="020B0604020202020204" pitchFamily="34" charset="0"/>
                <a:buChar char="•"/>
                <a:tabLst>
                  <a:tab pos="328251" algn="l"/>
                </a:tabLst>
              </a:pPr>
              <a:r>
                <a:rPr lang="en-NZ" sz="1100" dirty="0">
                  <a:solidFill>
                    <a:srgbClr val="2A2A3E"/>
                  </a:solidFill>
                  <a:latin typeface="Source Sans Pro" panose="020B0503030403020204" pitchFamily="34" charset="0"/>
                  <a:ea typeface="Source Sans Pro" panose="020B0503030403020204" pitchFamily="34" charset="0"/>
                </a:rPr>
                <a:t>A purpose statement should outline any specific decisions around choices for this purpose. If service users do not have a choice, then say that clearly. Keep in mind that any decision not to give choices should be thought through carefully and checked with appropriate people to make sure it’s fair, reasonable and respectful as well as legal.</a:t>
              </a:r>
            </a:p>
            <a:p>
              <a:pPr marL="0" lvl="4" defTabSz="763736">
                <a:spcBef>
                  <a:spcPts val="200"/>
                </a:spcBef>
                <a:spcAft>
                  <a:spcPts val="200"/>
                </a:spcAft>
                <a:buClr>
                  <a:srgbClr val="26567F"/>
                </a:buClr>
                <a:tabLst>
                  <a:tab pos="328251" algn="l"/>
                </a:tabLst>
              </a:pPr>
              <a:endParaRPr lang="en-NZ" sz="1100" dirty="0">
                <a:solidFill>
                  <a:srgbClr val="2A2A3E"/>
                </a:solidFill>
                <a:latin typeface="Source Sans Pro" panose="020B0503030403020204" pitchFamily="34" charset="0"/>
                <a:ea typeface="Source Sans Pro" panose="020B0503030403020204" pitchFamily="34" charset="0"/>
              </a:endParaRPr>
            </a:p>
          </p:txBody>
        </p:sp>
      </p:grpSp>
      <p:sp>
        <p:nvSpPr>
          <p:cNvPr id="23" name="Rectangle 22">
            <a:extLst>
              <a:ext uri="{FF2B5EF4-FFF2-40B4-BE49-F238E27FC236}">
                <a16:creationId xmlns:a16="http://schemas.microsoft.com/office/drawing/2014/main" id="{B4A67641-156F-4CA6-9A18-C91DF53807C7}"/>
              </a:ext>
            </a:extLst>
          </p:cNvPr>
          <p:cNvSpPr/>
          <p:nvPr/>
        </p:nvSpPr>
        <p:spPr>
          <a:xfrm>
            <a:off x="-10652" y="8249668"/>
            <a:ext cx="6868652" cy="1213629"/>
          </a:xfrm>
          <a:prstGeom prst="rect">
            <a:avLst/>
          </a:prstGeom>
          <a:solidFill>
            <a:srgbClr val="C9DE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243"/>
          </a:p>
        </p:txBody>
      </p:sp>
      <p:sp>
        <p:nvSpPr>
          <p:cNvPr id="25" name="TextBox 24">
            <a:extLst>
              <a:ext uri="{FF2B5EF4-FFF2-40B4-BE49-F238E27FC236}">
                <a16:creationId xmlns:a16="http://schemas.microsoft.com/office/drawing/2014/main" id="{4412BB28-DEB8-4EFE-A6A0-AC81877800E2}"/>
              </a:ext>
            </a:extLst>
          </p:cNvPr>
          <p:cNvSpPr txBox="1"/>
          <p:nvPr/>
        </p:nvSpPr>
        <p:spPr>
          <a:xfrm>
            <a:off x="263767" y="8482130"/>
            <a:ext cx="3240000" cy="600164"/>
          </a:xfrm>
          <a:prstGeom prst="rect">
            <a:avLst/>
          </a:prstGeom>
          <a:noFill/>
        </p:spPr>
        <p:txBody>
          <a:bodyPr wrap="square" numCol="1" rtlCol="0">
            <a:spAutoFit/>
          </a:bodyPr>
          <a:lstStyle/>
          <a:p>
            <a:pPr marL="0" lvl="4" defTabSz="763736">
              <a:spcBef>
                <a:spcPts val="200"/>
              </a:spcBef>
              <a:spcAft>
                <a:spcPts val="200"/>
              </a:spcAft>
              <a:buClr>
                <a:srgbClr val="26567F"/>
              </a:buClr>
              <a:tabLst>
                <a:tab pos="328251" algn="l"/>
              </a:tabLst>
            </a:pPr>
            <a:r>
              <a:rPr lang="en-NZ" sz="1100" dirty="0">
                <a:solidFill>
                  <a:srgbClr val="2A2A3E"/>
                </a:solidFill>
                <a:latin typeface="Source Sans Pro" panose="020B0503030403020204" pitchFamily="34" charset="0"/>
                <a:ea typeface="Source Sans Pro" panose="020B0503030403020204" pitchFamily="34" charset="0"/>
              </a:rPr>
              <a:t>Think about choices as part of deciding what to collect </a:t>
            </a:r>
            <a:r>
              <a:rPr lang="en-NZ" sz="1100" dirty="0">
                <a:solidFill>
                  <a:srgbClr val="2A2A3E"/>
                </a:solidFill>
                <a:latin typeface="Source Sans Pro" panose="020B0503030403020204" pitchFamily="34" charset="0"/>
              </a:rPr>
              <a:t>or</a:t>
            </a:r>
            <a:r>
              <a:rPr lang="en-NZ" sz="1100" dirty="0">
                <a:solidFill>
                  <a:srgbClr val="2A2A3E"/>
                </a:solidFill>
                <a:latin typeface="Source Sans Pro" panose="020B0503030403020204" pitchFamily="34" charset="0"/>
                <a:ea typeface="Source Sans Pro" panose="020B0503030403020204" pitchFamily="34" charset="0"/>
              </a:rPr>
              <a:t> use and why, and how reasonable it is. A purpose statement should explain these.</a:t>
            </a:r>
          </a:p>
        </p:txBody>
      </p:sp>
      <p:pic>
        <p:nvPicPr>
          <p:cNvPr id="15" name="Picture 14">
            <a:extLst>
              <a:ext uri="{FF2B5EF4-FFF2-40B4-BE49-F238E27FC236}">
                <a16:creationId xmlns:a16="http://schemas.microsoft.com/office/drawing/2014/main" id="{F551577F-DD3A-48FC-8607-E51D3495CE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14" y="8568854"/>
            <a:ext cx="166153" cy="166153"/>
          </a:xfrm>
          <a:prstGeom prst="rect">
            <a:avLst/>
          </a:prstGeom>
        </p:spPr>
      </p:pic>
      <p:grpSp>
        <p:nvGrpSpPr>
          <p:cNvPr id="33" name="Group 32">
            <a:extLst>
              <a:ext uri="{FF2B5EF4-FFF2-40B4-BE49-F238E27FC236}">
                <a16:creationId xmlns:a16="http://schemas.microsoft.com/office/drawing/2014/main" id="{E985559A-1C15-4EBB-8506-2C3C679506A8}"/>
              </a:ext>
            </a:extLst>
          </p:cNvPr>
          <p:cNvGrpSpPr/>
          <p:nvPr/>
        </p:nvGrpSpPr>
        <p:grpSpPr>
          <a:xfrm>
            <a:off x="681039" y="192226"/>
            <a:ext cx="6161475" cy="510061"/>
            <a:chOff x="434619" y="444117"/>
            <a:chExt cx="6161475" cy="510061"/>
          </a:xfrm>
        </p:grpSpPr>
        <p:sp>
          <p:nvSpPr>
            <p:cNvPr id="35" name="TextBox 34">
              <a:extLst>
                <a:ext uri="{FF2B5EF4-FFF2-40B4-BE49-F238E27FC236}">
                  <a16:creationId xmlns:a16="http://schemas.microsoft.com/office/drawing/2014/main" id="{2C2D5A2A-BD1C-49A1-97B9-EFAF1823485A}"/>
                </a:ext>
              </a:extLst>
            </p:cNvPr>
            <p:cNvSpPr txBox="1"/>
            <p:nvPr/>
          </p:nvSpPr>
          <p:spPr>
            <a:xfrm>
              <a:off x="462975" y="444117"/>
              <a:ext cx="3813339" cy="338554"/>
            </a:xfrm>
            <a:prstGeom prst="rect">
              <a:avLst/>
            </a:prstGeom>
            <a:noFill/>
            <a:ln>
              <a:noFill/>
            </a:ln>
          </p:spPr>
          <p:txBody>
            <a:bodyPr wrap="square" rtlCol="0">
              <a:spAutoFit/>
            </a:bodyPr>
            <a:lstStyle/>
            <a:p>
              <a:r>
                <a:rPr lang="en-NZ" sz="1600" b="1" dirty="0">
                  <a:solidFill>
                    <a:srgbClr val="4B919F"/>
                  </a:solidFill>
                  <a:latin typeface="Source Sans Pro" panose="020B0503030403020204" pitchFamily="34" charset="0"/>
                  <a:ea typeface="Source Sans Pro" panose="020B0503030403020204" pitchFamily="34" charset="0"/>
                </a:rPr>
                <a:t>Writing purpose statements</a:t>
              </a:r>
            </a:p>
          </p:txBody>
        </p:sp>
        <p:cxnSp>
          <p:nvCxnSpPr>
            <p:cNvPr id="37" name="Straight Connector 36">
              <a:extLst>
                <a:ext uri="{FF2B5EF4-FFF2-40B4-BE49-F238E27FC236}">
                  <a16:creationId xmlns:a16="http://schemas.microsoft.com/office/drawing/2014/main" id="{64D577D4-2481-4445-A726-70033A6E2B17}"/>
                </a:ext>
              </a:extLst>
            </p:cNvPr>
            <p:cNvCxnSpPr>
              <a:cxnSpLocks/>
            </p:cNvCxnSpPr>
            <p:nvPr/>
          </p:nvCxnSpPr>
          <p:spPr>
            <a:xfrm>
              <a:off x="434619" y="943043"/>
              <a:ext cx="6161475" cy="11135"/>
            </a:xfrm>
            <a:prstGeom prst="line">
              <a:avLst/>
            </a:prstGeom>
            <a:ln w="25400">
              <a:solidFill>
                <a:srgbClr val="4B919F">
                  <a:alpha val="30000"/>
                </a:srgbClr>
              </a:solidFill>
            </a:ln>
          </p:spPr>
          <p:style>
            <a:lnRef idx="1">
              <a:schemeClr val="accent1"/>
            </a:lnRef>
            <a:fillRef idx="0">
              <a:schemeClr val="accent1"/>
            </a:fillRef>
            <a:effectRef idx="0">
              <a:schemeClr val="accent1"/>
            </a:effectRef>
            <a:fontRef idx="minor">
              <a:schemeClr val="tx1"/>
            </a:fontRef>
          </p:style>
        </p:cxnSp>
      </p:grpSp>
      <p:pic>
        <p:nvPicPr>
          <p:cNvPr id="42" name="Graphic 41">
            <a:extLst>
              <a:ext uri="{FF2B5EF4-FFF2-40B4-BE49-F238E27FC236}">
                <a16:creationId xmlns:a16="http://schemas.microsoft.com/office/drawing/2014/main" id="{37DB528D-8D2D-4C7D-B2F7-1363EA5B530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174" y="52049"/>
            <a:ext cx="638865" cy="638865"/>
          </a:xfrm>
          <a:prstGeom prst="rect">
            <a:avLst/>
          </a:prstGeom>
        </p:spPr>
      </p:pic>
      <p:sp>
        <p:nvSpPr>
          <p:cNvPr id="49" name="TextBox 48">
            <a:extLst>
              <a:ext uri="{FF2B5EF4-FFF2-40B4-BE49-F238E27FC236}">
                <a16:creationId xmlns:a16="http://schemas.microsoft.com/office/drawing/2014/main" id="{59496282-119A-423B-AE36-FB4269B45597}"/>
              </a:ext>
            </a:extLst>
          </p:cNvPr>
          <p:cNvSpPr txBox="1"/>
          <p:nvPr/>
        </p:nvSpPr>
        <p:spPr>
          <a:xfrm>
            <a:off x="5982330" y="9651519"/>
            <a:ext cx="843550" cy="230832"/>
          </a:xfrm>
          <a:prstGeom prst="rect">
            <a:avLst/>
          </a:prstGeom>
          <a:noFill/>
        </p:spPr>
        <p:txBody>
          <a:bodyPr wrap="square" rtlCol="0">
            <a:spAutoFit/>
          </a:bodyPr>
          <a:lstStyle/>
          <a:p>
            <a:pPr algn="r"/>
            <a:r>
              <a:rPr lang="en-NZ" sz="900" b="1" dirty="0"/>
              <a:t>Page 4 of 5</a:t>
            </a:r>
          </a:p>
        </p:txBody>
      </p:sp>
      <p:sp>
        <p:nvSpPr>
          <p:cNvPr id="50" name="TextBox 49">
            <a:extLst>
              <a:ext uri="{FF2B5EF4-FFF2-40B4-BE49-F238E27FC236}">
                <a16:creationId xmlns:a16="http://schemas.microsoft.com/office/drawing/2014/main" id="{BDAEA53A-4A75-41E1-A66C-5E5FBBB79226}"/>
              </a:ext>
              <a:ext uri="{C183D7F6-B498-43B3-948B-1728B52AA6E4}">
                <adec:decorative xmlns:adec="http://schemas.microsoft.com/office/drawing/2017/decorative" val="0"/>
              </a:ext>
            </a:extLst>
          </p:cNvPr>
          <p:cNvSpPr txBox="1"/>
          <p:nvPr/>
        </p:nvSpPr>
        <p:spPr>
          <a:xfrm>
            <a:off x="-10652" y="9655916"/>
            <a:ext cx="1535998" cy="230832"/>
          </a:xfrm>
          <a:prstGeom prst="rect">
            <a:avLst/>
          </a:prstGeom>
          <a:noFill/>
        </p:spPr>
        <p:txBody>
          <a:bodyPr wrap="none" rtlCol="0">
            <a:spAutoFit/>
          </a:bodyPr>
          <a:lstStyle/>
          <a:p>
            <a:r>
              <a:rPr lang="en-NZ" sz="900" b="1" dirty="0"/>
              <a:t>digital.govt.nz/</a:t>
            </a:r>
            <a:r>
              <a:rPr lang="en-NZ" sz="900" b="1" dirty="0" err="1"/>
              <a:t>dpup</a:t>
            </a:r>
            <a:r>
              <a:rPr lang="en-NZ" sz="900" b="1" dirty="0"/>
              <a:t>/toolkit</a:t>
            </a:r>
            <a:endParaRPr lang="en-NZ" sz="900" dirty="0">
              <a:solidFill>
                <a:srgbClr val="4B919F"/>
              </a:solidFill>
            </a:endParaRPr>
          </a:p>
        </p:txBody>
      </p:sp>
      <p:cxnSp>
        <p:nvCxnSpPr>
          <p:cNvPr id="55" name="Straight Connector 54">
            <a:extLst>
              <a:ext uri="{FF2B5EF4-FFF2-40B4-BE49-F238E27FC236}">
                <a16:creationId xmlns:a16="http://schemas.microsoft.com/office/drawing/2014/main" id="{8D9BF91C-745B-4651-BB0A-0963F0CAAC53}"/>
              </a:ext>
            </a:extLst>
          </p:cNvPr>
          <p:cNvCxnSpPr>
            <a:cxnSpLocks/>
          </p:cNvCxnSpPr>
          <p:nvPr/>
        </p:nvCxnSpPr>
        <p:spPr>
          <a:xfrm>
            <a:off x="-23818" y="7518172"/>
            <a:ext cx="6842514" cy="6412"/>
          </a:xfrm>
          <a:prstGeom prst="line">
            <a:avLst/>
          </a:prstGeom>
          <a:ln w="25400">
            <a:solidFill>
              <a:srgbClr val="4B919F">
                <a:alpha val="30000"/>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5B8EAF15-4D8A-42FD-8A10-A536BF8A40ED}"/>
              </a:ext>
            </a:extLst>
          </p:cNvPr>
          <p:cNvCxnSpPr>
            <a:cxnSpLocks/>
          </p:cNvCxnSpPr>
          <p:nvPr/>
        </p:nvCxnSpPr>
        <p:spPr>
          <a:xfrm>
            <a:off x="-4836" y="2565979"/>
            <a:ext cx="6842514" cy="6412"/>
          </a:xfrm>
          <a:prstGeom prst="line">
            <a:avLst/>
          </a:prstGeom>
          <a:ln w="25400">
            <a:solidFill>
              <a:srgbClr val="4B919F">
                <a:alpha val="30000"/>
              </a:srgbClr>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0CC15DDB-93DC-4AAE-A964-243ADDD1D3C6}"/>
              </a:ext>
            </a:extLst>
          </p:cNvPr>
          <p:cNvSpPr txBox="1"/>
          <p:nvPr/>
        </p:nvSpPr>
        <p:spPr>
          <a:xfrm>
            <a:off x="3503767" y="8482130"/>
            <a:ext cx="3240000" cy="769441"/>
          </a:xfrm>
          <a:prstGeom prst="rect">
            <a:avLst/>
          </a:prstGeom>
          <a:noFill/>
        </p:spPr>
        <p:txBody>
          <a:bodyPr wrap="square" numCol="1" rtlCol="0">
            <a:spAutoFit/>
          </a:bodyPr>
          <a:lstStyle/>
          <a:p>
            <a:pPr marL="0" lvl="4" defTabSz="763736">
              <a:spcBef>
                <a:spcPts val="200"/>
              </a:spcBef>
              <a:spcAft>
                <a:spcPts val="200"/>
              </a:spcAft>
              <a:buClr>
                <a:srgbClr val="26567F"/>
              </a:buClr>
              <a:tabLst>
                <a:tab pos="328251" algn="l"/>
              </a:tabLst>
            </a:pPr>
            <a:r>
              <a:rPr lang="en-NZ" sz="1100" dirty="0">
                <a:solidFill>
                  <a:srgbClr val="2A2A3E"/>
                </a:solidFill>
                <a:latin typeface="Source Sans Pro" panose="020B0503030403020204" pitchFamily="34" charset="0"/>
                <a:ea typeface="Source Sans Pro" panose="020B0503030403020204" pitchFamily="34" charset="0"/>
              </a:rPr>
              <a:t>There might be other, better ways to explain and discuss choices with service users, whānau or communities, other then giving them a direct copy of a purpose statement.</a:t>
            </a:r>
          </a:p>
        </p:txBody>
      </p:sp>
      <p:pic>
        <p:nvPicPr>
          <p:cNvPr id="36" name="Picture 35">
            <a:extLst>
              <a:ext uri="{FF2B5EF4-FFF2-40B4-BE49-F238E27FC236}">
                <a16:creationId xmlns:a16="http://schemas.microsoft.com/office/drawing/2014/main" id="{7D804297-993E-4A7A-8281-D7B2FB6B10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79481" y="179799"/>
            <a:ext cx="1083825" cy="468000"/>
          </a:xfrm>
          <a:prstGeom prst="rect">
            <a:avLst/>
          </a:prstGeom>
        </p:spPr>
      </p:pic>
      <p:pic>
        <p:nvPicPr>
          <p:cNvPr id="38" name="Picture 37">
            <a:extLst>
              <a:ext uri="{FF2B5EF4-FFF2-40B4-BE49-F238E27FC236}">
                <a16:creationId xmlns:a16="http://schemas.microsoft.com/office/drawing/2014/main" id="{E6FB74F2-2A5D-4012-8588-EC87581342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83003" y="52758"/>
            <a:ext cx="1690245" cy="612000"/>
          </a:xfrm>
          <a:prstGeom prst="rect">
            <a:avLst/>
          </a:prstGeom>
        </p:spPr>
      </p:pic>
    </p:spTree>
    <p:extLst>
      <p:ext uri="{BB962C8B-B14F-4D97-AF65-F5344CB8AC3E}">
        <p14:creationId xmlns:p14="http://schemas.microsoft.com/office/powerpoint/2010/main" val="3517645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A2D8EE51-3C82-4179-B038-85AEDCB8E2D4}"/>
              </a:ext>
            </a:extLst>
          </p:cNvPr>
          <p:cNvSpPr txBox="1"/>
          <p:nvPr/>
        </p:nvSpPr>
        <p:spPr>
          <a:xfrm>
            <a:off x="-1" y="2205416"/>
            <a:ext cx="3344974" cy="6761851"/>
          </a:xfrm>
          <a:prstGeom prst="rect">
            <a:avLst/>
          </a:prstGeom>
          <a:noFill/>
        </p:spPr>
        <p:txBody>
          <a:bodyPr wrap="square" rtlCol="0">
            <a:spAutoFit/>
          </a:bodyPr>
          <a:lstStyle/>
          <a:p>
            <a:pPr marL="0" lvl="4" defTabSz="763736">
              <a:lnSpc>
                <a:spcPct val="90000"/>
              </a:lnSpc>
              <a:buClr>
                <a:srgbClr val="26567F"/>
              </a:buClr>
            </a:pPr>
            <a:r>
              <a:rPr lang="en-NZ" sz="1100" b="1" dirty="0">
                <a:solidFill>
                  <a:srgbClr val="4B919F"/>
                </a:solidFill>
                <a:latin typeface="Source Sans Pro" panose="020B0503030403020204" pitchFamily="34" charset="0"/>
              </a:rPr>
              <a:t>Straightforward, direct and understandable</a:t>
            </a:r>
          </a:p>
          <a:p>
            <a:pPr marL="0" lvl="4" defTabSz="763736">
              <a:lnSpc>
                <a:spcPct val="90000"/>
              </a:lnSpc>
              <a:buClr>
                <a:srgbClr val="26567F"/>
              </a:buClr>
            </a:pPr>
            <a:endParaRPr lang="en-NZ" sz="1100" dirty="0">
              <a:solidFill>
                <a:srgbClr val="2A2A3E"/>
              </a:solidFill>
              <a:latin typeface="Source Sans Pro" panose="020B0503030403020204" pitchFamily="34" charset="0"/>
              <a:ea typeface="Source Sans Pro" panose="020B0503030403020204" pitchFamily="34" charset="0"/>
              <a:cs typeface="Calibri" panose="020F0502020204030204" pitchFamily="34" charset="0"/>
            </a:endParaRPr>
          </a:p>
          <a:p>
            <a:pPr marL="171450" lvl="4" indent="-171450" defTabSz="763736">
              <a:lnSpc>
                <a:spcPct val="90000"/>
              </a:lnSpc>
              <a:spcBef>
                <a:spcPts val="200"/>
              </a:spcBef>
              <a:spcAft>
                <a:spcPts val="200"/>
              </a:spcAft>
              <a:buClr>
                <a:srgbClr val="26567F"/>
              </a:buClr>
              <a:buFont typeface="Arial" panose="020B0604020202020204" pitchFamily="34" charset="0"/>
              <a:buChar char="•"/>
            </a:pPr>
            <a:r>
              <a:rPr lang="en-NZ" sz="1100" dirty="0">
                <a:solidFill>
                  <a:srgbClr val="2A2A3E"/>
                </a:solidFill>
                <a:latin typeface="Source Sans Pro" panose="020B0503030403020204" pitchFamily="34" charset="0"/>
                <a:ea typeface="Source Sans Pro" panose="020B0503030403020204" pitchFamily="34" charset="0"/>
                <a:cs typeface="Calibri" panose="020F0502020204030204" pitchFamily="34" charset="0"/>
              </a:rPr>
              <a:t>Avoid jargon (words that only mean something to specific people), labels, shorthand words, or overly technical words.</a:t>
            </a:r>
          </a:p>
          <a:p>
            <a:pPr marL="171450" lvl="4" indent="-171450" defTabSz="763736">
              <a:lnSpc>
                <a:spcPct val="90000"/>
              </a:lnSpc>
              <a:spcBef>
                <a:spcPts val="200"/>
              </a:spcBef>
              <a:spcAft>
                <a:spcPts val="200"/>
              </a:spcAft>
              <a:buClr>
                <a:srgbClr val="26567F"/>
              </a:buClr>
              <a:buFont typeface="Arial" panose="020B0604020202020204" pitchFamily="34" charset="0"/>
              <a:buChar char="•"/>
            </a:pPr>
            <a:r>
              <a:rPr lang="en-NZ" sz="1100" dirty="0">
                <a:solidFill>
                  <a:srgbClr val="2A2A3E"/>
                </a:solidFill>
                <a:latin typeface="Source Sans Pro" panose="020B0503030403020204" pitchFamily="34" charset="0"/>
                <a:cs typeface="Calibri" panose="020F0502020204030204" pitchFamily="34" charset="0"/>
              </a:rPr>
              <a:t>Describe exactly what you mean, be specific. Aim for plain English (shorter sentences, active verbs).</a:t>
            </a:r>
          </a:p>
          <a:p>
            <a:pPr marL="171450" lvl="4" indent="-171450" defTabSz="763736">
              <a:lnSpc>
                <a:spcPct val="90000"/>
              </a:lnSpc>
              <a:spcBef>
                <a:spcPts val="200"/>
              </a:spcBef>
              <a:spcAft>
                <a:spcPts val="200"/>
              </a:spcAft>
              <a:buClr>
                <a:srgbClr val="26567F"/>
              </a:buClr>
              <a:buFont typeface="Arial" panose="020B0604020202020204" pitchFamily="34" charset="0"/>
              <a:buChar char="•"/>
            </a:pPr>
            <a:r>
              <a:rPr lang="en-NZ" sz="1100" dirty="0">
                <a:solidFill>
                  <a:srgbClr val="2A2A3E"/>
                </a:solidFill>
                <a:latin typeface="Source Sans Pro" panose="020B0503030403020204" pitchFamily="34" charset="0"/>
                <a:cs typeface="Calibri" panose="020F0502020204030204" pitchFamily="34" charset="0"/>
              </a:rPr>
              <a:t>Use lists to make it easy to read things like the different types of data or information.</a:t>
            </a:r>
          </a:p>
          <a:p>
            <a:pPr marL="171450" lvl="4" indent="-171450" defTabSz="763736">
              <a:lnSpc>
                <a:spcPct val="90000"/>
              </a:lnSpc>
              <a:spcBef>
                <a:spcPts val="200"/>
              </a:spcBef>
              <a:spcAft>
                <a:spcPts val="200"/>
              </a:spcAft>
              <a:buClr>
                <a:srgbClr val="26567F"/>
              </a:buClr>
              <a:buFont typeface="Arial" panose="020B0604020202020204" pitchFamily="34" charset="0"/>
              <a:buChar char="•"/>
            </a:pPr>
            <a:r>
              <a:rPr lang="en-NZ" sz="1100" dirty="0">
                <a:solidFill>
                  <a:srgbClr val="2A2A3E"/>
                </a:solidFill>
                <a:latin typeface="Source Sans Pro" panose="020B0503030403020204" pitchFamily="34" charset="0"/>
                <a:cs typeface="Calibri" panose="020F0502020204030204" pitchFamily="34" charset="0"/>
              </a:rPr>
              <a:t>Consider the audience:</a:t>
            </a:r>
          </a:p>
          <a:p>
            <a:pPr marL="361950" lvl="5" indent="-180975" defTabSz="763736">
              <a:lnSpc>
                <a:spcPct val="90000"/>
              </a:lnSpc>
              <a:spcBef>
                <a:spcPts val="200"/>
              </a:spcBef>
              <a:spcAft>
                <a:spcPts val="200"/>
              </a:spcAft>
              <a:buClr>
                <a:srgbClr val="26567F"/>
              </a:buClr>
              <a:buFont typeface="Arial" panose="020B0604020202020204" pitchFamily="34" charset="0"/>
              <a:buChar char="•"/>
            </a:pPr>
            <a:r>
              <a:rPr lang="en-NZ" sz="1100" dirty="0">
                <a:solidFill>
                  <a:srgbClr val="2A2A3E"/>
                </a:solidFill>
                <a:latin typeface="Source Sans Pro" panose="020B0503030403020204" pitchFamily="34" charset="0"/>
                <a:cs typeface="Calibri" panose="020F0502020204030204" pitchFamily="34" charset="0"/>
              </a:rPr>
              <a:t>How much do they already know and what might they need to know?</a:t>
            </a:r>
          </a:p>
          <a:p>
            <a:pPr marL="361950" lvl="5" indent="-180975" defTabSz="763736">
              <a:lnSpc>
                <a:spcPct val="90000"/>
              </a:lnSpc>
              <a:spcBef>
                <a:spcPts val="200"/>
              </a:spcBef>
              <a:spcAft>
                <a:spcPts val="200"/>
              </a:spcAft>
              <a:buClr>
                <a:srgbClr val="26567F"/>
              </a:buClr>
              <a:buFont typeface="Arial" panose="020B0604020202020204" pitchFamily="34" charset="0"/>
              <a:buChar char="•"/>
            </a:pPr>
            <a:r>
              <a:rPr lang="en-NZ" sz="1100" dirty="0">
                <a:solidFill>
                  <a:srgbClr val="2A2A3E"/>
                </a:solidFill>
                <a:latin typeface="Source Sans Pro" panose="020B0503030403020204" pitchFamily="34" charset="0"/>
                <a:cs typeface="Calibri" panose="020F0502020204030204" pitchFamily="34" charset="0"/>
              </a:rPr>
              <a:t>What role will they have in collecting or using the data or information?</a:t>
            </a:r>
          </a:p>
          <a:p>
            <a:pPr marL="361950" lvl="5" indent="-180975" defTabSz="763736">
              <a:lnSpc>
                <a:spcPct val="90000"/>
              </a:lnSpc>
              <a:spcBef>
                <a:spcPts val="200"/>
              </a:spcBef>
              <a:spcAft>
                <a:spcPts val="200"/>
              </a:spcAft>
              <a:buClr>
                <a:srgbClr val="26567F"/>
              </a:buClr>
              <a:buFont typeface="Arial" panose="020B0604020202020204" pitchFamily="34" charset="0"/>
              <a:buChar char="•"/>
            </a:pPr>
            <a:r>
              <a:rPr lang="en-NZ" sz="1100" dirty="0">
                <a:solidFill>
                  <a:srgbClr val="2A2A3E"/>
                </a:solidFill>
                <a:latin typeface="Source Sans Pro" panose="020B0503030403020204" pitchFamily="34" charset="0"/>
                <a:cs typeface="Calibri" panose="020F0502020204030204" pitchFamily="34" charset="0"/>
              </a:rPr>
              <a:t>Would diagrams or pictures be a useful way to explain the purpose?</a:t>
            </a:r>
          </a:p>
          <a:p>
            <a:pPr marL="361950" lvl="5" indent="-180975" defTabSz="763736">
              <a:lnSpc>
                <a:spcPct val="90000"/>
              </a:lnSpc>
              <a:spcBef>
                <a:spcPts val="200"/>
              </a:spcBef>
              <a:spcAft>
                <a:spcPts val="200"/>
              </a:spcAft>
              <a:buClr>
                <a:srgbClr val="26567F"/>
              </a:buClr>
              <a:buFont typeface="Arial" panose="020B0604020202020204" pitchFamily="34" charset="0"/>
              <a:buChar char="•"/>
            </a:pPr>
            <a:r>
              <a:rPr lang="en-NZ" sz="1100" dirty="0">
                <a:solidFill>
                  <a:srgbClr val="2A2A3E"/>
                </a:solidFill>
                <a:latin typeface="Source Sans Pro" panose="020B0503030403020204" pitchFamily="34" charset="0"/>
                <a:cs typeface="Calibri" panose="020F0502020204030204" pitchFamily="34" charset="0"/>
              </a:rPr>
              <a:t>How could or might this information get to service users in a way that works for them?</a:t>
            </a:r>
          </a:p>
          <a:p>
            <a:pPr marL="0" lvl="4" defTabSz="763736">
              <a:lnSpc>
                <a:spcPct val="90000"/>
              </a:lnSpc>
              <a:spcBef>
                <a:spcPts val="200"/>
              </a:spcBef>
              <a:spcAft>
                <a:spcPts val="200"/>
              </a:spcAft>
              <a:buClr>
                <a:srgbClr val="26567F"/>
              </a:buClr>
            </a:pPr>
            <a:r>
              <a:rPr lang="en-NZ" sz="1100" b="1" dirty="0">
                <a:solidFill>
                  <a:srgbClr val="4B919F"/>
                </a:solidFill>
                <a:latin typeface="Source Sans Pro" panose="020B0503030403020204" pitchFamily="34" charset="0"/>
              </a:rPr>
              <a:t>Easy to use in a number of different situations</a:t>
            </a:r>
          </a:p>
          <a:p>
            <a:pPr marL="158264" lvl="4" indent="-158264" defTabSz="763736">
              <a:lnSpc>
                <a:spcPct val="90000"/>
              </a:lnSpc>
              <a:spcBef>
                <a:spcPts val="200"/>
              </a:spcBef>
              <a:spcAft>
                <a:spcPts val="200"/>
              </a:spcAft>
              <a:buClr>
                <a:srgbClr val="26567F"/>
              </a:buClr>
              <a:buFont typeface="Arial" panose="020B0604020202020204" pitchFamily="34" charset="0"/>
              <a:buChar char="•"/>
            </a:pPr>
            <a:r>
              <a:rPr lang="en-NZ" sz="1100" dirty="0">
                <a:solidFill>
                  <a:srgbClr val="2A2A3E"/>
                </a:solidFill>
                <a:latin typeface="Source Sans Pro" panose="020B0503030403020204" pitchFamily="34" charset="0"/>
                <a:ea typeface="Source Sans Pro" panose="020B0503030403020204" pitchFamily="34" charset="0"/>
                <a:cs typeface="Calibri" panose="020F0502020204030204" pitchFamily="34" charset="0"/>
              </a:rPr>
              <a:t>Create purpose statements that can be used:</a:t>
            </a:r>
          </a:p>
          <a:p>
            <a:pPr marL="361950" lvl="5" indent="-180975" defTabSz="763736">
              <a:lnSpc>
                <a:spcPct val="90000"/>
              </a:lnSpc>
              <a:spcBef>
                <a:spcPts val="200"/>
              </a:spcBef>
              <a:spcAft>
                <a:spcPts val="200"/>
              </a:spcAft>
              <a:buClr>
                <a:srgbClr val="26567F"/>
              </a:buClr>
              <a:buFont typeface="Arial" panose="020B0604020202020204" pitchFamily="34" charset="0"/>
              <a:buChar char="•"/>
            </a:pPr>
            <a:r>
              <a:rPr lang="en-NZ" sz="1100" dirty="0">
                <a:solidFill>
                  <a:srgbClr val="2A2A3E"/>
                </a:solidFill>
                <a:latin typeface="Source Sans Pro" panose="020B0503030403020204" pitchFamily="34" charset="0"/>
                <a:ea typeface="Source Sans Pro" panose="020B0503030403020204" pitchFamily="34" charset="0"/>
                <a:cs typeface="Calibri" panose="020F0502020204030204" pitchFamily="34" charset="0"/>
              </a:rPr>
              <a:t>in online or in off-line forms</a:t>
            </a:r>
          </a:p>
          <a:p>
            <a:pPr marL="361950" lvl="5" indent="-180975" defTabSz="763736">
              <a:lnSpc>
                <a:spcPct val="90000"/>
              </a:lnSpc>
              <a:spcBef>
                <a:spcPts val="200"/>
              </a:spcBef>
              <a:spcAft>
                <a:spcPts val="200"/>
              </a:spcAft>
              <a:buClr>
                <a:srgbClr val="26567F"/>
              </a:buClr>
              <a:buFont typeface="Arial" panose="020B0604020202020204" pitchFamily="34" charset="0"/>
              <a:buChar char="•"/>
            </a:pPr>
            <a:r>
              <a:rPr lang="en-NZ" sz="1100" dirty="0">
                <a:solidFill>
                  <a:srgbClr val="2A2A3E"/>
                </a:solidFill>
                <a:latin typeface="Source Sans Pro" panose="020B0503030403020204" pitchFamily="34" charset="0"/>
                <a:ea typeface="Source Sans Pro" panose="020B0503030403020204" pitchFamily="34" charset="0"/>
                <a:cs typeface="Calibri" panose="020F0502020204030204" pitchFamily="34" charset="0"/>
              </a:rPr>
              <a:t>in partnering agreements and contracts</a:t>
            </a:r>
          </a:p>
          <a:p>
            <a:pPr marL="361950" lvl="5" indent="-180975" defTabSz="763736">
              <a:lnSpc>
                <a:spcPct val="90000"/>
              </a:lnSpc>
              <a:spcBef>
                <a:spcPts val="200"/>
              </a:spcBef>
              <a:spcAft>
                <a:spcPts val="200"/>
              </a:spcAft>
              <a:buClr>
                <a:srgbClr val="26567F"/>
              </a:buClr>
              <a:buFont typeface="Arial" panose="020B0604020202020204" pitchFamily="34" charset="0"/>
              <a:buChar char="•"/>
            </a:pPr>
            <a:r>
              <a:rPr lang="en-NZ" sz="1100" dirty="0">
                <a:solidFill>
                  <a:srgbClr val="2A2A3E"/>
                </a:solidFill>
                <a:latin typeface="Source Sans Pro" panose="020B0503030403020204" pitchFamily="34" charset="0"/>
                <a:ea typeface="Source Sans Pro" panose="020B0503030403020204" pitchFamily="34" charset="0"/>
                <a:cs typeface="Calibri" panose="020F0502020204030204" pitchFamily="34" charset="0"/>
              </a:rPr>
              <a:t>in presentations and workshops</a:t>
            </a:r>
          </a:p>
          <a:p>
            <a:pPr marL="361950" lvl="5" indent="-180975" defTabSz="763736">
              <a:lnSpc>
                <a:spcPct val="90000"/>
              </a:lnSpc>
              <a:spcBef>
                <a:spcPts val="200"/>
              </a:spcBef>
              <a:spcAft>
                <a:spcPts val="200"/>
              </a:spcAft>
              <a:buClr>
                <a:srgbClr val="26567F"/>
              </a:buClr>
              <a:buFont typeface="Arial" panose="020B0604020202020204" pitchFamily="34" charset="0"/>
              <a:buChar char="•"/>
            </a:pPr>
            <a:r>
              <a:rPr lang="en-NZ" sz="1100" dirty="0">
                <a:solidFill>
                  <a:srgbClr val="2A2A3E"/>
                </a:solidFill>
                <a:latin typeface="Source Sans Pro" panose="020B0503030403020204" pitchFamily="34" charset="0"/>
                <a:ea typeface="Source Sans Pro" panose="020B0503030403020204" pitchFamily="34" charset="0"/>
                <a:cs typeface="Calibri" panose="020F0502020204030204" pitchFamily="34" charset="0"/>
              </a:rPr>
              <a:t>in face-to-face conversations.</a:t>
            </a:r>
          </a:p>
          <a:p>
            <a:pPr marL="0" lvl="4" indent="-276225" defTabSz="763736">
              <a:lnSpc>
                <a:spcPct val="90000"/>
              </a:lnSpc>
              <a:spcBef>
                <a:spcPts val="200"/>
              </a:spcBef>
              <a:spcAft>
                <a:spcPts val="200"/>
              </a:spcAft>
              <a:buClr>
                <a:srgbClr val="26567F"/>
              </a:buClr>
            </a:pPr>
            <a:r>
              <a:rPr lang="en-NZ" sz="1100" b="1" dirty="0">
                <a:solidFill>
                  <a:srgbClr val="4B919F"/>
                </a:solidFill>
                <a:latin typeface="Source Sans Pro" panose="020B0503030403020204" pitchFamily="34" charset="0"/>
                <a:ea typeface="Source Sans Pro" panose="020B0503030403020204" pitchFamily="34" charset="0"/>
              </a:rPr>
              <a:t>Layered purpose statements</a:t>
            </a:r>
            <a:endParaRPr lang="en-NZ" sz="1100" dirty="0">
              <a:solidFill>
                <a:srgbClr val="2A2A3E"/>
              </a:solidFill>
              <a:latin typeface="Source Sans Pro" panose="020B0503030403020204" pitchFamily="34" charset="0"/>
              <a:ea typeface="Source Sans Pro" panose="020B0503030403020204" pitchFamily="34" charset="0"/>
            </a:endParaRPr>
          </a:p>
          <a:p>
            <a:pPr>
              <a:spcBef>
                <a:spcPts val="200"/>
              </a:spcBef>
              <a:spcAft>
                <a:spcPts val="200"/>
              </a:spcAft>
            </a:pPr>
            <a:r>
              <a:rPr lang="en-NZ" sz="1100" dirty="0">
                <a:latin typeface="Source Sans Pro" panose="020B0503030403020204" pitchFamily="34" charset="0"/>
                <a:ea typeface="Source Sans Pro" panose="020B0503030403020204" pitchFamily="34" charset="0"/>
              </a:rPr>
              <a:t>Some organisations use layered privacy statements where different layers have different amounts of detail. This is useful on a web page where people can click into further detail.</a:t>
            </a:r>
          </a:p>
          <a:p>
            <a:pPr>
              <a:spcBef>
                <a:spcPts val="200"/>
              </a:spcBef>
              <a:spcAft>
                <a:spcPts val="200"/>
              </a:spcAft>
            </a:pPr>
            <a:r>
              <a:rPr lang="en-NZ" sz="1100" dirty="0">
                <a:latin typeface="Source Sans Pro" panose="020B0503030403020204" pitchFamily="34" charset="0"/>
                <a:ea typeface="Source Sans Pro" panose="020B0503030403020204" pitchFamily="34" charset="0"/>
              </a:rPr>
              <a:t>This can work with purpose statements too. Keep in mind that the top layer should still cover off everything it needs to. If explanations are summarised poorly, they may can be unclear or unhelpful. Do not rely on websites as the only way of communicating. Not everyone will find this an easy way to get what they need.</a:t>
            </a:r>
          </a:p>
        </p:txBody>
      </p:sp>
      <p:sp>
        <p:nvSpPr>
          <p:cNvPr id="19" name="TextBox 18">
            <a:extLst>
              <a:ext uri="{FF2B5EF4-FFF2-40B4-BE49-F238E27FC236}">
                <a16:creationId xmlns:a16="http://schemas.microsoft.com/office/drawing/2014/main" id="{D9A88B7D-8C40-49A9-94F9-A0DC50877D40}"/>
              </a:ext>
            </a:extLst>
          </p:cNvPr>
          <p:cNvSpPr txBox="1"/>
          <p:nvPr/>
        </p:nvSpPr>
        <p:spPr>
          <a:xfrm>
            <a:off x="-31562" y="1073776"/>
            <a:ext cx="3312000" cy="1159292"/>
          </a:xfrm>
          <a:prstGeom prst="rect">
            <a:avLst/>
          </a:prstGeom>
          <a:noFill/>
        </p:spPr>
        <p:txBody>
          <a:bodyPr wrap="square" numCol="1" rtlCol="0">
            <a:spAutoFit/>
          </a:bodyPr>
          <a:lstStyle/>
          <a:p>
            <a:pPr>
              <a:spcBef>
                <a:spcPts val="200"/>
              </a:spcBef>
              <a:spcAft>
                <a:spcPts val="200"/>
              </a:spcAft>
            </a:pPr>
            <a:r>
              <a:rPr lang="en-NZ" sz="1100" dirty="0">
                <a:latin typeface="Source Sans Pro" panose="020B0503030403020204" pitchFamily="34" charset="0"/>
                <a:ea typeface="Source Sans Pro" panose="020B0503030403020204" pitchFamily="34" charset="0"/>
              </a:rPr>
              <a:t>Even though there is a lot in the last few pages, </a:t>
            </a:r>
            <a:r>
              <a:rPr lang="en-NZ" sz="1100" b="1" dirty="0">
                <a:solidFill>
                  <a:srgbClr val="4B919F"/>
                </a:solidFill>
                <a:latin typeface="Source Sans Pro" panose="020B0503030403020204" pitchFamily="34" charset="0"/>
                <a:ea typeface="Source Sans Pro" panose="020B0503030403020204" pitchFamily="34" charset="0"/>
              </a:rPr>
              <a:t>purpose statements </a:t>
            </a:r>
            <a:r>
              <a:rPr lang="en-NZ" sz="1100" dirty="0">
                <a:latin typeface="Source Sans Pro" panose="020B0503030403020204" pitchFamily="34" charset="0"/>
                <a:ea typeface="Source Sans Pro" panose="020B0503030403020204" pitchFamily="34" charset="0"/>
              </a:rPr>
              <a:t>do not have to be long and complicated. In fact, succinct is better.</a:t>
            </a:r>
          </a:p>
          <a:p>
            <a:pPr>
              <a:spcBef>
                <a:spcPts val="200"/>
              </a:spcBef>
              <a:spcAft>
                <a:spcPts val="200"/>
              </a:spcAft>
            </a:pPr>
            <a:r>
              <a:rPr lang="en-NZ" sz="1100" dirty="0">
                <a:latin typeface="Source Sans Pro" panose="020B0503030403020204" pitchFamily="34" charset="0"/>
                <a:ea typeface="Source Sans Pro" panose="020B0503030403020204" pitchFamily="34" charset="0"/>
              </a:rPr>
              <a:t>There is no single way to write a purpose statement. Here are some tips and things to keep in mind.</a:t>
            </a:r>
            <a:endParaRPr lang="en-NZ" sz="1100" i="1" dirty="0">
              <a:solidFill>
                <a:srgbClr val="2A2A3E"/>
              </a:solidFill>
              <a:latin typeface="Source Sans Pro" panose="020B0503030403020204" pitchFamily="34" charset="0"/>
              <a:ea typeface="Source Sans Pro" panose="020B0503030403020204" pitchFamily="34" charset="0"/>
            </a:endParaRPr>
          </a:p>
        </p:txBody>
      </p:sp>
      <p:sp>
        <p:nvSpPr>
          <p:cNvPr id="21" name="TextBox 20">
            <a:extLst>
              <a:ext uri="{FF2B5EF4-FFF2-40B4-BE49-F238E27FC236}">
                <a16:creationId xmlns:a16="http://schemas.microsoft.com/office/drawing/2014/main" id="{35CF91E7-3620-48DD-AF2D-853CD109589F}"/>
              </a:ext>
            </a:extLst>
          </p:cNvPr>
          <p:cNvSpPr txBox="1"/>
          <p:nvPr/>
        </p:nvSpPr>
        <p:spPr>
          <a:xfrm>
            <a:off x="-31562" y="796777"/>
            <a:ext cx="2990770" cy="276999"/>
          </a:xfrm>
          <a:prstGeom prst="rect">
            <a:avLst/>
          </a:prstGeom>
          <a:noFill/>
        </p:spPr>
        <p:txBody>
          <a:bodyPr wrap="square" numCol="1" rtlCol="0">
            <a:spAutoFit/>
          </a:bodyPr>
          <a:lstStyle/>
          <a:p>
            <a:r>
              <a:rPr lang="en-NZ" sz="1200" b="1" dirty="0">
                <a:solidFill>
                  <a:srgbClr val="4B919F"/>
                </a:solidFill>
                <a:latin typeface="Source Sans Pro" panose="020B0503030403020204" pitchFamily="34" charset="0"/>
                <a:ea typeface="Source Sans Pro" panose="020B0503030403020204" pitchFamily="34" charset="0"/>
              </a:rPr>
              <a:t>Be clear </a:t>
            </a:r>
            <a:endParaRPr lang="en-NZ" sz="1200" dirty="0">
              <a:solidFill>
                <a:srgbClr val="2A2A3E"/>
              </a:solidFill>
              <a:latin typeface="Source Sans Pro" panose="020B0503030403020204" pitchFamily="34" charset="0"/>
              <a:ea typeface="Source Sans Pro" panose="020B0503030403020204" pitchFamily="34" charset="0"/>
            </a:endParaRPr>
          </a:p>
        </p:txBody>
      </p:sp>
      <p:sp>
        <p:nvSpPr>
          <p:cNvPr id="18" name="TextBox 17">
            <a:extLst>
              <a:ext uri="{FF2B5EF4-FFF2-40B4-BE49-F238E27FC236}">
                <a16:creationId xmlns:a16="http://schemas.microsoft.com/office/drawing/2014/main" id="{A0EC0804-97DA-4201-99A6-E084FD58B14D}"/>
              </a:ext>
            </a:extLst>
          </p:cNvPr>
          <p:cNvSpPr txBox="1"/>
          <p:nvPr/>
        </p:nvSpPr>
        <p:spPr>
          <a:xfrm>
            <a:off x="3344973" y="857159"/>
            <a:ext cx="3312000" cy="3066480"/>
          </a:xfrm>
          <a:prstGeom prst="rect">
            <a:avLst/>
          </a:prstGeom>
          <a:noFill/>
        </p:spPr>
        <p:txBody>
          <a:bodyPr wrap="square" numCol="1" rtlCol="0">
            <a:spAutoFit/>
          </a:bodyPr>
          <a:lstStyle/>
          <a:p>
            <a:pPr marL="0" lvl="4" defTabSz="763736">
              <a:lnSpc>
                <a:spcPct val="90000"/>
              </a:lnSpc>
              <a:buClr>
                <a:srgbClr val="26567F"/>
              </a:buClr>
            </a:pPr>
            <a:r>
              <a:rPr lang="en-NZ" sz="1100" b="1" dirty="0">
                <a:solidFill>
                  <a:srgbClr val="4B919F"/>
                </a:solidFill>
                <a:latin typeface="Source Sans Pro" panose="020B0503030403020204" pitchFamily="34" charset="0"/>
              </a:rPr>
              <a:t>Think carefully about what people will need or ask</a:t>
            </a:r>
          </a:p>
          <a:p>
            <a:pPr marL="158264" lvl="4" indent="-158264" defTabSz="763736">
              <a:spcBef>
                <a:spcPts val="200"/>
              </a:spcBef>
              <a:spcAft>
                <a:spcPts val="200"/>
              </a:spcAft>
              <a:buClr>
                <a:srgbClr val="26567F"/>
              </a:buClr>
              <a:buFont typeface="Arial" panose="020B0604020202020204" pitchFamily="34" charset="0"/>
              <a:buChar char="•"/>
            </a:pPr>
            <a:r>
              <a:rPr lang="en-NZ" sz="1100" dirty="0">
                <a:solidFill>
                  <a:srgbClr val="2A2A3E"/>
                </a:solidFill>
                <a:latin typeface="Source Sans Pro" panose="020B0503030403020204" pitchFamily="34" charset="0"/>
                <a:ea typeface="Source Sans Pro" panose="020B0503030403020204" pitchFamily="34" charset="0"/>
                <a:cs typeface="Calibri" panose="020F0502020204030204" pitchFamily="34" charset="0"/>
              </a:rPr>
              <a:t>Imagine you’re chatting with a service user, asking them for information. Imagine they’re your mum, your partner or your teenager.</a:t>
            </a:r>
          </a:p>
          <a:p>
            <a:pPr marL="361950" lvl="5" indent="-180975" defTabSz="763736">
              <a:lnSpc>
                <a:spcPct val="90000"/>
              </a:lnSpc>
              <a:spcBef>
                <a:spcPts val="200"/>
              </a:spcBef>
              <a:spcAft>
                <a:spcPts val="200"/>
              </a:spcAft>
              <a:buClr>
                <a:srgbClr val="26567F"/>
              </a:buClr>
              <a:buFont typeface="Arial" panose="020B0604020202020204" pitchFamily="34" charset="0"/>
              <a:buChar char="•"/>
            </a:pPr>
            <a:r>
              <a:rPr lang="en-NZ" sz="1100" dirty="0">
                <a:solidFill>
                  <a:srgbClr val="2A2A3E"/>
                </a:solidFill>
                <a:latin typeface="Source Sans Pro" panose="020B0503030403020204" pitchFamily="34" charset="0"/>
                <a:cs typeface="Calibri" panose="020F0502020204030204" pitchFamily="34" charset="0"/>
              </a:rPr>
              <a:t>What questions would they ask?</a:t>
            </a:r>
          </a:p>
          <a:p>
            <a:pPr marL="361950" lvl="5" indent="-180975" defTabSz="763736">
              <a:lnSpc>
                <a:spcPct val="90000"/>
              </a:lnSpc>
              <a:spcBef>
                <a:spcPts val="200"/>
              </a:spcBef>
              <a:spcAft>
                <a:spcPts val="200"/>
              </a:spcAft>
              <a:buClr>
                <a:srgbClr val="26567F"/>
              </a:buClr>
              <a:buFont typeface="Arial" panose="020B0604020202020204" pitchFamily="34" charset="0"/>
              <a:buChar char="•"/>
            </a:pPr>
            <a:r>
              <a:rPr lang="en-NZ" sz="1100" dirty="0">
                <a:solidFill>
                  <a:srgbClr val="2A2A3E"/>
                </a:solidFill>
                <a:latin typeface="Source Sans Pro" panose="020B0503030403020204" pitchFamily="34" charset="0"/>
                <a:cs typeface="Calibri" panose="020F0502020204030204" pitchFamily="34" charset="0"/>
              </a:rPr>
              <a:t>What would you say to make them feel comfortable about asking what’s happening with their information?</a:t>
            </a:r>
          </a:p>
          <a:p>
            <a:pPr marL="361950" lvl="5" indent="-180975" defTabSz="763736">
              <a:lnSpc>
                <a:spcPct val="90000"/>
              </a:lnSpc>
              <a:spcBef>
                <a:spcPts val="200"/>
              </a:spcBef>
              <a:spcAft>
                <a:spcPts val="200"/>
              </a:spcAft>
              <a:buClr>
                <a:srgbClr val="26567F"/>
              </a:buClr>
              <a:buFont typeface="Arial" panose="020B0604020202020204" pitchFamily="34" charset="0"/>
              <a:buChar char="•"/>
            </a:pPr>
            <a:r>
              <a:rPr lang="en-NZ" sz="1100" dirty="0">
                <a:solidFill>
                  <a:srgbClr val="2A2A3E"/>
                </a:solidFill>
                <a:latin typeface="Source Sans Pro" panose="020B0503030403020204" pitchFamily="34" charset="0"/>
                <a:cs typeface="Calibri" panose="020F0502020204030204" pitchFamily="34" charset="0"/>
              </a:rPr>
              <a:t>What do you need to say to feel confident you’ve been honest, open and as complete as they'd want you to be?</a:t>
            </a:r>
          </a:p>
          <a:p>
            <a:pPr marL="361950" lvl="5" indent="-180975" defTabSz="763736">
              <a:lnSpc>
                <a:spcPct val="90000"/>
              </a:lnSpc>
              <a:spcBef>
                <a:spcPts val="200"/>
              </a:spcBef>
              <a:spcAft>
                <a:spcPts val="200"/>
              </a:spcAft>
              <a:buClr>
                <a:srgbClr val="26567F"/>
              </a:buClr>
              <a:buFont typeface="Arial" panose="020B0604020202020204" pitchFamily="34" charset="0"/>
              <a:buChar char="•"/>
            </a:pPr>
            <a:r>
              <a:rPr lang="en-NZ" sz="1100" dirty="0">
                <a:solidFill>
                  <a:srgbClr val="2A2A3E"/>
                </a:solidFill>
                <a:latin typeface="Source Sans Pro" panose="020B0503030403020204" pitchFamily="34" charset="0"/>
                <a:cs typeface="Calibri" panose="020F0502020204030204" pitchFamily="34" charset="0"/>
              </a:rPr>
              <a:t>How will they feel when their information is collected? Are they scared or anxious?</a:t>
            </a:r>
          </a:p>
          <a:p>
            <a:pPr marL="361950" lvl="5" indent="-180975" defTabSz="763736">
              <a:lnSpc>
                <a:spcPct val="90000"/>
              </a:lnSpc>
              <a:spcBef>
                <a:spcPts val="200"/>
              </a:spcBef>
              <a:spcAft>
                <a:spcPts val="200"/>
              </a:spcAft>
              <a:buClr>
                <a:srgbClr val="26567F"/>
              </a:buClr>
              <a:buFont typeface="Arial" panose="020B0604020202020204" pitchFamily="34" charset="0"/>
              <a:buChar char="•"/>
            </a:pPr>
            <a:r>
              <a:rPr lang="en-NZ" sz="1100" dirty="0">
                <a:solidFill>
                  <a:srgbClr val="2A2A3E"/>
                </a:solidFill>
                <a:latin typeface="Source Sans Pro" panose="020B0503030403020204" pitchFamily="34" charset="0"/>
                <a:cs typeface="Calibri" panose="020F0502020204030204" pitchFamily="34" charset="0"/>
              </a:rPr>
              <a:t>Is English a second language for them?</a:t>
            </a:r>
          </a:p>
          <a:p>
            <a:pPr marL="361950" lvl="5" indent="-180975" defTabSz="763736">
              <a:lnSpc>
                <a:spcPct val="90000"/>
              </a:lnSpc>
              <a:spcBef>
                <a:spcPts val="200"/>
              </a:spcBef>
              <a:spcAft>
                <a:spcPts val="200"/>
              </a:spcAft>
              <a:buClr>
                <a:srgbClr val="26567F"/>
              </a:buClr>
              <a:buFont typeface="Arial" panose="020B0604020202020204" pitchFamily="34" charset="0"/>
              <a:buChar char="•"/>
            </a:pPr>
            <a:r>
              <a:rPr lang="en-NZ" sz="1100" dirty="0">
                <a:solidFill>
                  <a:srgbClr val="2A2A3E"/>
                </a:solidFill>
                <a:latin typeface="Source Sans Pro" panose="020B0503030403020204" pitchFamily="34" charset="0"/>
                <a:cs typeface="Calibri" panose="020F0502020204030204" pitchFamily="34" charset="0"/>
              </a:rPr>
              <a:t>Do they need to have things communicated in a certain way to make it easy for them?</a:t>
            </a:r>
          </a:p>
        </p:txBody>
      </p:sp>
      <p:sp>
        <p:nvSpPr>
          <p:cNvPr id="24" name="TextBox 23">
            <a:extLst>
              <a:ext uri="{FF2B5EF4-FFF2-40B4-BE49-F238E27FC236}">
                <a16:creationId xmlns:a16="http://schemas.microsoft.com/office/drawing/2014/main" id="{7D7F8F8D-B5F1-400B-BE9D-4CC742715FDB}"/>
              </a:ext>
            </a:extLst>
          </p:cNvPr>
          <p:cNvSpPr txBox="1"/>
          <p:nvPr/>
        </p:nvSpPr>
        <p:spPr>
          <a:xfrm>
            <a:off x="3344973" y="3910932"/>
            <a:ext cx="3312000" cy="3267561"/>
          </a:xfrm>
          <a:prstGeom prst="rect">
            <a:avLst/>
          </a:prstGeom>
          <a:noFill/>
        </p:spPr>
        <p:txBody>
          <a:bodyPr wrap="square" numCol="1" rtlCol="0">
            <a:spAutoFit/>
          </a:bodyPr>
          <a:lstStyle/>
          <a:p>
            <a:r>
              <a:rPr lang="en-NZ" sz="1100" b="1" dirty="0">
                <a:solidFill>
                  <a:srgbClr val="4B919F"/>
                </a:solidFill>
                <a:latin typeface="Source Sans Pro" panose="020B0503030403020204" pitchFamily="34" charset="0"/>
                <a:ea typeface="Source Sans Pro" panose="020B0503030403020204" pitchFamily="34" charset="0"/>
              </a:rPr>
              <a:t>Multiple purpose statements</a:t>
            </a:r>
            <a:endParaRPr lang="en-NZ" sz="1100" dirty="0">
              <a:latin typeface="Source Sans Pro" panose="020B0503030403020204" pitchFamily="34" charset="0"/>
            </a:endParaRPr>
          </a:p>
          <a:p>
            <a:pPr>
              <a:spcBef>
                <a:spcPts val="200"/>
              </a:spcBef>
              <a:spcAft>
                <a:spcPts val="200"/>
              </a:spcAft>
            </a:pPr>
            <a:r>
              <a:rPr lang="en-NZ" sz="1100" dirty="0">
                <a:latin typeface="Source Sans Pro" panose="020B0503030403020204" pitchFamily="34" charset="0"/>
                <a:ea typeface="Source Sans Pro" panose="020B0503030403020204" pitchFamily="34" charset="0"/>
              </a:rPr>
              <a:t>A clear, concise, easily understandable purpose statement should work for many audiences.</a:t>
            </a:r>
          </a:p>
          <a:p>
            <a:pPr>
              <a:spcBef>
                <a:spcPts val="200"/>
              </a:spcBef>
              <a:spcAft>
                <a:spcPts val="200"/>
              </a:spcAft>
            </a:pPr>
            <a:r>
              <a:rPr lang="en-NZ" sz="1100" dirty="0">
                <a:latin typeface="Source Sans Pro" panose="020B0503030403020204" pitchFamily="34" charset="0"/>
                <a:ea typeface="Source Sans Pro" panose="020B0503030403020204" pitchFamily="34" charset="0"/>
              </a:rPr>
              <a:t>However, there may be a reason to create different versions of the purpose statement for different groups. For example, technical specialists may want or need more detail about exactly what data or information is involved. Someone else may be more interested in detail around what the intended outcome is.</a:t>
            </a:r>
          </a:p>
          <a:p>
            <a:pPr>
              <a:spcBef>
                <a:spcPts val="200"/>
              </a:spcBef>
              <a:spcAft>
                <a:spcPts val="200"/>
              </a:spcAft>
            </a:pPr>
            <a:r>
              <a:rPr lang="en-NZ" sz="1100" dirty="0">
                <a:latin typeface="Source Sans Pro" panose="020B0503030403020204" pitchFamily="34" charset="0"/>
                <a:ea typeface="Source Sans Pro" panose="020B0503030403020204" pitchFamily="34" charset="0"/>
              </a:rPr>
              <a:t>If you take this approach, be careful to make sure everyone still knows everything they should. There is a risk that differing groups will understand or interpret the purposes in different ways and get confused or make wrong assumptions. If different versions inadvertently contradict each other, this can lead to both privacy and ethical issues that can sometimes become significant problems.</a:t>
            </a:r>
          </a:p>
        </p:txBody>
      </p:sp>
      <p:grpSp>
        <p:nvGrpSpPr>
          <p:cNvPr id="27" name="Group 26">
            <a:extLst>
              <a:ext uri="{FF2B5EF4-FFF2-40B4-BE49-F238E27FC236}">
                <a16:creationId xmlns:a16="http://schemas.microsoft.com/office/drawing/2014/main" id="{63E88C1D-5704-4F3F-AB03-9B9FCFC49BBC}"/>
              </a:ext>
            </a:extLst>
          </p:cNvPr>
          <p:cNvGrpSpPr/>
          <p:nvPr/>
        </p:nvGrpSpPr>
        <p:grpSpPr>
          <a:xfrm>
            <a:off x="681039" y="192226"/>
            <a:ext cx="6161475" cy="510061"/>
            <a:chOff x="434619" y="444117"/>
            <a:chExt cx="6161475" cy="510061"/>
          </a:xfrm>
        </p:grpSpPr>
        <p:sp>
          <p:nvSpPr>
            <p:cNvPr id="28" name="TextBox 27">
              <a:extLst>
                <a:ext uri="{FF2B5EF4-FFF2-40B4-BE49-F238E27FC236}">
                  <a16:creationId xmlns:a16="http://schemas.microsoft.com/office/drawing/2014/main" id="{A645A9A0-3934-4CD9-847B-9EB288620B7A}"/>
                </a:ext>
              </a:extLst>
            </p:cNvPr>
            <p:cNvSpPr txBox="1"/>
            <p:nvPr/>
          </p:nvSpPr>
          <p:spPr>
            <a:xfrm>
              <a:off x="462975" y="444117"/>
              <a:ext cx="3813339" cy="338554"/>
            </a:xfrm>
            <a:prstGeom prst="rect">
              <a:avLst/>
            </a:prstGeom>
            <a:noFill/>
            <a:ln>
              <a:noFill/>
            </a:ln>
          </p:spPr>
          <p:txBody>
            <a:bodyPr wrap="square" rtlCol="0">
              <a:spAutoFit/>
            </a:bodyPr>
            <a:lstStyle/>
            <a:p>
              <a:r>
                <a:rPr lang="en-NZ" sz="1600" b="1" dirty="0">
                  <a:solidFill>
                    <a:srgbClr val="4B919F"/>
                  </a:solidFill>
                  <a:latin typeface="Source Sans Pro" panose="020B0503030403020204" pitchFamily="34" charset="0"/>
                  <a:ea typeface="Source Sans Pro" panose="020B0503030403020204" pitchFamily="34" charset="0"/>
                </a:rPr>
                <a:t>Writing purpose statements</a:t>
              </a:r>
            </a:p>
          </p:txBody>
        </p:sp>
        <p:cxnSp>
          <p:nvCxnSpPr>
            <p:cNvPr id="30" name="Straight Connector 29">
              <a:extLst>
                <a:ext uri="{FF2B5EF4-FFF2-40B4-BE49-F238E27FC236}">
                  <a16:creationId xmlns:a16="http://schemas.microsoft.com/office/drawing/2014/main" id="{EB4E7221-6F29-4D2A-A98D-CB040DE4DFA3}"/>
                </a:ext>
              </a:extLst>
            </p:cNvPr>
            <p:cNvCxnSpPr>
              <a:cxnSpLocks/>
            </p:cNvCxnSpPr>
            <p:nvPr/>
          </p:nvCxnSpPr>
          <p:spPr>
            <a:xfrm>
              <a:off x="434619" y="943043"/>
              <a:ext cx="6161475" cy="11135"/>
            </a:xfrm>
            <a:prstGeom prst="line">
              <a:avLst/>
            </a:prstGeom>
            <a:ln w="25400">
              <a:solidFill>
                <a:srgbClr val="4B919F">
                  <a:alpha val="30000"/>
                </a:srgbClr>
              </a:solidFill>
            </a:ln>
          </p:spPr>
          <p:style>
            <a:lnRef idx="1">
              <a:schemeClr val="accent1"/>
            </a:lnRef>
            <a:fillRef idx="0">
              <a:schemeClr val="accent1"/>
            </a:fillRef>
            <a:effectRef idx="0">
              <a:schemeClr val="accent1"/>
            </a:effectRef>
            <a:fontRef idx="minor">
              <a:schemeClr val="tx1"/>
            </a:fontRef>
          </p:style>
        </p:cxnSp>
      </p:grpSp>
      <p:pic>
        <p:nvPicPr>
          <p:cNvPr id="25" name="Graphic 24">
            <a:extLst>
              <a:ext uri="{FF2B5EF4-FFF2-40B4-BE49-F238E27FC236}">
                <a16:creationId xmlns:a16="http://schemas.microsoft.com/office/drawing/2014/main" id="{7111F620-CED4-486F-AAE7-D0A7C92B234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174" y="52049"/>
            <a:ext cx="638865" cy="638865"/>
          </a:xfrm>
          <a:prstGeom prst="rect">
            <a:avLst/>
          </a:prstGeom>
        </p:spPr>
      </p:pic>
      <p:sp>
        <p:nvSpPr>
          <p:cNvPr id="41" name="TextBox 40">
            <a:extLst>
              <a:ext uri="{FF2B5EF4-FFF2-40B4-BE49-F238E27FC236}">
                <a16:creationId xmlns:a16="http://schemas.microsoft.com/office/drawing/2014/main" id="{A80E7E63-A3D3-4760-A397-529408A7C17C}"/>
              </a:ext>
            </a:extLst>
          </p:cNvPr>
          <p:cNvSpPr txBox="1"/>
          <p:nvPr/>
        </p:nvSpPr>
        <p:spPr>
          <a:xfrm>
            <a:off x="5982330" y="9635753"/>
            <a:ext cx="843550" cy="230832"/>
          </a:xfrm>
          <a:prstGeom prst="rect">
            <a:avLst/>
          </a:prstGeom>
          <a:noFill/>
        </p:spPr>
        <p:txBody>
          <a:bodyPr wrap="square" rtlCol="0">
            <a:spAutoFit/>
          </a:bodyPr>
          <a:lstStyle/>
          <a:p>
            <a:pPr algn="r"/>
            <a:r>
              <a:rPr lang="en-NZ" sz="900" b="1" dirty="0"/>
              <a:t>Page 5 of 5</a:t>
            </a:r>
          </a:p>
        </p:txBody>
      </p:sp>
      <p:sp>
        <p:nvSpPr>
          <p:cNvPr id="42" name="TextBox 41">
            <a:extLst>
              <a:ext uri="{FF2B5EF4-FFF2-40B4-BE49-F238E27FC236}">
                <a16:creationId xmlns:a16="http://schemas.microsoft.com/office/drawing/2014/main" id="{F8DB0435-CB65-459E-9891-8A2433462BBA}"/>
              </a:ext>
              <a:ext uri="{C183D7F6-B498-43B3-948B-1728B52AA6E4}">
                <adec:decorative xmlns:adec="http://schemas.microsoft.com/office/drawing/2017/decorative" val="0"/>
              </a:ext>
            </a:extLst>
          </p:cNvPr>
          <p:cNvSpPr txBox="1"/>
          <p:nvPr/>
        </p:nvSpPr>
        <p:spPr>
          <a:xfrm>
            <a:off x="-10652" y="9640150"/>
            <a:ext cx="1550424" cy="230832"/>
          </a:xfrm>
          <a:prstGeom prst="rect">
            <a:avLst/>
          </a:prstGeom>
          <a:noFill/>
        </p:spPr>
        <p:txBody>
          <a:bodyPr wrap="none" rtlCol="0">
            <a:spAutoFit/>
          </a:bodyPr>
          <a:lstStyle/>
          <a:p>
            <a:r>
              <a:rPr lang="en-NZ" sz="900" b="1" dirty="0"/>
              <a:t>digital.govt.nz/</a:t>
            </a:r>
            <a:r>
              <a:rPr lang="en-NZ" sz="900" b="1" dirty="0" err="1"/>
              <a:t>dpup</a:t>
            </a:r>
            <a:r>
              <a:rPr lang="en-NZ" sz="900" b="1" dirty="0"/>
              <a:t>/toolkit</a:t>
            </a:r>
            <a:endParaRPr lang="en-NZ" sz="900" dirty="0">
              <a:solidFill>
                <a:srgbClr val="4B919F"/>
              </a:solidFill>
            </a:endParaRPr>
          </a:p>
        </p:txBody>
      </p:sp>
      <p:pic>
        <p:nvPicPr>
          <p:cNvPr id="22" name="Picture 21">
            <a:extLst>
              <a:ext uri="{FF2B5EF4-FFF2-40B4-BE49-F238E27FC236}">
                <a16:creationId xmlns:a16="http://schemas.microsoft.com/office/drawing/2014/main" id="{6634441E-B47C-4130-98F3-6FE00889CC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9481" y="179798"/>
            <a:ext cx="1083825" cy="468000"/>
          </a:xfrm>
          <a:prstGeom prst="rect">
            <a:avLst/>
          </a:prstGeom>
        </p:spPr>
      </p:pic>
      <p:pic>
        <p:nvPicPr>
          <p:cNvPr id="23" name="Picture 22">
            <a:extLst>
              <a:ext uri="{FF2B5EF4-FFF2-40B4-BE49-F238E27FC236}">
                <a16:creationId xmlns:a16="http://schemas.microsoft.com/office/drawing/2014/main" id="{1E2C11D0-B39A-40C2-92B7-381556AF13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3003" y="52758"/>
            <a:ext cx="1690245" cy="612000"/>
          </a:xfrm>
          <a:prstGeom prst="rect">
            <a:avLst/>
          </a:prstGeom>
        </p:spPr>
      </p:pic>
      <p:sp>
        <p:nvSpPr>
          <p:cNvPr id="15" name="Rectangle 14">
            <a:extLst>
              <a:ext uri="{FF2B5EF4-FFF2-40B4-BE49-F238E27FC236}">
                <a16:creationId xmlns:a16="http://schemas.microsoft.com/office/drawing/2014/main" id="{23B6283C-96A0-4E4A-95FC-793B4945E4D2}"/>
              </a:ext>
            </a:extLst>
          </p:cNvPr>
          <p:cNvSpPr/>
          <p:nvPr/>
        </p:nvSpPr>
        <p:spPr>
          <a:xfrm>
            <a:off x="63859" y="8967267"/>
            <a:ext cx="3216579" cy="746507"/>
          </a:xfrm>
          <a:prstGeom prst="rect">
            <a:avLst/>
          </a:prstGeom>
          <a:solidFill>
            <a:srgbClr val="C9DE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200"/>
              </a:spcBef>
              <a:spcAft>
                <a:spcPts val="200"/>
              </a:spcAft>
            </a:pPr>
            <a:r>
              <a:rPr lang="en-NZ" sz="1100" dirty="0">
                <a:solidFill>
                  <a:schemeClr val="tx1"/>
                </a:solidFill>
                <a:latin typeface="Source Sans Pro" panose="020B0503030403020204" pitchFamily="34" charset="0"/>
                <a:ea typeface="Source Sans Pro" panose="020B0503030403020204" pitchFamily="34" charset="0"/>
              </a:rPr>
              <a:t>The International Association of Privacy Professionals has helpful advice: </a:t>
            </a:r>
            <a:r>
              <a:rPr lang="en-NZ" sz="1100" dirty="0">
                <a:solidFill>
                  <a:schemeClr val="tx1"/>
                </a:solidFill>
                <a:latin typeface="Source Sans Pro" panose="020B0503030403020204" pitchFamily="34" charset="0"/>
                <a:hlinkClick r:id="rId6"/>
              </a:rPr>
              <a:t>iapp.org/news/a/2012-09-13-best-practices-in-drafting-plain-language-and-layered-privacy/</a:t>
            </a:r>
            <a:endParaRPr lang="en-NZ" sz="1100" dirty="0">
              <a:solidFill>
                <a:schemeClr val="tx1"/>
              </a:solidFill>
              <a:latin typeface="Source Sans Pro" panose="020B0503030403020204" pitchFamily="34" charset="0"/>
            </a:endParaRPr>
          </a:p>
        </p:txBody>
      </p:sp>
    </p:spTree>
    <p:extLst>
      <p:ext uri="{BB962C8B-B14F-4D97-AF65-F5344CB8AC3E}">
        <p14:creationId xmlns:p14="http://schemas.microsoft.com/office/powerpoint/2010/main" val="1980398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C3TopicNote xmlns="01be4277-2979-4a68-876d-b92b25fceece">
      <Terms xmlns="http://schemas.microsoft.com/office/infopath/2007/PartnerControls"/>
    </C3TopicNote>
    <TaxKeywordTaxHTField xmlns="32912b76-460a-4724-b42f-6e9d0ecab840">
      <Terms xmlns="http://schemas.microsoft.com/office/infopath/2007/PartnerControls"/>
    </TaxKeywordTaxHTField>
    <DIANotes xmlns="32912b76-460a-4724-b42f-6e9d0ecab840" xsi:nil="true"/>
    <e2058516dff94aab88e02e36598cb8f3 xmlns="32912b76-460a-4724-b42f-6e9d0ecab840">
      <Terms xmlns="http://schemas.microsoft.com/office/infopath/2007/PartnerControls"/>
    </e2058516dff94aab88e02e36598cb8f3>
    <i30eb2e5424543c4abb4965f12832c18 xmlns="32912b76-460a-4724-b42f-6e9d0ecab840">
      <Terms xmlns="http://schemas.microsoft.com/office/infopath/2007/PartnerControls">
        <TermInfo xmlns="http://schemas.microsoft.com/office/infopath/2007/PartnerControls">
          <TermName xmlns="http://schemas.microsoft.com/office/infopath/2007/PartnerControls">UNCLASSIFIED</TermName>
          <TermId xmlns="http://schemas.microsoft.com/office/infopath/2007/PartnerControls">875d92a8-67e2-4a32-9472-8fe99549e1eb</TermId>
        </TermInfo>
      </Terms>
    </i30eb2e5424543c4abb4965f12832c18>
    <IconOverlay xmlns="http://schemas.microsoft.com/sharepoint/v4" xsi:nil="true"/>
    <TaxCatchAll xmlns="32912b76-460a-4724-b42f-6e9d0ecab840">
      <Value>4</Value>
      <Value>3</Value>
      <Value>2765</Value>
    </TaxCatchAll>
    <_dlc_DocId xmlns="32912b76-460a-4724-b42f-6e9d0ecab840">EEJU23W3HNHT-1111130400-884</_dlc_DocId>
    <_dlc_DocIdUrl xmlns="32912b76-460a-4724-b42f-6e9d0ecab840">
      <Url>https://dia.cohesion.net.nz/Sites/AOG/GCPO/_layouts/15/DocIdRedir.aspx?ID=EEJU23W3HNHT-1111130400-884</Url>
      <Description>EEJU23W3HNHT-1111130400-884</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Planning Document" ma:contentTypeID="0x0101005496552013C0BA46BE88192D5C6EB20B0015FC31BDD77A41B1B3FE00733A6FDA21001338B5900EF33840817C722C14E0099F" ma:contentTypeVersion="8" ma:contentTypeDescription="Planning Document" ma:contentTypeScope="" ma:versionID="16c4b3901c64087d7a52abe3a454010f">
  <xsd:schema xmlns:xsd="http://www.w3.org/2001/XMLSchema" xmlns:xs="http://www.w3.org/2001/XMLSchema" xmlns:p="http://schemas.microsoft.com/office/2006/metadata/properties" xmlns:ns3="01be4277-2979-4a68-876d-b92b25fceece" xmlns:ns4="32912b76-460a-4724-b42f-6e9d0ecab840" xmlns:ns5="http://schemas.microsoft.com/sharepoint/v4" targetNamespace="http://schemas.microsoft.com/office/2006/metadata/properties" ma:root="true" ma:fieldsID="a5210ba22d43bf7c91bebd534ed9ea2a" ns3:_="" ns4:_="" ns5:_="">
    <xsd:import namespace="01be4277-2979-4a68-876d-b92b25fceece"/>
    <xsd:import namespace="32912b76-460a-4724-b42f-6e9d0ecab840"/>
    <xsd:import namespace="http://schemas.microsoft.com/sharepoint/v4"/>
    <xsd:element name="properties">
      <xsd:complexType>
        <xsd:sequence>
          <xsd:element name="documentManagement">
            <xsd:complexType>
              <xsd:all>
                <xsd:element ref="ns3:C3TopicNote" minOccurs="0"/>
                <xsd:element ref="ns4:TaxKeywordTaxHTField" minOccurs="0"/>
                <xsd:element ref="ns4:TaxCatchAll" minOccurs="0"/>
                <xsd:element ref="ns4:TaxCatchAllLabel" minOccurs="0"/>
                <xsd:element ref="ns4:i30eb2e5424543c4abb4965f12832c18" minOccurs="0"/>
                <xsd:element ref="ns4:DIANotes" minOccurs="0"/>
                <xsd:element ref="ns4:e2058516dff94aab88e02e36598cb8f3" minOccurs="0"/>
                <xsd:element ref="ns4:_dlc_DocId" minOccurs="0"/>
                <xsd:element ref="ns4:_dlc_DocIdUrl" minOccurs="0"/>
                <xsd:element ref="ns4:_dlc_DocIdPersistId" minOccurs="0"/>
                <xsd:element ref="ns5: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be4277-2979-4a68-876d-b92b25fceece" elementFormDefault="qualified">
    <xsd:import namespace="http://schemas.microsoft.com/office/2006/documentManagement/types"/>
    <xsd:import namespace="http://schemas.microsoft.com/office/infopath/2007/PartnerControls"/>
    <xsd:element name="C3TopicNote" ma:index="9" nillable="true" ma:taxonomy="true" ma:internalName="C3TopicNote" ma:taxonomyFieldName="C3Topic" ma:displayName="Topic" ma:indexed="true" ma:readOnly="false" ma:default="" ma:fieldId="{6a3fe89f-a6dd-4490-a9c1-3ef38d67b8c7}" ma:sspId="caf61cd4-0327-4679-8f8a-6e41773e81e7" ma:termSetId="72c2c278-ea91-4863-9fc6-a5f9c6b62013" ma:anchorId="1c96f9d7-855b-4eb2-ade2-889cbd62f791"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2912b76-460a-4724-b42f-6e9d0ecab840" elementFormDefault="qualified">
    <xsd:import namespace="http://schemas.microsoft.com/office/2006/documentManagement/types"/>
    <xsd:import namespace="http://schemas.microsoft.com/office/infopath/2007/PartnerControls"/>
    <xsd:element name="TaxKeywordTaxHTField" ma:index="11" nillable="true" ma:taxonomy="true" ma:internalName="TaxKeywordTaxHTField" ma:taxonomyFieldName="TaxKeyword" ma:displayName="Enterprise Keywords" ma:fieldId="{23f27201-bee3-471e-b2e7-b64fd8b7ca38}" ma:taxonomyMulti="true" ma:sspId="caf61cd4-0327-4679-8f8a-6e41773e81e7" ma:termSetId="00000000-0000-0000-0000-000000000000" ma:anchorId="00000000-0000-0000-0000-000000000000" ma:open="true" ma:isKeyword="true">
      <xsd:complexType>
        <xsd:sequence>
          <xsd:element ref="pc:Terms" minOccurs="0" maxOccurs="1"/>
        </xsd:sequence>
      </xsd:complexType>
    </xsd:element>
    <xsd:element name="TaxCatchAll" ma:index="12" nillable="true" ma:displayName="Taxonomy Catch All Column" ma:hidden="true" ma:list="{d34886ce-b341-4a4d-8c20-f9090e7cd026}" ma:internalName="TaxCatchAll" ma:showField="CatchAllData" ma:web="32912b76-460a-4724-b42f-6e9d0ecab840">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d34886ce-b341-4a4d-8c20-f9090e7cd026}" ma:internalName="TaxCatchAllLabel" ma:readOnly="true" ma:showField="CatchAllDataLabel" ma:web="32912b76-460a-4724-b42f-6e9d0ecab840">
      <xsd:complexType>
        <xsd:complexContent>
          <xsd:extension base="dms:MultiChoiceLookup">
            <xsd:sequence>
              <xsd:element name="Value" type="dms:Lookup" maxOccurs="unbounded" minOccurs="0" nillable="true"/>
            </xsd:sequence>
          </xsd:extension>
        </xsd:complexContent>
      </xsd:complexType>
    </xsd:element>
    <xsd:element name="i30eb2e5424543c4abb4965f12832c18" ma:index="14" ma:taxonomy="true" ma:internalName="i30eb2e5424543c4abb4965f12832c18" ma:taxonomyFieldName="DIASecurityClassification" ma:displayName="Security Classification" ma:default="4;#UNCLASSIFIED|875d92a8-67e2-4a32-9472-8fe99549e1eb" ma:fieldId="{230eb2e5-4245-43c4-abb4-965f12832c18}" ma:sspId="caf61cd4-0327-4679-8f8a-6e41773e81e7" ma:termSetId="6e030844-242a-4d29-a562-8ce1d1b5efae" ma:anchorId="00000000-0000-0000-0000-000000000000" ma:open="false" ma:isKeyword="false">
      <xsd:complexType>
        <xsd:sequence>
          <xsd:element ref="pc:Terms" minOccurs="0" maxOccurs="1"/>
        </xsd:sequence>
      </xsd:complexType>
    </xsd:element>
    <xsd:element name="DIANotes" ma:index="16" nillable="true" ma:displayName="Notes" ma:description="Additional information, can include URL link to another document" ma:internalName="DIANotes">
      <xsd:simpleType>
        <xsd:restriction base="dms:Note">
          <xsd:maxLength value="255"/>
        </xsd:restriction>
      </xsd:simpleType>
    </xsd:element>
    <xsd:element name="e2058516dff94aab88e02e36598cb8f3" ma:index="17" nillable="true" ma:taxonomy="true" ma:internalName="e2058516dff94aab88e02e36598cb8f3" ma:taxonomyFieldName="DIAPlanningDocumentType" ma:displayName="Planning Document Type" ma:fieldId="{e2058516-dff9-4aab-88e0-2e36598cb8f3}" ma:sspId="caf61cd4-0327-4679-8f8a-6e41773e81e7" ma:termSetId="7ded7b10-a949-433c-9668-0b36b5a9b83b" ma:anchorId="00000000-0000-0000-0000-000000000000" ma:open="true" ma:isKeyword="false">
      <xsd:complexType>
        <xsd:sequence>
          <xsd:element ref="pc:Terms" minOccurs="0" maxOccurs="1"/>
        </xsd:sequence>
      </xsd:complexType>
    </xsd:element>
    <xsd:element name="_dlc_DocId" ma:index="19" nillable="true" ma:displayName="Document ID Value" ma:description="The value of the document ID assigned to this item." ma:internalName="_dlc_DocId" ma:readOnly="true">
      <xsd:simpleType>
        <xsd:restriction base="dms:Text"/>
      </xsd:simpleType>
    </xsd:element>
    <xsd:element name="_dlc_DocIdUrl" ma:index="2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2"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FA1AAA-20E8-4E79-AD43-E64B3F19DBB0}">
  <ds:schemaRefs>
    <ds:schemaRef ds:uri="http://purl.org/dc/elements/1.1/"/>
    <ds:schemaRef ds:uri="http://schemas.microsoft.com/office/2006/metadata/properties"/>
    <ds:schemaRef ds:uri="http://purl.org/dc/terms/"/>
    <ds:schemaRef ds:uri="http://schemas.microsoft.com/sharepoint/v4"/>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32912b76-460a-4724-b42f-6e9d0ecab840"/>
    <ds:schemaRef ds:uri="01be4277-2979-4a68-876d-b92b25fceece"/>
    <ds:schemaRef ds:uri="http://www.w3.org/XML/1998/namespace"/>
  </ds:schemaRefs>
</ds:datastoreItem>
</file>

<file path=customXml/itemProps2.xml><?xml version="1.0" encoding="utf-8"?>
<ds:datastoreItem xmlns:ds="http://schemas.openxmlformats.org/officeDocument/2006/customXml" ds:itemID="{8435E9A4-7005-4802-93B9-BA0ABC6342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be4277-2979-4a68-876d-b92b25fceece"/>
    <ds:schemaRef ds:uri="32912b76-460a-4724-b42f-6e9d0ecab840"/>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5FBD51C-DF9C-4BAE-8739-6E14B8DBA4F3}">
  <ds:schemaRefs>
    <ds:schemaRef ds:uri="http://schemas.microsoft.com/sharepoint/events"/>
  </ds:schemaRefs>
</ds:datastoreItem>
</file>

<file path=customXml/itemProps4.xml><?xml version="1.0" encoding="utf-8"?>
<ds:datastoreItem xmlns:ds="http://schemas.openxmlformats.org/officeDocument/2006/customXml" ds:itemID="{E181F3B4-975F-4137-B34E-CE909F135C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3038</TotalTime>
  <Words>2763</Words>
  <Application>Microsoft Office PowerPoint</Application>
  <PresentationFormat>A4 Paper (210x297 mm)</PresentationFormat>
  <Paragraphs>166</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Source Sans Pro</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Charlie Harris-Miller</dc:creator>
  <cp:keywords/>
  <cp:lastModifiedBy>Penelope Whitson</cp:lastModifiedBy>
  <cp:revision>148</cp:revision>
  <cp:lastPrinted>2020-11-04T02:29:27Z</cp:lastPrinted>
  <dcterms:created xsi:type="dcterms:W3CDTF">2020-08-31T22:03:51Z</dcterms:created>
  <dcterms:modified xsi:type="dcterms:W3CDTF">2021-11-23T08:16:17Z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A12789668</vt:lpwstr>
  </property>
  <property fmtid="{D5CDD505-2E9C-101B-9397-08002B2CF9AE}" pid="4" name="Objective-Title">
    <vt:lpwstr>032_Writing Purpose statements_Guidance</vt:lpwstr>
  </property>
  <property fmtid="{D5CDD505-2E9C-101B-9397-08002B2CF9AE}" pid="5" name="Objective-Comment">
    <vt:lpwstr/>
  </property>
  <property fmtid="{D5CDD505-2E9C-101B-9397-08002B2CF9AE}" pid="6" name="Objective-CreationStamp">
    <vt:filetime>2020-09-21T00:35:26Z</vt:filetime>
  </property>
  <property fmtid="{D5CDD505-2E9C-101B-9397-08002B2CF9AE}" pid="7" name="Objective-IsApproved">
    <vt:bool>false</vt:bool>
  </property>
  <property fmtid="{D5CDD505-2E9C-101B-9397-08002B2CF9AE}" pid="8" name="Objective-IsPublished">
    <vt:bool>false</vt:bool>
  </property>
  <property fmtid="{D5CDD505-2E9C-101B-9397-08002B2CF9AE}" pid="9" name="Objective-DatePublished">
    <vt:lpwstr/>
  </property>
  <property fmtid="{D5CDD505-2E9C-101B-9397-08002B2CF9AE}" pid="10" name="Objective-ModificationStamp">
    <vt:filetime>2020-09-21T04:16:44Z</vt:filetime>
  </property>
  <property fmtid="{D5CDD505-2E9C-101B-9397-08002B2CF9AE}" pid="11" name="Objective-Owner">
    <vt:lpwstr>Charlie Harris-Miller</vt:lpwstr>
  </property>
  <property fmtid="{D5CDD505-2E9C-101B-9397-08002B2CF9AE}" pid="12" name="Objective-Path">
    <vt:lpwstr>Global Folder:SIA INFORMATION REPOSITORY:Delivery:Programmes:Data Protection and Use Policy (DPUP):1. DPUP Policy Implementation:Workstreams:3. Content and products:Toolkit:4. Final ready to publish:Release 1:</vt:lpwstr>
  </property>
  <property fmtid="{D5CDD505-2E9C-101B-9397-08002B2CF9AE}" pid="13" name="Objective-Parent">
    <vt:lpwstr>Release 1</vt:lpwstr>
  </property>
  <property fmtid="{D5CDD505-2E9C-101B-9397-08002B2CF9AE}" pid="14" name="Objective-State">
    <vt:lpwstr>Being Edited</vt:lpwstr>
  </property>
  <property fmtid="{D5CDD505-2E9C-101B-9397-08002B2CF9AE}" pid="15" name="Objective-Version">
    <vt:lpwstr>0.2</vt:lpwstr>
  </property>
  <property fmtid="{D5CDD505-2E9C-101B-9397-08002B2CF9AE}" pid="16" name="Objective-VersionNumber">
    <vt:r8>2</vt:r8>
  </property>
  <property fmtid="{D5CDD505-2E9C-101B-9397-08002B2CF9AE}" pid="17" name="Objective-VersionComment">
    <vt:lpwstr/>
  </property>
  <property fmtid="{D5CDD505-2E9C-101B-9397-08002B2CF9AE}" pid="18" name="Objective-FileNumber">
    <vt:lpwstr>qA664152</vt:lpwstr>
  </property>
  <property fmtid="{D5CDD505-2E9C-101B-9397-08002B2CF9AE}" pid="19" name="Objective-Classification">
    <vt:lpwstr>[Inherited - In Confidence]</vt:lpwstr>
  </property>
  <property fmtid="{D5CDD505-2E9C-101B-9397-08002B2CF9AE}" pid="20" name="Objective-Caveats">
    <vt:lpwstr/>
  </property>
  <property fmtid="{D5CDD505-2E9C-101B-9397-08002B2CF9AE}" pid="21" name="Objective-Document Status [system]">
    <vt:lpwstr>Work in Progress</vt:lpwstr>
  </property>
  <property fmtid="{D5CDD505-2E9C-101B-9397-08002B2CF9AE}" pid="22" name="Objective-Email is Vaulted? [system]">
    <vt:lpwstr/>
  </property>
  <property fmtid="{D5CDD505-2E9C-101B-9397-08002B2CF9AE}" pid="23" name="ContentTypeId">
    <vt:lpwstr>0x0101005496552013C0BA46BE88192D5C6EB20B0015FC31BDD77A41B1B3FE00733A6FDA21001338B5900EF33840817C722C14E0099F</vt:lpwstr>
  </property>
  <property fmtid="{D5CDD505-2E9C-101B-9397-08002B2CF9AE}" pid="24" name="DIAEmailContentType">
    <vt:lpwstr>3;#Correspondence|dcd6b05f-dc80-4336-b228-09aebf3d212c</vt:lpwstr>
  </property>
  <property fmtid="{D5CDD505-2E9C-101B-9397-08002B2CF9AE}" pid="25" name="af512b3f0b7e4f0ab4dd0734b49f16fa">
    <vt:lpwstr>Correspondence|dcd6b05f-dc80-4336-b228-09aebf3d212c</vt:lpwstr>
  </property>
  <property fmtid="{D5CDD505-2E9C-101B-9397-08002B2CF9AE}" pid="26" name="DIASecurityClassification">
    <vt:lpwstr>4;#UNCLASSIFIED|875d92a8-67e2-4a32-9472-8fe99549e1eb</vt:lpwstr>
  </property>
  <property fmtid="{D5CDD505-2E9C-101B-9397-08002B2CF9AE}" pid="27" name="g132a64adae245189b5b2be2b4f1220f">
    <vt:lpwstr>2021|edce4435-5b8f-48f5-926b-405f4a065c17</vt:lpwstr>
  </property>
  <property fmtid="{D5CDD505-2E9C-101B-9397-08002B2CF9AE}" pid="28" name="DIAYear">
    <vt:lpwstr>2765;#2021|edce4435-5b8f-48f5-926b-405f4a065c17</vt:lpwstr>
  </property>
  <property fmtid="{D5CDD505-2E9C-101B-9397-08002B2CF9AE}" pid="29" name="_dlc_DocIdItemGuid">
    <vt:lpwstr>8b5bfaab-c220-47e7-8d50-4f3db7fd23f5</vt:lpwstr>
  </property>
  <property fmtid="{D5CDD505-2E9C-101B-9397-08002B2CF9AE}" pid="30" name="TaxKeyword">
    <vt:lpwstr/>
  </property>
  <property fmtid="{D5CDD505-2E9C-101B-9397-08002B2CF9AE}" pid="31" name="C3Topic">
    <vt:lpwstr/>
  </property>
  <property fmtid="{D5CDD505-2E9C-101B-9397-08002B2CF9AE}" pid="32" name="DIAPlanningDocumentType">
    <vt:lpwstr/>
  </property>
  <property fmtid="{D5CDD505-2E9C-101B-9397-08002B2CF9AE}" pid="33" name="SharedWithUsers">
    <vt:lpwstr>3669;#Penelope Whitson</vt:lpwstr>
  </property>
  <property fmtid="{D5CDD505-2E9C-101B-9397-08002B2CF9AE}" pid="34" name="h288be6dc87141bbb85aea15bb46feec">
    <vt:lpwstr/>
  </property>
  <property fmtid="{D5CDD505-2E9C-101B-9397-08002B2CF9AE}" pid="35" name="DIAReportDocumentType">
    <vt:lpwstr/>
  </property>
  <property fmtid="{D5CDD505-2E9C-101B-9397-08002B2CF9AE}" pid="36" name="DIAMeetingDocumentType">
    <vt:lpwstr/>
  </property>
  <property fmtid="{D5CDD505-2E9C-101B-9397-08002B2CF9AE}" pid="37" name="f2ff4695490c4bf79a895c9f81dcf06d">
    <vt:lpwstr/>
  </property>
  <property fmtid="{D5CDD505-2E9C-101B-9397-08002B2CF9AE}" pid="38" name="c794c62a77ac4a12986871855a87615d">
    <vt:lpwstr/>
  </property>
  <property fmtid="{D5CDD505-2E9C-101B-9397-08002B2CF9AE}" pid="39" name="DIAAdministrationDocumentType">
    <vt:lpwstr/>
  </property>
</Properties>
</file>