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9"/>
  </p:notesMasterIdLst>
  <p:handoutMasterIdLst>
    <p:handoutMasterId r:id="rId10"/>
  </p:handoutMasterIdLst>
  <p:sldIdLst>
    <p:sldId id="269" r:id="rId8"/>
  </p:sldIdLst>
  <p:sldSz cx="12801600" cy="9601200" type="A3"/>
  <p:notesSz cx="9939338" cy="14368463"/>
  <p:defaultTextStyle>
    <a:defPPr>
      <a:defRPr lang="en-US"/>
    </a:defPPr>
    <a:lvl1pPr marL="0" algn="l" defTabSz="1221134" rtl="0" eaLnBrk="1" latinLnBrk="0" hangingPunct="1">
      <a:defRPr sz="2404" kern="1200">
        <a:solidFill>
          <a:schemeClr val="tx1"/>
        </a:solidFill>
        <a:latin typeface="+mn-lt"/>
        <a:ea typeface="+mn-ea"/>
        <a:cs typeface="+mn-cs"/>
      </a:defRPr>
    </a:lvl1pPr>
    <a:lvl2pPr marL="610566" algn="l" defTabSz="1221134" rtl="0" eaLnBrk="1" latinLnBrk="0" hangingPunct="1">
      <a:defRPr sz="2404" kern="1200">
        <a:solidFill>
          <a:schemeClr val="tx1"/>
        </a:solidFill>
        <a:latin typeface="+mn-lt"/>
        <a:ea typeface="+mn-ea"/>
        <a:cs typeface="+mn-cs"/>
      </a:defRPr>
    </a:lvl2pPr>
    <a:lvl3pPr marL="1221134" algn="l" defTabSz="1221134" rtl="0" eaLnBrk="1" latinLnBrk="0" hangingPunct="1">
      <a:defRPr sz="2404" kern="1200">
        <a:solidFill>
          <a:schemeClr val="tx1"/>
        </a:solidFill>
        <a:latin typeface="+mn-lt"/>
        <a:ea typeface="+mn-ea"/>
        <a:cs typeface="+mn-cs"/>
      </a:defRPr>
    </a:lvl3pPr>
    <a:lvl4pPr marL="1831700" algn="l" defTabSz="1221134" rtl="0" eaLnBrk="1" latinLnBrk="0" hangingPunct="1">
      <a:defRPr sz="2404" kern="1200">
        <a:solidFill>
          <a:schemeClr val="tx1"/>
        </a:solidFill>
        <a:latin typeface="+mn-lt"/>
        <a:ea typeface="+mn-ea"/>
        <a:cs typeface="+mn-cs"/>
      </a:defRPr>
    </a:lvl4pPr>
    <a:lvl5pPr marL="2442266" algn="l" defTabSz="1221134" rtl="0" eaLnBrk="1" latinLnBrk="0" hangingPunct="1">
      <a:defRPr sz="2404" kern="1200">
        <a:solidFill>
          <a:schemeClr val="tx1"/>
        </a:solidFill>
        <a:latin typeface="+mn-lt"/>
        <a:ea typeface="+mn-ea"/>
        <a:cs typeface="+mn-cs"/>
      </a:defRPr>
    </a:lvl5pPr>
    <a:lvl6pPr marL="3052835" algn="l" defTabSz="1221134" rtl="0" eaLnBrk="1" latinLnBrk="0" hangingPunct="1">
      <a:defRPr sz="2404" kern="1200">
        <a:solidFill>
          <a:schemeClr val="tx1"/>
        </a:solidFill>
        <a:latin typeface="+mn-lt"/>
        <a:ea typeface="+mn-ea"/>
        <a:cs typeface="+mn-cs"/>
      </a:defRPr>
    </a:lvl6pPr>
    <a:lvl7pPr marL="3663402" algn="l" defTabSz="1221134" rtl="0" eaLnBrk="1" latinLnBrk="0" hangingPunct="1">
      <a:defRPr sz="2404" kern="1200">
        <a:solidFill>
          <a:schemeClr val="tx1"/>
        </a:solidFill>
        <a:latin typeface="+mn-lt"/>
        <a:ea typeface="+mn-ea"/>
        <a:cs typeface="+mn-cs"/>
      </a:defRPr>
    </a:lvl7pPr>
    <a:lvl8pPr marL="4273967" algn="l" defTabSz="1221134" rtl="0" eaLnBrk="1" latinLnBrk="0" hangingPunct="1">
      <a:defRPr sz="2404" kern="1200">
        <a:solidFill>
          <a:schemeClr val="tx1"/>
        </a:solidFill>
        <a:latin typeface="+mn-lt"/>
        <a:ea typeface="+mn-ea"/>
        <a:cs typeface="+mn-cs"/>
      </a:defRPr>
    </a:lvl8pPr>
    <a:lvl9pPr marL="4884534" algn="l" defTabSz="1221134"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4525" userDrawn="1">
          <p15:clr>
            <a:srgbClr val="A4A3A4"/>
          </p15:clr>
        </p15:guide>
        <p15:guide id="2" pos="31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 id="2" name="Judy Strydom" initials="JS" lastIdx="7" clrIdx="1">
    <p:extLst>
      <p:ext uri="{19B8F6BF-5375-455C-9EA6-DF929625EA0E}">
        <p15:presenceInfo xmlns:p15="http://schemas.microsoft.com/office/powerpoint/2012/main" userId="S::Judy.Strydom@swa.govt.nz::d8d45ca6-0789-4e55-9a8f-5b13883f5d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AD4"/>
    <a:srgbClr val="E8731B"/>
    <a:srgbClr val="E8736E"/>
    <a:srgbClr val="979AA0"/>
    <a:srgbClr val="FCFDFE"/>
    <a:srgbClr val="2C86B4"/>
    <a:srgbClr val="E0EFF1"/>
    <a:srgbClr val="088D97"/>
    <a:srgbClr val="26567F"/>
    <a:srgbClr val="E3E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4" d="100"/>
          <a:sy n="84" d="100"/>
        </p:scale>
        <p:origin x="1856" y="-248"/>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452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8130" cy="719229"/>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sz="quarter" idx="1"/>
          </p:nvPr>
        </p:nvSpPr>
        <p:spPr>
          <a:xfrm>
            <a:off x="5628888" y="1"/>
            <a:ext cx="4308130" cy="719229"/>
          </a:xfrm>
          <a:prstGeom prst="rect">
            <a:avLst/>
          </a:prstGeom>
        </p:spPr>
        <p:txBody>
          <a:bodyPr vert="horz" lIns="132889" tIns="66444" rIns="132889" bIns="66444" rtlCol="0"/>
          <a:lstStyle>
            <a:lvl1pPr algn="r">
              <a:defRPr sz="17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2" y="13646941"/>
            <a:ext cx="4308130" cy="719227"/>
          </a:xfrm>
          <a:prstGeom prst="rect">
            <a:avLst/>
          </a:prstGeom>
        </p:spPr>
        <p:txBody>
          <a:bodyPr vert="horz" lIns="132889" tIns="66444" rIns="132889" bIns="66444" rtlCol="0" anchor="b"/>
          <a:lstStyle>
            <a:lvl1pPr algn="l">
              <a:defRPr sz="1700"/>
            </a:lvl1pPr>
          </a:lstStyle>
          <a:p>
            <a:endParaRPr lang="en-NZ"/>
          </a:p>
        </p:txBody>
      </p:sp>
      <p:sp>
        <p:nvSpPr>
          <p:cNvPr id="5" name="Slide Number Placeholder 4"/>
          <p:cNvSpPr>
            <a:spLocks noGrp="1"/>
          </p:cNvSpPr>
          <p:nvPr>
            <p:ph type="sldNum" sz="quarter" idx="3"/>
          </p:nvPr>
        </p:nvSpPr>
        <p:spPr>
          <a:xfrm>
            <a:off x="5628888" y="13646941"/>
            <a:ext cx="4308130" cy="719227"/>
          </a:xfrm>
          <a:prstGeom prst="rect">
            <a:avLst/>
          </a:prstGeom>
        </p:spPr>
        <p:txBody>
          <a:bodyPr vert="horz" lIns="132889" tIns="66444" rIns="132889" bIns="66444" rtlCol="0" anchor="b"/>
          <a:lstStyle>
            <a:lvl1pPr algn="r">
              <a:defRPr sz="17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4307045" cy="720918"/>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idx="1"/>
          </p:nvPr>
        </p:nvSpPr>
        <p:spPr>
          <a:xfrm>
            <a:off x="5629993" y="2"/>
            <a:ext cx="4307045" cy="720918"/>
          </a:xfrm>
          <a:prstGeom prst="rect">
            <a:avLst/>
          </a:prstGeom>
        </p:spPr>
        <p:txBody>
          <a:bodyPr vert="horz" lIns="132889" tIns="66444" rIns="132889" bIns="66444" rtlCol="0"/>
          <a:lstStyle>
            <a:lvl1pPr algn="r">
              <a:defRPr sz="17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889" tIns="66444" rIns="132889" bIns="66444" rtlCol="0" anchor="ctr"/>
          <a:lstStyle/>
          <a:p>
            <a:endParaRPr lang="en-NZ"/>
          </a:p>
        </p:txBody>
      </p:sp>
      <p:sp>
        <p:nvSpPr>
          <p:cNvPr id="5" name="Notes Placeholder 4"/>
          <p:cNvSpPr>
            <a:spLocks noGrp="1"/>
          </p:cNvSpPr>
          <p:nvPr>
            <p:ph type="body" sz="quarter" idx="3"/>
          </p:nvPr>
        </p:nvSpPr>
        <p:spPr>
          <a:xfrm>
            <a:off x="993935" y="6914825"/>
            <a:ext cx="7951470" cy="5657583"/>
          </a:xfrm>
          <a:prstGeom prst="rect">
            <a:avLst/>
          </a:prstGeom>
        </p:spPr>
        <p:txBody>
          <a:bodyPr vert="horz" lIns="132889" tIns="66444" rIns="132889" bIns="664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3" y="13647547"/>
            <a:ext cx="4307045" cy="720917"/>
          </a:xfrm>
          <a:prstGeom prst="rect">
            <a:avLst/>
          </a:prstGeom>
        </p:spPr>
        <p:txBody>
          <a:bodyPr vert="horz" lIns="132889" tIns="66444" rIns="132889" bIns="66444" rtlCol="0" anchor="b"/>
          <a:lstStyle>
            <a:lvl1pPr algn="l">
              <a:defRPr sz="1700"/>
            </a:lvl1pPr>
          </a:lstStyle>
          <a:p>
            <a:endParaRPr lang="en-NZ"/>
          </a:p>
        </p:txBody>
      </p:sp>
      <p:sp>
        <p:nvSpPr>
          <p:cNvPr id="7" name="Slide Number Placeholder 6"/>
          <p:cNvSpPr>
            <a:spLocks noGrp="1"/>
          </p:cNvSpPr>
          <p:nvPr>
            <p:ph type="sldNum" sz="quarter" idx="5"/>
          </p:nvPr>
        </p:nvSpPr>
        <p:spPr>
          <a:xfrm>
            <a:off x="5629993" y="13647547"/>
            <a:ext cx="4307045" cy="720917"/>
          </a:xfrm>
          <a:prstGeom prst="rect">
            <a:avLst/>
          </a:prstGeom>
        </p:spPr>
        <p:txBody>
          <a:bodyPr vert="horz" lIns="132889" tIns="66444" rIns="132889" bIns="66444" rtlCol="0" anchor="b"/>
          <a:lstStyle>
            <a:lvl1pPr algn="r">
              <a:defRPr sz="17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1134" rtl="0" eaLnBrk="1" latinLnBrk="0" hangingPunct="1">
      <a:defRPr sz="1604" kern="1200">
        <a:solidFill>
          <a:schemeClr val="tx1"/>
        </a:solidFill>
        <a:latin typeface="+mn-lt"/>
        <a:ea typeface="+mn-ea"/>
        <a:cs typeface="+mn-cs"/>
      </a:defRPr>
    </a:lvl1pPr>
    <a:lvl2pPr marL="610566" algn="l" defTabSz="1221134" rtl="0" eaLnBrk="1" latinLnBrk="0" hangingPunct="1">
      <a:defRPr sz="1604" kern="1200">
        <a:solidFill>
          <a:schemeClr val="tx1"/>
        </a:solidFill>
        <a:latin typeface="+mn-lt"/>
        <a:ea typeface="+mn-ea"/>
        <a:cs typeface="+mn-cs"/>
      </a:defRPr>
    </a:lvl2pPr>
    <a:lvl3pPr marL="1221134" algn="l" defTabSz="1221134" rtl="0" eaLnBrk="1" latinLnBrk="0" hangingPunct="1">
      <a:defRPr sz="1604" kern="1200">
        <a:solidFill>
          <a:schemeClr val="tx1"/>
        </a:solidFill>
        <a:latin typeface="+mn-lt"/>
        <a:ea typeface="+mn-ea"/>
        <a:cs typeface="+mn-cs"/>
      </a:defRPr>
    </a:lvl3pPr>
    <a:lvl4pPr marL="1831700" algn="l" defTabSz="1221134" rtl="0" eaLnBrk="1" latinLnBrk="0" hangingPunct="1">
      <a:defRPr sz="1604" kern="1200">
        <a:solidFill>
          <a:schemeClr val="tx1"/>
        </a:solidFill>
        <a:latin typeface="+mn-lt"/>
        <a:ea typeface="+mn-ea"/>
        <a:cs typeface="+mn-cs"/>
      </a:defRPr>
    </a:lvl4pPr>
    <a:lvl5pPr marL="2442266" algn="l" defTabSz="1221134" rtl="0" eaLnBrk="1" latinLnBrk="0" hangingPunct="1">
      <a:defRPr sz="1604" kern="1200">
        <a:solidFill>
          <a:schemeClr val="tx1"/>
        </a:solidFill>
        <a:latin typeface="+mn-lt"/>
        <a:ea typeface="+mn-ea"/>
        <a:cs typeface="+mn-cs"/>
      </a:defRPr>
    </a:lvl5pPr>
    <a:lvl6pPr marL="3052835" algn="l" defTabSz="1221134" rtl="0" eaLnBrk="1" latinLnBrk="0" hangingPunct="1">
      <a:defRPr sz="1604" kern="1200">
        <a:solidFill>
          <a:schemeClr val="tx1"/>
        </a:solidFill>
        <a:latin typeface="+mn-lt"/>
        <a:ea typeface="+mn-ea"/>
        <a:cs typeface="+mn-cs"/>
      </a:defRPr>
    </a:lvl6pPr>
    <a:lvl7pPr marL="3663402" algn="l" defTabSz="1221134" rtl="0" eaLnBrk="1" latinLnBrk="0" hangingPunct="1">
      <a:defRPr sz="1604" kern="1200">
        <a:solidFill>
          <a:schemeClr val="tx1"/>
        </a:solidFill>
        <a:latin typeface="+mn-lt"/>
        <a:ea typeface="+mn-ea"/>
        <a:cs typeface="+mn-cs"/>
      </a:defRPr>
    </a:lvl7pPr>
    <a:lvl8pPr marL="4273967" algn="l" defTabSz="1221134" rtl="0" eaLnBrk="1" latinLnBrk="0" hangingPunct="1">
      <a:defRPr sz="1604" kern="1200">
        <a:solidFill>
          <a:schemeClr val="tx1"/>
        </a:solidFill>
        <a:latin typeface="+mn-lt"/>
        <a:ea typeface="+mn-ea"/>
        <a:cs typeface="+mn-cs"/>
      </a:defRPr>
    </a:lvl8pPr>
    <a:lvl9pPr marL="4884534" algn="l" defTabSz="1221134"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6"/>
            <a:ext cx="9601200" cy="3342957"/>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6"/>
            <a:ext cx="9601200" cy="3342957"/>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2" y="2393529"/>
            <a:ext cx="11040775" cy="3994441"/>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2" y="6425035"/>
            <a:ext cx="11040775" cy="209986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6" y="640080"/>
            <a:ext cx="4129202" cy="2240993"/>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28" y="1382801"/>
            <a:ext cx="6480104" cy="682276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6" y="2881073"/>
            <a:ext cx="4129202" cy="53359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6" y="640080"/>
            <a:ext cx="4129202" cy="2240993"/>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28" y="1382801"/>
            <a:ext cx="6480104" cy="68227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6" y="2881073"/>
            <a:ext cx="4129202" cy="53359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17301666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96764291"/>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904961315"/>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39249131"/>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547007511"/>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011973951"/>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07269579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2" y="2393529"/>
            <a:ext cx="11040775" cy="3994441"/>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2" y="6425035"/>
            <a:ext cx="11040775" cy="209986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6095931"/>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620572665"/>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753658320"/>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795233789"/>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25450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3" cy="478608"/>
          </a:xfrm>
          <a:prstGeom prst="rect">
            <a:avLst/>
          </a:prstGeom>
        </p:spPr>
        <p:txBody>
          <a:bodyPr>
            <a:noAutofit/>
          </a:bodyPr>
          <a:lstStyle>
            <a:lvl1pPr marL="0" marR="0" indent="0" algn="l" defTabSz="827369" rtl="0" eaLnBrk="1" fontAlgn="auto" latinLnBrk="0" hangingPunct="1">
              <a:lnSpc>
                <a:spcPct val="90000"/>
              </a:lnSpc>
              <a:spcBef>
                <a:spcPts val="905"/>
              </a:spcBef>
              <a:spcAft>
                <a:spcPts val="0"/>
              </a:spcAft>
              <a:buClrTx/>
              <a:buSzTx/>
              <a:buFont typeface="Arial" panose="020B0604020202020204" pitchFamily="34" charset="0"/>
              <a:buNone/>
              <a:tabLst/>
              <a:defRPr sz="2500" b="0" i="0">
                <a:solidFill>
                  <a:srgbClr val="E8731B"/>
                </a:solidFill>
                <a:latin typeface="Arial" panose="020B0604020202020204" pitchFamily="34" charset="0"/>
                <a:cs typeface="Arial" panose="020B0604020202020204" pitchFamily="34" charset="0"/>
              </a:defRPr>
            </a:lvl1pPr>
          </a:lstStyle>
          <a:p>
            <a:pPr marL="0" marR="0" lvl="0" indent="0" algn="l" defTabSz="827369" rtl="0" eaLnBrk="1" fontAlgn="auto" latinLnBrk="0" hangingPunct="1">
              <a:lnSpc>
                <a:spcPct val="90000"/>
              </a:lnSpc>
              <a:spcBef>
                <a:spcPts val="905"/>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8"/>
            <a:ext cx="9464223" cy="2159118"/>
          </a:xfrm>
          <a:prstGeom prst="rect">
            <a:avLst/>
          </a:prstGeom>
        </p:spPr>
        <p:txBody>
          <a:bodyPr>
            <a:noAutofit/>
          </a:bodyPr>
          <a:lstStyle>
            <a:lvl1pPr marL="0" marR="0" indent="0" algn="l" defTabSz="827369" rtl="0" eaLnBrk="1" fontAlgn="auto" latinLnBrk="0" hangingPunct="1">
              <a:lnSpc>
                <a:spcPct val="80000"/>
              </a:lnSpc>
              <a:spcBef>
                <a:spcPts val="905"/>
              </a:spcBef>
              <a:spcAft>
                <a:spcPts val="0"/>
              </a:spcAft>
              <a:buClrTx/>
              <a:buSzTx/>
              <a:buFont typeface="Arial" panose="020B0604020202020204" pitchFamily="34" charset="0"/>
              <a:buNone/>
              <a:tabLst/>
              <a:defRPr sz="6000" b="1" i="0">
                <a:solidFill>
                  <a:schemeClr val="bg1"/>
                </a:solidFill>
                <a:latin typeface="Arial" panose="020B0604020202020204" pitchFamily="34" charset="0"/>
                <a:cs typeface="Arial" panose="020B0604020202020204" pitchFamily="34" charset="0"/>
              </a:defRPr>
            </a:lvl1pPr>
          </a:lstStyle>
          <a:p>
            <a:pPr marL="0" marR="0" lvl="0" indent="0" algn="l" defTabSz="827369" rtl="0" eaLnBrk="1" fontAlgn="auto" latinLnBrk="0" hangingPunct="1">
              <a:lnSpc>
                <a:spcPct val="80000"/>
              </a:lnSpc>
              <a:spcBef>
                <a:spcPts val="905"/>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7"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6"/>
            <a:ext cx="9464223" cy="302758"/>
          </a:xfrm>
          <a:prstGeom prst="rect">
            <a:avLst/>
          </a:prstGeom>
        </p:spPr>
        <p:txBody>
          <a:bodyPr>
            <a:noAutofit/>
          </a:bodyPr>
          <a:lstStyle>
            <a:lvl1pPr marL="0" marR="0" indent="0" algn="l" defTabSz="827369" rtl="0" eaLnBrk="1" fontAlgn="auto" latinLnBrk="0" hangingPunct="1">
              <a:lnSpc>
                <a:spcPct val="90000"/>
              </a:lnSpc>
              <a:spcBef>
                <a:spcPts val="905"/>
              </a:spcBef>
              <a:spcAft>
                <a:spcPts val="0"/>
              </a:spcAft>
              <a:buClrTx/>
              <a:buSzTx/>
              <a:buFont typeface="Arial" panose="020B0604020202020204" pitchFamily="34" charset="0"/>
              <a:buNone/>
              <a:tabLst/>
              <a:defRPr sz="1200" b="0" i="0">
                <a:solidFill>
                  <a:schemeClr val="bg1"/>
                </a:solidFill>
                <a:latin typeface="Calibri" panose="020F0502020204030204" pitchFamily="34" charset="0"/>
                <a:cs typeface="Calibri" panose="020F0502020204030204" pitchFamily="34" charset="0"/>
              </a:defRPr>
            </a:lvl1pPr>
          </a:lstStyle>
          <a:p>
            <a:pPr marL="0" marR="0" lvl="0" indent="0" algn="l" defTabSz="827369" rtl="0" eaLnBrk="1" fontAlgn="auto" latinLnBrk="0" hangingPunct="1">
              <a:lnSpc>
                <a:spcPct val="90000"/>
              </a:lnSpc>
              <a:spcBef>
                <a:spcPts val="905"/>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49"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6"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4" y="670913"/>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4" y="670913"/>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4"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0" y="8548082"/>
            <a:ext cx="11916763"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74698" indent="0">
              <a:buClr>
                <a:srgbClr val="979AA0"/>
              </a:buClr>
              <a:buFont typeface="Arial" panose="020B0604020202020204" pitchFamily="34" charset="0"/>
              <a:buNone/>
              <a:defRPr sz="1225" b="0">
                <a:solidFill>
                  <a:schemeClr val="tx1"/>
                </a:solidFill>
              </a:defRPr>
            </a:lvl3pPr>
            <a:lvl4pPr marL="1241056" indent="0">
              <a:buNone/>
              <a:defRPr/>
            </a:lvl4pPr>
            <a:lvl5pPr marL="190931" indent="-19093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74698" indent="0">
              <a:buClr>
                <a:srgbClr val="979AA0"/>
              </a:buClr>
              <a:buFont typeface="Arial" panose="020B0604020202020204" pitchFamily="34" charset="0"/>
              <a:buNone/>
              <a:defRPr sz="1225" b="0">
                <a:solidFill>
                  <a:schemeClr val="tx1"/>
                </a:solidFill>
              </a:defRPr>
            </a:lvl3pPr>
            <a:lvl4pPr marL="1241056" indent="0">
              <a:buNone/>
              <a:defRPr/>
            </a:lvl4pPr>
            <a:lvl5pPr marL="190931" indent="-19093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74698" indent="0">
              <a:buClr>
                <a:srgbClr val="979AA0"/>
              </a:buClr>
              <a:buFont typeface="Arial" panose="020B0604020202020204" pitchFamily="34" charset="0"/>
              <a:buNone/>
              <a:defRPr sz="1225" b="0">
                <a:solidFill>
                  <a:schemeClr val="tx1"/>
                </a:solidFill>
              </a:defRPr>
            </a:lvl3pPr>
            <a:lvl4pPr marL="1241056" indent="0">
              <a:buNone/>
              <a:defRPr/>
            </a:lvl4pPr>
            <a:lvl5pPr marL="190931" indent="-19093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7" y="670910"/>
            <a:ext cx="7882716"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8"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5" y="4800600"/>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5" y="4800600"/>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0"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49"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4"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85"/>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8" y="7674605"/>
            <a:ext cx="1121664"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3" y="7688424"/>
            <a:ext cx="2367809" cy="578802"/>
          </a:xfrm>
        </p:spPr>
        <p:txBody>
          <a:bodyPr>
            <a:noAutofit/>
          </a:bodyPr>
          <a:lstStyle>
            <a:lvl1pPr>
              <a:lnSpc>
                <a:spcPct val="100000"/>
              </a:lnSpc>
              <a:defRPr sz="5011" b="1">
                <a:solidFill>
                  <a:srgbClr val="26567F"/>
                </a:solidFill>
              </a:defRPr>
            </a:lvl1pPr>
            <a:lvl2pPr marL="413686"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1" y="8416518"/>
            <a:ext cx="2384794" cy="837543"/>
          </a:xfrm>
        </p:spPr>
        <p:txBody>
          <a:bodyPr>
            <a:normAutofit/>
          </a:bodyPr>
          <a:lstStyle>
            <a:lvl1pPr>
              <a:defRPr sz="1002" b="0"/>
            </a:lvl1pPr>
            <a:lvl2pPr marL="413686"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4"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85"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2" y="7660786"/>
            <a:ext cx="1121664"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7" y="7674605"/>
            <a:ext cx="2367809" cy="578802"/>
          </a:xfrm>
        </p:spPr>
        <p:txBody>
          <a:bodyPr>
            <a:noAutofit/>
          </a:bodyPr>
          <a:lstStyle>
            <a:lvl1pPr>
              <a:lnSpc>
                <a:spcPct val="100000"/>
              </a:lnSpc>
              <a:defRPr sz="5011" b="1">
                <a:solidFill>
                  <a:srgbClr val="088D97"/>
                </a:solidFill>
              </a:defRPr>
            </a:lvl1pPr>
            <a:lvl2pPr marL="413686"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5" y="8402699"/>
            <a:ext cx="2384794" cy="837543"/>
          </a:xfrm>
        </p:spPr>
        <p:txBody>
          <a:bodyPr>
            <a:normAutofit/>
          </a:bodyPr>
          <a:lstStyle>
            <a:lvl1pPr>
              <a:defRPr sz="1002" b="0"/>
            </a:lvl1pPr>
            <a:lvl2pPr marL="413686"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85"/>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38" y="7674605"/>
            <a:ext cx="1121664"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4"/>
            <a:ext cx="2367809" cy="578802"/>
          </a:xfrm>
        </p:spPr>
        <p:txBody>
          <a:bodyPr>
            <a:noAutofit/>
          </a:bodyPr>
          <a:lstStyle>
            <a:lvl1pPr>
              <a:lnSpc>
                <a:spcPct val="100000"/>
              </a:lnSpc>
              <a:defRPr sz="5011" b="1">
                <a:solidFill>
                  <a:srgbClr val="E8731B"/>
                </a:solidFill>
              </a:defRPr>
            </a:lvl1pPr>
            <a:lvl2pPr marL="413686"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4" cy="837543"/>
          </a:xfrm>
        </p:spPr>
        <p:txBody>
          <a:bodyPr>
            <a:normAutofit/>
          </a:bodyPr>
          <a:lstStyle>
            <a:lvl1pPr>
              <a:defRPr sz="1002" b="0"/>
            </a:lvl1pPr>
            <a:lvl2pPr marL="413686"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6" y="640080"/>
            <a:ext cx="4129202" cy="2240993"/>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28" y="1382801"/>
            <a:ext cx="6480104" cy="682276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6" y="2881073"/>
            <a:ext cx="4129202" cy="53359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6" y="640080"/>
            <a:ext cx="4129202" cy="2240993"/>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28" y="1382801"/>
            <a:ext cx="6480104" cy="68227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6" y="2881073"/>
            <a:ext cx="4129202" cy="53359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200">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200">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200">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200">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11/23/2021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46E40F6F-1D1B-4EBE-8C49-3B3198B09A48}"/>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Tree>
    <p:extLst>
      <p:ext uri="{BB962C8B-B14F-4D97-AF65-F5344CB8AC3E}">
        <p14:creationId xmlns:p14="http://schemas.microsoft.com/office/powerpoint/2010/main" val="1916291400"/>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3"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5"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Box 126">
            <a:extLst>
              <a:ext uri="{FF2B5EF4-FFF2-40B4-BE49-F238E27FC236}">
                <a16:creationId xmlns:a16="http://schemas.microsoft.com/office/drawing/2014/main" id="{9C58BC0A-47B2-4342-981B-DAF047640EFE}"/>
              </a:ext>
            </a:extLst>
          </p:cNvPr>
          <p:cNvSpPr txBox="1"/>
          <p:nvPr/>
        </p:nvSpPr>
        <p:spPr>
          <a:xfrm>
            <a:off x="6465771" y="7752638"/>
            <a:ext cx="6120000" cy="1080000"/>
          </a:xfrm>
          <a:prstGeom prst="rect">
            <a:avLst/>
          </a:prstGeom>
          <a:noFill/>
          <a:ln>
            <a:noFill/>
          </a:ln>
        </p:spPr>
        <p:txBody>
          <a:bodyPr wrap="square" rtlCol="0">
            <a:spAutoFit/>
          </a:bodyPr>
          <a:lstStyle/>
          <a:p>
            <a:pPr>
              <a:spcBef>
                <a:spcPts val="600"/>
              </a:spcBef>
              <a:spcAft>
                <a:spcPts val="600"/>
              </a:spcAft>
            </a:pP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Mahitahitanga </a:t>
            </a:r>
            <a:r>
              <a:rPr lang="en-NZ" sz="1100" dirty="0">
                <a:latin typeface="Source Sans Pro" panose="020B0503030403020204" pitchFamily="34" charset="0"/>
                <a:ea typeface="Source Sans Pro" panose="020B0503030403020204" pitchFamily="34" charset="0"/>
                <a:cs typeface="Arial" panose="020B0604020202020204" pitchFamily="34" charset="0"/>
              </a:rPr>
              <a:t>— collaborate and work with others (different professionals, organisations, cultural advisors, community representatives) and service users to decide what data or information, and approach to analysing it, will be helpful to understand this topic, issue or question. Test your assumptions and interpretations with them, include them in analysis and ask them to review your work. Appreciate the knowledge and skills that others can bring to understanding data and information.</a:t>
            </a:r>
          </a:p>
        </p:txBody>
      </p:sp>
      <p:sp>
        <p:nvSpPr>
          <p:cNvPr id="45" name="TextBox 44">
            <a:extLst>
              <a:ext uri="{FF2B5EF4-FFF2-40B4-BE49-F238E27FC236}">
                <a16:creationId xmlns:a16="http://schemas.microsoft.com/office/drawing/2014/main" id="{3A772EFC-9CF9-4864-9357-AC0DE5E0A3D3}"/>
              </a:ext>
            </a:extLst>
          </p:cNvPr>
          <p:cNvSpPr txBox="1"/>
          <p:nvPr/>
        </p:nvSpPr>
        <p:spPr>
          <a:xfrm>
            <a:off x="1093359" y="60097"/>
            <a:ext cx="7520679" cy="830997"/>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a:t>
            </a:r>
          </a:p>
          <a:p>
            <a:r>
              <a:rPr lang="en-NZ" sz="2400" b="1" dirty="0">
                <a:solidFill>
                  <a:srgbClr val="E8731B"/>
                </a:solidFill>
                <a:latin typeface="Source Sans Pro" panose="020B0503030403020204" pitchFamily="34" charset="0"/>
                <a:ea typeface="Source Sans Pro" panose="020B0503030403020204" pitchFamily="34" charset="0"/>
              </a:rPr>
              <a:t>Using the DPUP Principles in the policy cycle </a:t>
            </a:r>
          </a:p>
        </p:txBody>
      </p:sp>
      <p:cxnSp>
        <p:nvCxnSpPr>
          <p:cNvPr id="50" name="Straight Connector 49">
            <a:extLst>
              <a:ext uri="{FF2B5EF4-FFF2-40B4-BE49-F238E27FC236}">
                <a16:creationId xmlns:a16="http://schemas.microsoft.com/office/drawing/2014/main" id="{1094B589-A7DF-43B5-BAA5-159CEEFE7C01}"/>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C9C098B4-070F-40B3-8407-9164E1EF2C05}"/>
              </a:ext>
            </a:extLst>
          </p:cNvPr>
          <p:cNvSpPr/>
          <p:nvPr/>
        </p:nvSpPr>
        <p:spPr>
          <a:xfrm>
            <a:off x="198332" y="188998"/>
            <a:ext cx="741661" cy="7225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0" name="TextBox 59">
            <a:extLst>
              <a:ext uri="{FF2B5EF4-FFF2-40B4-BE49-F238E27FC236}">
                <a16:creationId xmlns:a16="http://schemas.microsoft.com/office/drawing/2014/main" id="{74AA85C0-F249-41C7-BCC5-770CB47E105D}"/>
              </a:ext>
            </a:extLst>
          </p:cNvPr>
          <p:cNvSpPr txBox="1"/>
          <p:nvPr/>
        </p:nvSpPr>
        <p:spPr>
          <a:xfrm>
            <a:off x="6342745" y="1062801"/>
            <a:ext cx="6480000" cy="713414"/>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a:lnSpc>
                <a:spcPct val="100000"/>
              </a:lnSpc>
              <a:spcBef>
                <a:spcPts val="600"/>
              </a:spcBef>
              <a:spcAft>
                <a:spcPts val="600"/>
              </a:spcAft>
            </a:pPr>
            <a:endParaRPr lang="en-NZ" sz="1300" b="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63" name="TextBox 62">
            <a:extLst>
              <a:ext uri="{FF2B5EF4-FFF2-40B4-BE49-F238E27FC236}">
                <a16:creationId xmlns:a16="http://schemas.microsoft.com/office/drawing/2014/main" id="{FCE8597A-B745-4280-9C3B-51F99AEDE5DD}"/>
              </a:ext>
            </a:extLst>
          </p:cNvPr>
          <p:cNvSpPr txBox="1"/>
          <p:nvPr/>
        </p:nvSpPr>
        <p:spPr>
          <a:xfrm>
            <a:off x="0" y="927258"/>
            <a:ext cx="6542868" cy="1699410"/>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1">
              <a:lnSpc>
                <a:spcPct val="100000"/>
              </a:lnSpc>
              <a:spcBef>
                <a:spcPts val="200"/>
              </a:spcBef>
              <a:spcAft>
                <a:spcPts val="200"/>
              </a:spcAft>
            </a:pPr>
            <a:r>
              <a:rPr lang="en-NZ" sz="1300" dirty="0">
                <a:latin typeface="Source Sans Pro" panose="020B0503030403020204" pitchFamily="34" charset="0"/>
                <a:ea typeface="Source Sans Pro" panose="020B0503030403020204" pitchFamily="34" charset="0"/>
                <a:cs typeface="Arial" panose="020B0604020202020204" pitchFamily="34" charset="0"/>
              </a:rPr>
              <a:t>Good policy is evidence based and informed by a sound understanding of the context of issues and potential solutions. Data and information from or about service users, whānau and communities is a key tool in developing good policy.</a:t>
            </a:r>
          </a:p>
          <a:p>
            <a:pPr lvl="1">
              <a:lnSpc>
                <a:spcPct val="100000"/>
              </a:lnSpc>
              <a:spcBef>
                <a:spcPts val="200"/>
              </a:spcBef>
              <a:spcAft>
                <a:spcPts val="200"/>
              </a:spcAft>
            </a:pPr>
            <a:r>
              <a:rPr lang="en-NZ" sz="1300" dirty="0">
                <a:latin typeface="Source Sans Pro" panose="020B0503030403020204" pitchFamily="34" charset="0"/>
                <a:ea typeface="Source Sans Pro" panose="020B0503030403020204" pitchFamily="34" charset="0"/>
                <a:cs typeface="Arial" panose="020B0604020202020204" pitchFamily="34" charset="0"/>
              </a:rPr>
              <a:t>There are some high-level, general steps in the policy cycle where data or information is used or where it is collected. </a:t>
            </a:r>
            <a:r>
              <a:rPr lang="en-US" sz="1300" b="0" dirty="0">
                <a:solidFill>
                  <a:schemeClr val="tx1"/>
                </a:solidFill>
                <a:latin typeface="Source Sans Pro" panose="020B0503030403020204" pitchFamily="34" charset="0"/>
                <a:ea typeface="Source Sans Pro" panose="020B0503030403020204" pitchFamily="34" charset="0"/>
                <a:cs typeface="Arial" panose="020B0604020202020204" pitchFamily="34" charset="0"/>
              </a:rPr>
              <a:t>These are outlined below with some ideas </a:t>
            </a:r>
            <a:r>
              <a:rPr lang="en-US" sz="1300" dirty="0">
                <a:solidFill>
                  <a:schemeClr val="tx1"/>
                </a:solidFill>
                <a:latin typeface="Source Sans Pro" panose="020B0503030403020204" pitchFamily="34" charset="0"/>
                <a:ea typeface="Source Sans Pro" panose="020B0503030403020204" pitchFamily="34" charset="0"/>
              </a:rPr>
              <a:t>about how to apply the Data Protection and Use Policy (DPUP) Principles: </a:t>
            </a:r>
            <a:r>
              <a:rPr lang="en-NZ" sz="1300" b="1" dirty="0">
                <a:solidFill>
                  <a:srgbClr val="E8731B"/>
                </a:solidFill>
                <a:latin typeface="Source Sans Pro" panose="020B0503030403020204" pitchFamily="34" charset="0"/>
                <a:ea typeface="Source Sans Pro" panose="020B0503030403020204" pitchFamily="34" charset="0"/>
              </a:rPr>
              <a:t>He Tāngata, Manaakitanga, Mana Whakahaere, Kaitiakitanga </a:t>
            </a:r>
            <a:r>
              <a:rPr lang="en-NZ" sz="1300" dirty="0">
                <a:solidFill>
                  <a:schemeClr val="tx1"/>
                </a:solidFill>
                <a:latin typeface="Source Sans Pro" panose="020B0503030403020204" pitchFamily="34" charset="0"/>
                <a:ea typeface="Source Sans Pro" panose="020B0503030403020204" pitchFamily="34" charset="0"/>
              </a:rPr>
              <a:t>and</a:t>
            </a:r>
            <a:r>
              <a:rPr lang="en-NZ" sz="1300" b="1" dirty="0">
                <a:solidFill>
                  <a:srgbClr val="E8731B"/>
                </a:solidFill>
                <a:latin typeface="Source Sans Pro" panose="020B0503030403020204" pitchFamily="34" charset="0"/>
                <a:ea typeface="Source Sans Pro" panose="020B0503030403020204" pitchFamily="34" charset="0"/>
              </a:rPr>
              <a:t> Mahitahitanga. </a:t>
            </a:r>
            <a:r>
              <a:rPr lang="en-NZ" sz="1300" dirty="0">
                <a:solidFill>
                  <a:schemeClr val="tx1"/>
                </a:solidFill>
                <a:latin typeface="Source Sans Pro" panose="020B0503030403020204" pitchFamily="34" charset="0"/>
                <a:ea typeface="Source Sans Pro" panose="020B0503030403020204" pitchFamily="34" charset="0"/>
                <a:cs typeface="Arial" panose="020B0604020202020204" pitchFamily="34" charset="0"/>
              </a:rPr>
              <a:t>See the full Principles at digital.govt.nz/</a:t>
            </a:r>
            <a:r>
              <a:rPr lang="en-NZ" sz="1300" dirty="0" err="1">
                <a:solidFill>
                  <a:schemeClr val="tx1"/>
                </a:solidFill>
                <a:latin typeface="Source Sans Pro" panose="020B0503030403020204" pitchFamily="34" charset="0"/>
                <a:ea typeface="Source Sans Pro" panose="020B0503030403020204" pitchFamily="34" charset="0"/>
                <a:cs typeface="Arial" panose="020B0604020202020204" pitchFamily="34" charset="0"/>
              </a:rPr>
              <a:t>dpup</a:t>
            </a:r>
            <a:r>
              <a:rPr lang="en-NZ" sz="1300" dirty="0">
                <a:solidFill>
                  <a:schemeClr val="tx1"/>
                </a:solidFill>
                <a:latin typeface="Source Sans Pro" panose="020B0503030403020204" pitchFamily="34" charset="0"/>
                <a:ea typeface="Source Sans Pro" panose="020B0503030403020204" pitchFamily="34" charset="0"/>
              </a:rPr>
              <a:t>.</a:t>
            </a:r>
            <a:endParaRPr lang="en-US" sz="1300" dirty="0">
              <a:solidFill>
                <a:schemeClr val="tx1"/>
              </a:solidFill>
              <a:latin typeface="Source Sans Pro" panose="020B0503030403020204" pitchFamily="34" charset="0"/>
              <a:ea typeface="Source Sans Pro" panose="020B0503030403020204" pitchFamily="34" charset="0"/>
            </a:endParaRPr>
          </a:p>
        </p:txBody>
      </p:sp>
      <p:cxnSp>
        <p:nvCxnSpPr>
          <p:cNvPr id="66" name="Straight Connector 65">
            <a:extLst>
              <a:ext uri="{FF2B5EF4-FFF2-40B4-BE49-F238E27FC236}">
                <a16:creationId xmlns:a16="http://schemas.microsoft.com/office/drawing/2014/main" id="{94353388-D040-4A3E-AA6A-5FAEFDC96439}"/>
              </a:ext>
            </a:extLst>
          </p:cNvPr>
          <p:cNvCxnSpPr>
            <a:cxnSpLocks/>
          </p:cNvCxnSpPr>
          <p:nvPr/>
        </p:nvCxnSpPr>
        <p:spPr>
          <a:xfrm>
            <a:off x="-45132" y="2647169"/>
            <a:ext cx="12801599"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6639D6AD-C18A-4474-A80E-2BECF8B69DD8}"/>
              </a:ext>
            </a:extLst>
          </p:cNvPr>
          <p:cNvSpPr/>
          <p:nvPr/>
        </p:nvSpPr>
        <p:spPr>
          <a:xfrm>
            <a:off x="35035" y="3525898"/>
            <a:ext cx="7042209" cy="184710"/>
          </a:xfrm>
          <a:custGeom>
            <a:avLst/>
            <a:gdLst>
              <a:gd name="connsiteX0" fmla="*/ 0 w 7744408"/>
              <a:gd name="connsiteY0" fmla="*/ 2472612 h 2472612"/>
              <a:gd name="connsiteX1" fmla="*/ 1819469 w 7744408"/>
              <a:gd name="connsiteY1" fmla="*/ 774441 h 2472612"/>
              <a:gd name="connsiteX2" fmla="*/ 5047861 w 7744408"/>
              <a:gd name="connsiteY2" fmla="*/ 1819469 h 2472612"/>
              <a:gd name="connsiteX3" fmla="*/ 7744408 w 7744408"/>
              <a:gd name="connsiteY3" fmla="*/ 0 h 2472612"/>
              <a:gd name="connsiteX0" fmla="*/ 0 w 7744408"/>
              <a:gd name="connsiteY0" fmla="*/ 2472612 h 2472612"/>
              <a:gd name="connsiteX1" fmla="*/ 1841605 w 7744408"/>
              <a:gd name="connsiteY1" fmla="*/ 1017037 h 2472612"/>
              <a:gd name="connsiteX2" fmla="*/ 5047861 w 7744408"/>
              <a:gd name="connsiteY2" fmla="*/ 1819469 h 2472612"/>
              <a:gd name="connsiteX3" fmla="*/ 7744408 w 7744408"/>
              <a:gd name="connsiteY3" fmla="*/ 0 h 2472612"/>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Lst>
            <a:ahLst/>
            <a:cxnLst>
              <a:cxn ang="0">
                <a:pos x="connsiteX0" y="connsiteY0"/>
              </a:cxn>
              <a:cxn ang="0">
                <a:pos x="connsiteX1" y="connsiteY1"/>
              </a:cxn>
              <a:cxn ang="0">
                <a:pos x="connsiteX2" y="connsiteY2"/>
              </a:cxn>
              <a:cxn ang="0">
                <a:pos x="connsiteX3" y="connsiteY3"/>
              </a:cxn>
            </a:cxnLst>
            <a:rect l="l" t="t" r="r" b="b"/>
            <a:pathLst>
              <a:path w="7552562" h="2565918">
                <a:moveTo>
                  <a:pt x="0" y="2565918"/>
                </a:moveTo>
                <a:cubicBezTo>
                  <a:pt x="489079" y="1771261"/>
                  <a:pt x="1000295" y="1219200"/>
                  <a:pt x="1841605" y="1110343"/>
                </a:cubicBezTo>
                <a:cubicBezTo>
                  <a:pt x="2682915" y="1001486"/>
                  <a:pt x="4096035" y="2097832"/>
                  <a:pt x="5047861" y="1912775"/>
                </a:cubicBezTo>
                <a:cubicBezTo>
                  <a:pt x="5999687" y="1727718"/>
                  <a:pt x="6860364" y="1041141"/>
                  <a:pt x="7552562" y="0"/>
                </a:cubicBezTo>
              </a:path>
            </a:pathLst>
          </a:custGeom>
          <a:noFill/>
          <a:ln w="50800">
            <a:solidFill>
              <a:srgbClr val="E8731B">
                <a:alpha val="30000"/>
              </a:srgbClr>
            </a:solidFill>
            <a:tailEnd type="triangle"/>
          </a:ln>
          <a:effectLst>
            <a:outerShdw blurRad="50800" dist="203200" dir="2700000" algn="tl"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35"/>
          </a:p>
        </p:txBody>
      </p:sp>
      <p:sp>
        <p:nvSpPr>
          <p:cNvPr id="24" name="TextBox 23">
            <a:extLst>
              <a:ext uri="{FF2B5EF4-FFF2-40B4-BE49-F238E27FC236}">
                <a16:creationId xmlns:a16="http://schemas.microsoft.com/office/drawing/2014/main" id="{FF483FCE-FBBB-4C65-A051-24C81EF9F995}"/>
              </a:ext>
            </a:extLst>
          </p:cNvPr>
          <p:cNvSpPr txBox="1"/>
          <p:nvPr/>
        </p:nvSpPr>
        <p:spPr>
          <a:xfrm>
            <a:off x="2755154" y="2648607"/>
            <a:ext cx="1870997" cy="307777"/>
          </a:xfrm>
          <a:prstGeom prst="rect">
            <a:avLst/>
          </a:prstGeom>
          <a:noFill/>
        </p:spPr>
        <p:txBody>
          <a:bodyPr wrap="square" rtlCol="0">
            <a:spAutoFit/>
          </a:bodyPr>
          <a:lstStyle/>
          <a:p>
            <a:r>
              <a:rPr lang="en-NZ" sz="1400" b="1" dirty="0">
                <a:solidFill>
                  <a:srgbClr val="E8731B"/>
                </a:solidFill>
                <a:latin typeface="Source Sans Pro" panose="020B0503030403020204" pitchFamily="34" charset="0"/>
                <a:ea typeface="Source Sans Pro" panose="020B0503030403020204" pitchFamily="34" charset="0"/>
              </a:rPr>
              <a:t>Policy development </a:t>
            </a:r>
          </a:p>
        </p:txBody>
      </p:sp>
      <p:sp>
        <p:nvSpPr>
          <p:cNvPr id="74" name="TextBox 73">
            <a:extLst>
              <a:ext uri="{FF2B5EF4-FFF2-40B4-BE49-F238E27FC236}">
                <a16:creationId xmlns:a16="http://schemas.microsoft.com/office/drawing/2014/main" id="{158E988D-F5C4-4D6C-84F1-274FB8199232}"/>
              </a:ext>
            </a:extLst>
          </p:cNvPr>
          <p:cNvSpPr txBox="1"/>
          <p:nvPr/>
        </p:nvSpPr>
        <p:spPr>
          <a:xfrm>
            <a:off x="5500799" y="5940457"/>
            <a:ext cx="2233501" cy="307777"/>
          </a:xfrm>
          <a:prstGeom prst="rect">
            <a:avLst/>
          </a:prstGeom>
          <a:noFill/>
        </p:spPr>
        <p:txBody>
          <a:bodyPr wrap="square" rtlCol="0">
            <a:spAutoFit/>
          </a:bodyPr>
          <a:lstStyle/>
          <a:p>
            <a:r>
              <a:rPr lang="en-NZ" sz="1400" b="1" dirty="0">
                <a:solidFill>
                  <a:srgbClr val="E8731B"/>
                </a:solidFill>
                <a:latin typeface="Source Sans Pro" panose="020B0503030403020204" pitchFamily="34" charset="0"/>
                <a:ea typeface="Source Sans Pro" panose="020B0503030403020204" pitchFamily="34" charset="0"/>
              </a:rPr>
              <a:t>Using the Principles </a:t>
            </a:r>
          </a:p>
        </p:txBody>
      </p:sp>
      <p:sp>
        <p:nvSpPr>
          <p:cNvPr id="56" name="TextBox 55">
            <a:extLst>
              <a:ext uri="{FF2B5EF4-FFF2-40B4-BE49-F238E27FC236}">
                <a16:creationId xmlns:a16="http://schemas.microsoft.com/office/drawing/2014/main" id="{55BEB80E-5A6F-4C2A-9096-DED41702435B}"/>
              </a:ext>
            </a:extLst>
          </p:cNvPr>
          <p:cNvSpPr txBox="1"/>
          <p:nvPr/>
        </p:nvSpPr>
        <p:spPr>
          <a:xfrm>
            <a:off x="6465771" y="6804072"/>
            <a:ext cx="6120000" cy="396000"/>
          </a:xfrm>
          <a:prstGeom prst="rect">
            <a:avLst/>
          </a:prstGeom>
          <a:noFill/>
        </p:spPr>
        <p:txBody>
          <a:bodyPr wrap="square" rtlCol="0">
            <a:spAutoFit/>
          </a:bodyPr>
          <a:lstStyle/>
          <a:p>
            <a:pPr>
              <a:spcBef>
                <a:spcPts val="600"/>
              </a:spcBef>
              <a:spcAft>
                <a:spcPts val="600"/>
              </a:spcAft>
            </a:pPr>
            <a:r>
              <a:rPr lang="en-NZ" sz="1100" dirty="0">
                <a:latin typeface="Source Sans Pro" panose="020B0503030403020204" pitchFamily="34" charset="0"/>
                <a:ea typeface="Source Sans Pro" panose="020B0503030403020204" pitchFamily="34" charset="0"/>
                <a:cs typeface="Arial" panose="020B0604020202020204" pitchFamily="34" charset="0"/>
              </a:rPr>
              <a:t>As a </a:t>
            </a: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kaitiaki</a:t>
            </a:r>
            <a:r>
              <a:rPr lang="en-NZ" sz="1100" b="1" dirty="0">
                <a:latin typeface="Source Sans Pro" panose="020B0503030403020204" pitchFamily="34" charset="0"/>
                <a:ea typeface="Source Sans Pro" panose="020B0503030403020204" pitchFamily="34" charset="0"/>
                <a:cs typeface="Arial" panose="020B0604020202020204" pitchFamily="34" charset="0"/>
              </a:rPr>
              <a:t>,</a:t>
            </a:r>
            <a:r>
              <a:rPr lang="en-NZ" sz="1100" dirty="0">
                <a:latin typeface="Source Sans Pro" panose="020B0503030403020204" pitchFamily="34" charset="0"/>
                <a:ea typeface="Source Sans Pro" panose="020B0503030403020204" pitchFamily="34" charset="0"/>
                <a:cs typeface="Arial" panose="020B0604020202020204" pitchFamily="34" charset="0"/>
              </a:rPr>
              <a:t> check any data collection or use is ethical and legal. Get advice from a privacy officer or an ethics board (though this is just one point of view on what ethical looks like).</a:t>
            </a:r>
          </a:p>
        </p:txBody>
      </p:sp>
      <p:sp>
        <p:nvSpPr>
          <p:cNvPr id="75" name="TextBox 74">
            <a:extLst>
              <a:ext uri="{FF2B5EF4-FFF2-40B4-BE49-F238E27FC236}">
                <a16:creationId xmlns:a16="http://schemas.microsoft.com/office/drawing/2014/main" id="{DB1EDD79-1A1A-4C33-B4FE-98C6873E0905}"/>
              </a:ext>
            </a:extLst>
          </p:cNvPr>
          <p:cNvSpPr txBox="1"/>
          <p:nvPr/>
        </p:nvSpPr>
        <p:spPr>
          <a:xfrm>
            <a:off x="26838" y="7365321"/>
            <a:ext cx="6120000" cy="600164"/>
          </a:xfrm>
          <a:prstGeom prst="rect">
            <a:avLst/>
          </a:prstGeom>
          <a:noFill/>
          <a:ln>
            <a:noFill/>
          </a:ln>
        </p:spPr>
        <p:txBody>
          <a:bodyPr wrap="square" rtlCol="0">
            <a:spAutoFit/>
          </a:bodyPr>
          <a:lstStyle/>
          <a:p>
            <a:pPr>
              <a:spcBef>
                <a:spcPts val="600"/>
              </a:spcBef>
              <a:spcAft>
                <a:spcPts val="600"/>
              </a:spcAft>
            </a:pPr>
            <a:r>
              <a:rPr lang="en-NZ" sz="1100" dirty="0">
                <a:latin typeface="Source Sans Pro" panose="020B0503030403020204" pitchFamily="34" charset="0"/>
                <a:ea typeface="Source Sans Pro" panose="020B0503030403020204" pitchFamily="34" charset="0"/>
                <a:cs typeface="Arial" panose="020B0604020202020204" pitchFamily="34" charset="0"/>
              </a:rPr>
              <a:t>Support </a:t>
            </a:r>
            <a:r>
              <a:rPr lang="en-NZ" sz="1100" dirty="0" err="1">
                <a:latin typeface="Source Sans Pro" panose="020B0503030403020204" pitchFamily="34" charset="0"/>
                <a:ea typeface="Source Sans Pro" panose="020B0503030403020204" pitchFamily="34" charset="0"/>
                <a:cs typeface="Arial" panose="020B0604020202020204" pitchFamily="34" charset="0"/>
              </a:rPr>
              <a:t>Kaupapa</a:t>
            </a:r>
            <a:r>
              <a:rPr lang="en-NZ" sz="1100" dirty="0">
                <a:latin typeface="Source Sans Pro" panose="020B0503030403020204" pitchFamily="34" charset="0"/>
                <a:ea typeface="Source Sans Pro" panose="020B0503030403020204" pitchFamily="34" charset="0"/>
                <a:cs typeface="Arial" panose="020B0604020202020204" pitchFamily="34" charset="0"/>
              </a:rPr>
              <a:t> Māori, ‘for Pacific peoples by Pacific peoples’, or the ownership of analysis and research by those it’s about. Recognise the importance of ‘nothing about us without us’ — </a:t>
            </a: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Manaakitanga. </a:t>
            </a:r>
            <a:r>
              <a:rPr lang="en-NZ" sz="1100" dirty="0">
                <a:latin typeface="Source Sans Pro" panose="020B0503030403020204" pitchFamily="34" charset="0"/>
                <a:ea typeface="Source Sans Pro" panose="020B0503030403020204" pitchFamily="34" charset="0"/>
                <a:cs typeface="Arial" panose="020B0604020202020204" pitchFamily="34" charset="0"/>
              </a:rPr>
              <a:t> </a:t>
            </a:r>
            <a:endPar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endParaRPr>
          </a:p>
        </p:txBody>
      </p:sp>
      <p:sp>
        <p:nvSpPr>
          <p:cNvPr id="77" name="TextBox 76">
            <a:extLst>
              <a:ext uri="{FF2B5EF4-FFF2-40B4-BE49-F238E27FC236}">
                <a16:creationId xmlns:a16="http://schemas.microsoft.com/office/drawing/2014/main" id="{1E731F5F-DD83-4543-AFA3-881127E919FB}"/>
              </a:ext>
            </a:extLst>
          </p:cNvPr>
          <p:cNvSpPr txBox="1"/>
          <p:nvPr/>
        </p:nvSpPr>
        <p:spPr>
          <a:xfrm>
            <a:off x="26838" y="8840034"/>
            <a:ext cx="6120000" cy="430887"/>
          </a:xfrm>
          <a:prstGeom prst="rect">
            <a:avLst/>
          </a:prstGeom>
          <a:noFill/>
          <a:ln>
            <a:noFill/>
          </a:ln>
        </p:spPr>
        <p:txBody>
          <a:bodyPr wrap="square" rtlCol="0">
            <a:spAutoFit/>
          </a:bodyPr>
          <a:lstStyle/>
          <a:p>
            <a:pPr>
              <a:spcBef>
                <a:spcPts val="600"/>
              </a:spcBef>
              <a:spcAft>
                <a:spcPts val="600"/>
              </a:spcAft>
            </a:pPr>
            <a:r>
              <a:rPr lang="en-NZ" sz="1100" dirty="0">
                <a:latin typeface="Source Sans Pro" panose="020B0503030403020204" pitchFamily="34" charset="0"/>
                <a:ea typeface="Source Sans Pro" panose="020B0503030403020204" pitchFamily="34" charset="0"/>
                <a:cs typeface="Arial" panose="020B0604020202020204" pitchFamily="34" charset="0"/>
              </a:rPr>
              <a:t>Design the approach to allow people as much choice as possible about the use of their data and information even if it doesn’t identify them. This is </a:t>
            </a: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Mana Whakahaere. </a:t>
            </a:r>
          </a:p>
        </p:txBody>
      </p:sp>
      <p:sp>
        <p:nvSpPr>
          <p:cNvPr id="87" name="TextBox 86">
            <a:extLst>
              <a:ext uri="{FF2B5EF4-FFF2-40B4-BE49-F238E27FC236}">
                <a16:creationId xmlns:a16="http://schemas.microsoft.com/office/drawing/2014/main" id="{6BD12DCA-C7EE-4FFB-83E6-22456283D837}"/>
              </a:ext>
            </a:extLst>
          </p:cNvPr>
          <p:cNvSpPr txBox="1"/>
          <p:nvPr/>
        </p:nvSpPr>
        <p:spPr>
          <a:xfrm>
            <a:off x="6465771" y="7206355"/>
            <a:ext cx="6120000" cy="540000"/>
          </a:xfrm>
          <a:prstGeom prst="rect">
            <a:avLst/>
          </a:prstGeom>
          <a:noFill/>
          <a:ln>
            <a:noFill/>
          </a:ln>
        </p:spPr>
        <p:txBody>
          <a:bodyPr wrap="square" rtlCol="0">
            <a:spAutoFit/>
          </a:bodyPr>
          <a:lstStyle/>
          <a:p>
            <a:pPr>
              <a:lnSpc>
                <a:spcPct val="90000"/>
              </a:lnSpc>
              <a:spcBef>
                <a:spcPts val="600"/>
              </a:spcBef>
              <a:spcAft>
                <a:spcPts val="600"/>
              </a:spcAft>
            </a:pPr>
            <a:r>
              <a:rPr lang="en-NZ" sz="11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Mahitahitanga</a:t>
            </a:r>
            <a:r>
              <a:rPr lang="en-NZ" sz="1100" dirty="0">
                <a:latin typeface="Source Sans Pro" panose="020B0503030403020204" pitchFamily="34" charset="0"/>
                <a:ea typeface="Source Sans Pro" panose="020B0503030403020204" pitchFamily="34" charset="0"/>
                <a:cs typeface="Arial" panose="020B0604020202020204" pitchFamily="34" charset="0"/>
              </a:rPr>
              <a:t> — grow the collective knowledge by safely and appropriately sharing what's been learned. Explain and present findings in different ways to engage different people, including service users.</a:t>
            </a:r>
          </a:p>
        </p:txBody>
      </p:sp>
      <p:pic>
        <p:nvPicPr>
          <p:cNvPr id="28" name="Picture 27">
            <a:extLst>
              <a:ext uri="{FF2B5EF4-FFF2-40B4-BE49-F238E27FC236}">
                <a16:creationId xmlns:a16="http://schemas.microsoft.com/office/drawing/2014/main" id="{CBB63FF2-8962-4225-BB0A-6820BC98AA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34759" y="13100085"/>
            <a:ext cx="1260000" cy="1260000"/>
          </a:xfrm>
          <a:prstGeom prst="rect">
            <a:avLst/>
          </a:prstGeom>
        </p:spPr>
      </p:pic>
      <p:pic>
        <p:nvPicPr>
          <p:cNvPr id="30" name="Picture 29">
            <a:extLst>
              <a:ext uri="{FF2B5EF4-FFF2-40B4-BE49-F238E27FC236}">
                <a16:creationId xmlns:a16="http://schemas.microsoft.com/office/drawing/2014/main" id="{B1FF2D53-52DD-472D-9BE5-BFFFB471B6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27570" y="12920085"/>
            <a:ext cx="1440000" cy="1440000"/>
          </a:xfrm>
          <a:prstGeom prst="rect">
            <a:avLst/>
          </a:prstGeom>
        </p:spPr>
      </p:pic>
      <p:pic>
        <p:nvPicPr>
          <p:cNvPr id="32" name="Picture 31">
            <a:extLst>
              <a:ext uri="{FF2B5EF4-FFF2-40B4-BE49-F238E27FC236}">
                <a16:creationId xmlns:a16="http://schemas.microsoft.com/office/drawing/2014/main" id="{25D7B9B0-ADF8-468F-B333-84732E7DAE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200382" y="12740085"/>
            <a:ext cx="1620000" cy="1620000"/>
          </a:xfrm>
          <a:prstGeom prst="rect">
            <a:avLst/>
          </a:prstGeom>
        </p:spPr>
      </p:pic>
      <p:pic>
        <p:nvPicPr>
          <p:cNvPr id="34" name="Picture 33">
            <a:extLst>
              <a:ext uri="{FF2B5EF4-FFF2-40B4-BE49-F238E27FC236}">
                <a16:creationId xmlns:a16="http://schemas.microsoft.com/office/drawing/2014/main" id="{CDC91B2D-8AC7-47D8-B824-B31B9C6C8D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21948" y="13280085"/>
            <a:ext cx="1080000" cy="1080000"/>
          </a:xfrm>
          <a:prstGeom prst="rect">
            <a:avLst/>
          </a:prstGeom>
        </p:spPr>
      </p:pic>
      <p:sp>
        <p:nvSpPr>
          <p:cNvPr id="86" name="TextBox 85">
            <a:extLst>
              <a:ext uri="{FF2B5EF4-FFF2-40B4-BE49-F238E27FC236}">
                <a16:creationId xmlns:a16="http://schemas.microsoft.com/office/drawing/2014/main" id="{19D07132-630C-4AAE-B60C-F07B67C64E3A}"/>
              </a:ext>
            </a:extLst>
          </p:cNvPr>
          <p:cNvSpPr txBox="1"/>
          <p:nvPr/>
        </p:nvSpPr>
        <p:spPr>
          <a:xfrm>
            <a:off x="3639784" y="4807127"/>
            <a:ext cx="3600000" cy="261610"/>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Research findings about a topic or issue.</a:t>
            </a:r>
          </a:p>
        </p:txBody>
      </p:sp>
      <p:sp>
        <p:nvSpPr>
          <p:cNvPr id="97" name="TextBox 96">
            <a:extLst>
              <a:ext uri="{FF2B5EF4-FFF2-40B4-BE49-F238E27FC236}">
                <a16:creationId xmlns:a16="http://schemas.microsoft.com/office/drawing/2014/main" id="{B3E7719D-0DB5-4898-A8C8-F0C597DAA751}"/>
              </a:ext>
            </a:extLst>
          </p:cNvPr>
          <p:cNvSpPr txBox="1"/>
          <p:nvPr/>
        </p:nvSpPr>
        <p:spPr>
          <a:xfrm>
            <a:off x="3639783" y="5087478"/>
            <a:ext cx="3589009" cy="430887"/>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Qualitative information about people’s experiences, needs and circumstances – user experience information.</a:t>
            </a:r>
          </a:p>
        </p:txBody>
      </p:sp>
      <p:sp>
        <p:nvSpPr>
          <p:cNvPr id="100" name="TextBox 99">
            <a:extLst>
              <a:ext uri="{FF2B5EF4-FFF2-40B4-BE49-F238E27FC236}">
                <a16:creationId xmlns:a16="http://schemas.microsoft.com/office/drawing/2014/main" id="{1721DAF2-0EED-4BB9-8AFF-FDB25DA8A4C0}"/>
              </a:ext>
            </a:extLst>
          </p:cNvPr>
          <p:cNvSpPr txBox="1"/>
          <p:nvPr/>
        </p:nvSpPr>
        <p:spPr>
          <a:xfrm>
            <a:off x="10215284" y="4396776"/>
            <a:ext cx="2526121" cy="430887"/>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Data on the cost, reach, size, scale of the policy as it is implemented. </a:t>
            </a:r>
          </a:p>
        </p:txBody>
      </p:sp>
      <p:sp>
        <p:nvSpPr>
          <p:cNvPr id="102" name="TextBox 101">
            <a:extLst>
              <a:ext uri="{FF2B5EF4-FFF2-40B4-BE49-F238E27FC236}">
                <a16:creationId xmlns:a16="http://schemas.microsoft.com/office/drawing/2014/main" id="{33423ECB-E344-4282-A989-37783694A2C9}"/>
              </a:ext>
            </a:extLst>
          </p:cNvPr>
          <p:cNvSpPr txBox="1"/>
          <p:nvPr/>
        </p:nvSpPr>
        <p:spPr>
          <a:xfrm>
            <a:off x="7383895" y="4395601"/>
            <a:ext cx="2808000" cy="430887"/>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Qualitative information about people’s experiences of the policy.</a:t>
            </a:r>
          </a:p>
        </p:txBody>
      </p:sp>
      <p:sp>
        <p:nvSpPr>
          <p:cNvPr id="104" name="TextBox 103">
            <a:extLst>
              <a:ext uri="{FF2B5EF4-FFF2-40B4-BE49-F238E27FC236}">
                <a16:creationId xmlns:a16="http://schemas.microsoft.com/office/drawing/2014/main" id="{7D13E0BE-F73A-4672-8A44-39DB916B584C}"/>
              </a:ext>
            </a:extLst>
          </p:cNvPr>
          <p:cNvSpPr txBox="1"/>
          <p:nvPr/>
        </p:nvSpPr>
        <p:spPr>
          <a:xfrm>
            <a:off x="7383895" y="3749772"/>
            <a:ext cx="5357511" cy="523220"/>
          </a:xfrm>
          <a:prstGeom prst="rect">
            <a:avLst/>
          </a:prstGeom>
          <a:noFill/>
        </p:spPr>
        <p:txBody>
          <a:bodyPr wrap="square" rtlCol="0">
            <a:spAutoFit/>
          </a:bodyPr>
          <a:lstStyle/>
          <a:p>
            <a:r>
              <a:rPr lang="en-NZ" sz="1400" b="1" dirty="0">
                <a:solidFill>
                  <a:srgbClr val="E8731B"/>
                </a:solidFill>
                <a:latin typeface="Source Sans Pro" panose="020B0503030403020204" pitchFamily="34" charset="0"/>
                <a:ea typeface="Source Sans Pro" panose="020B0503030403020204" pitchFamily="34" charset="0"/>
              </a:rPr>
              <a:t>Examples that require data or information to be collected about how the policy is implemented</a:t>
            </a:r>
          </a:p>
        </p:txBody>
      </p:sp>
      <p:sp>
        <p:nvSpPr>
          <p:cNvPr id="105" name="TextBox 104">
            <a:extLst>
              <a:ext uri="{FF2B5EF4-FFF2-40B4-BE49-F238E27FC236}">
                <a16:creationId xmlns:a16="http://schemas.microsoft.com/office/drawing/2014/main" id="{D226D841-02FC-42A7-8D71-B7AB700337E9}"/>
              </a:ext>
            </a:extLst>
          </p:cNvPr>
          <p:cNvSpPr txBox="1"/>
          <p:nvPr/>
        </p:nvSpPr>
        <p:spPr>
          <a:xfrm>
            <a:off x="10235625" y="4832524"/>
            <a:ext cx="2529169" cy="600164"/>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Information about how a service or programme is delivered under the policy. </a:t>
            </a:r>
          </a:p>
        </p:txBody>
      </p:sp>
      <p:sp>
        <p:nvSpPr>
          <p:cNvPr id="108" name="TextBox 107">
            <a:extLst>
              <a:ext uri="{FF2B5EF4-FFF2-40B4-BE49-F238E27FC236}">
                <a16:creationId xmlns:a16="http://schemas.microsoft.com/office/drawing/2014/main" id="{79E88179-0552-440A-8882-8FA93F3E1180}"/>
              </a:ext>
            </a:extLst>
          </p:cNvPr>
          <p:cNvSpPr txBox="1"/>
          <p:nvPr/>
        </p:nvSpPr>
        <p:spPr>
          <a:xfrm>
            <a:off x="6465771" y="8838921"/>
            <a:ext cx="6120000" cy="432000"/>
          </a:xfrm>
          <a:prstGeom prst="rect">
            <a:avLst/>
          </a:prstGeom>
          <a:noFill/>
          <a:ln>
            <a:noFill/>
          </a:ln>
        </p:spPr>
        <p:txBody>
          <a:bodyPr wrap="square" rtlCol="0">
            <a:spAutoFit/>
          </a:bodyPr>
          <a:lstStyle/>
          <a:p>
            <a:pPr>
              <a:spcBef>
                <a:spcPts val="600"/>
              </a:spcBef>
              <a:spcAft>
                <a:spcPts val="600"/>
              </a:spcAft>
            </a:pP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Mahitahitanga </a:t>
            </a:r>
            <a:r>
              <a:rPr lang="en-NZ" sz="1100" dirty="0">
                <a:latin typeface="Source Sans Pro" panose="020B0503030403020204" pitchFamily="34" charset="0"/>
                <a:ea typeface="Source Sans Pro" panose="020B0503030403020204" pitchFamily="34" charset="0"/>
                <a:cs typeface="Arial" panose="020B0604020202020204" pitchFamily="34" charset="0"/>
              </a:rPr>
              <a:t>— work with others, including service users, to decide what data or information is fair, reasonable and respectful to collect and use for implementing and monitoring.</a:t>
            </a:r>
          </a:p>
        </p:txBody>
      </p:sp>
      <p:sp>
        <p:nvSpPr>
          <p:cNvPr id="110" name="TextBox 109">
            <a:extLst>
              <a:ext uri="{FF2B5EF4-FFF2-40B4-BE49-F238E27FC236}">
                <a16:creationId xmlns:a16="http://schemas.microsoft.com/office/drawing/2014/main" id="{496BA66F-4D39-4FD7-A062-33918C3C2CF3}"/>
              </a:ext>
            </a:extLst>
          </p:cNvPr>
          <p:cNvSpPr txBox="1"/>
          <p:nvPr/>
        </p:nvSpPr>
        <p:spPr>
          <a:xfrm>
            <a:off x="6465771" y="6221789"/>
            <a:ext cx="6120000" cy="576000"/>
          </a:xfrm>
          <a:prstGeom prst="rect">
            <a:avLst/>
          </a:prstGeom>
          <a:noFill/>
          <a:ln>
            <a:noFill/>
          </a:ln>
        </p:spPr>
        <p:txBody>
          <a:bodyPr wrap="square" rtlCol="0">
            <a:spAutoFit/>
          </a:bodyPr>
          <a:lstStyle/>
          <a:p>
            <a:pPr>
              <a:spcBef>
                <a:spcPts val="600"/>
              </a:spcBef>
              <a:spcAft>
                <a:spcPts val="600"/>
              </a:spcAft>
            </a:pPr>
            <a:r>
              <a:rPr lang="en-NZ" sz="1100" dirty="0">
                <a:latin typeface="Source Sans Pro" panose="020B0503030403020204" pitchFamily="34" charset="0"/>
                <a:ea typeface="Source Sans Pro" panose="020B0503030403020204" pitchFamily="34" charset="0"/>
                <a:cs typeface="Arial" panose="020B0604020202020204" pitchFamily="34" charset="0"/>
              </a:rPr>
              <a:t>Make sure anyone who collects information or data understands why they are doing so and how it benefits people or communities. They can then uphold </a:t>
            </a: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Mana whakahaere </a:t>
            </a:r>
            <a:r>
              <a:rPr lang="en-NZ" sz="1100" dirty="0">
                <a:latin typeface="Source Sans Pro" panose="020B0503030403020204" pitchFamily="34" charset="0"/>
                <a:ea typeface="Source Sans Pro" panose="020B0503030403020204" pitchFamily="34" charset="0"/>
                <a:cs typeface="Arial" panose="020B0604020202020204" pitchFamily="34" charset="0"/>
              </a:rPr>
              <a:t>and be transparent with people about collection.</a:t>
            </a:r>
          </a:p>
        </p:txBody>
      </p:sp>
      <p:sp>
        <p:nvSpPr>
          <p:cNvPr id="114" name="TextBox 113">
            <a:extLst>
              <a:ext uri="{FF2B5EF4-FFF2-40B4-BE49-F238E27FC236}">
                <a16:creationId xmlns:a16="http://schemas.microsoft.com/office/drawing/2014/main" id="{F7330A67-A662-470E-B66F-8E8F273EBB5B}"/>
              </a:ext>
            </a:extLst>
          </p:cNvPr>
          <p:cNvSpPr txBox="1"/>
          <p:nvPr/>
        </p:nvSpPr>
        <p:spPr>
          <a:xfrm>
            <a:off x="26838" y="8102678"/>
            <a:ext cx="6120000" cy="600164"/>
          </a:xfrm>
          <a:prstGeom prst="rect">
            <a:avLst/>
          </a:prstGeom>
          <a:noFill/>
          <a:ln>
            <a:noFill/>
          </a:ln>
        </p:spPr>
        <p:txBody>
          <a:bodyPr wrap="square" rtlCol="0">
            <a:spAutoFit/>
          </a:bodyPr>
          <a:lstStyle/>
          <a:p>
            <a:pPr>
              <a:spcBef>
                <a:spcPts val="600"/>
              </a:spcBef>
              <a:spcAft>
                <a:spcPts val="600"/>
              </a:spcAft>
            </a:pPr>
            <a:r>
              <a:rPr lang="en-NZ" sz="1100" dirty="0">
                <a:latin typeface="Source Sans Pro" panose="020B0503030403020204" pitchFamily="34" charset="0"/>
                <a:ea typeface="Source Sans Pro" panose="020B0503030403020204" pitchFamily="34" charset="0"/>
                <a:cs typeface="Arial" panose="020B0604020202020204" pitchFamily="34" charset="0"/>
              </a:rPr>
              <a:t>Commit to </a:t>
            </a: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Mana Whakahaere</a:t>
            </a:r>
            <a:r>
              <a:rPr lang="en-NZ" sz="1100" b="1" dirty="0">
                <a:solidFill>
                  <a:srgbClr val="2C86B4"/>
                </a:solidFill>
                <a:latin typeface="Source Sans Pro" panose="020B0503030403020204" pitchFamily="34" charset="0"/>
                <a:ea typeface="Source Sans Pro" panose="020B0503030403020204" pitchFamily="34" charset="0"/>
                <a:cs typeface="Calibri" panose="020F0502020204030204" pitchFamily="34" charset="0"/>
              </a:rPr>
              <a:t> </a:t>
            </a:r>
            <a:r>
              <a:rPr lang="en-NZ" sz="1100" dirty="0">
                <a:latin typeface="Source Sans Pro" panose="020B0503030403020204" pitchFamily="34" charset="0"/>
                <a:ea typeface="Source Sans Pro" panose="020B0503030403020204" pitchFamily="34" charset="0"/>
                <a:cs typeface="Arial" panose="020B0604020202020204" pitchFamily="34" charset="0"/>
              </a:rPr>
              <a:t>— make sure anyone who collects information or data understands why they are doing so and how it benefits people or communities. They can then uphold Mana Whakahaere and be transparent with people about collection.</a:t>
            </a:r>
          </a:p>
        </p:txBody>
      </p:sp>
      <p:sp>
        <p:nvSpPr>
          <p:cNvPr id="117" name="TextBox 116">
            <a:extLst>
              <a:ext uri="{FF2B5EF4-FFF2-40B4-BE49-F238E27FC236}">
                <a16:creationId xmlns:a16="http://schemas.microsoft.com/office/drawing/2014/main" id="{6C5ECB2D-94C3-4B88-A329-7D7F11FC2BE3}"/>
              </a:ext>
            </a:extLst>
          </p:cNvPr>
          <p:cNvSpPr txBox="1"/>
          <p:nvPr/>
        </p:nvSpPr>
        <p:spPr>
          <a:xfrm>
            <a:off x="26838" y="6221789"/>
            <a:ext cx="6120000" cy="438259"/>
          </a:xfrm>
          <a:prstGeom prst="rect">
            <a:avLst/>
          </a:prstGeom>
          <a:noFill/>
          <a:ln>
            <a:noFill/>
          </a:ln>
        </p:spPr>
        <p:txBody>
          <a:bodyPr wrap="square" rtlCol="0">
            <a:spAutoFit/>
          </a:bodyPr>
          <a:lstStyle/>
          <a:p>
            <a:pPr>
              <a:spcBef>
                <a:spcPts val="600"/>
              </a:spcBef>
              <a:spcAft>
                <a:spcPts val="600"/>
              </a:spcAft>
            </a:pPr>
            <a:r>
              <a:rPr lang="en-NZ" sz="1100" dirty="0">
                <a:latin typeface="Source Sans Pro" panose="020B0503030403020204" pitchFamily="34" charset="0"/>
                <a:ea typeface="Source Sans Pro" panose="020B0503030403020204" pitchFamily="34" charset="0"/>
                <a:cs typeface="Arial" panose="020B0604020202020204" pitchFamily="34" charset="0"/>
              </a:rPr>
              <a:t>Keep focused on </a:t>
            </a: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He Tāngata </a:t>
            </a:r>
            <a:r>
              <a:rPr lang="en-NZ" sz="1100" b="1" dirty="0">
                <a:latin typeface="Times New Roman" panose="02020603050405020304" pitchFamily="18" charset="0"/>
                <a:ea typeface="Source Sans Pro" panose="020B0503030403020204" pitchFamily="34" charset="0"/>
                <a:cs typeface="Times New Roman" panose="02020603050405020304" pitchFamily="18" charset="0"/>
              </a:rPr>
              <a:t>—</a:t>
            </a:r>
            <a:r>
              <a:rPr lang="en-NZ" sz="1100" b="1" dirty="0">
                <a:solidFill>
                  <a:srgbClr val="E8731B"/>
                </a:solidFill>
                <a:latin typeface="Times New Roman" panose="02020603050405020304" pitchFamily="18" charset="0"/>
                <a:ea typeface="Source Sans Pro" panose="020B0503030403020204" pitchFamily="34" charset="0"/>
                <a:cs typeface="Times New Roman" panose="02020603050405020304" pitchFamily="18" charset="0"/>
              </a:rPr>
              <a:t> </a:t>
            </a:r>
            <a:r>
              <a:rPr lang="en-NZ" sz="1100" dirty="0">
                <a:latin typeface="Source Sans Pro" panose="020B0503030403020204" pitchFamily="34" charset="0"/>
                <a:ea typeface="Source Sans Pro" panose="020B0503030403020204" pitchFamily="34" charset="0"/>
                <a:cs typeface="Arial" panose="020B0604020202020204" pitchFamily="34" charset="0"/>
              </a:rPr>
              <a:t>be clear how any use of people’s data or information to inform policy development will benefit service users, whānau or communities.</a:t>
            </a:r>
          </a:p>
        </p:txBody>
      </p:sp>
      <p:sp>
        <p:nvSpPr>
          <p:cNvPr id="122" name="TextBox 121">
            <a:extLst>
              <a:ext uri="{FF2B5EF4-FFF2-40B4-BE49-F238E27FC236}">
                <a16:creationId xmlns:a16="http://schemas.microsoft.com/office/drawing/2014/main" id="{C7BFAC42-A3C1-42B3-BC27-FA769C3EAB30}"/>
              </a:ext>
            </a:extLst>
          </p:cNvPr>
          <p:cNvSpPr txBox="1"/>
          <p:nvPr/>
        </p:nvSpPr>
        <p:spPr>
          <a:xfrm>
            <a:off x="26838" y="6797241"/>
            <a:ext cx="6120000" cy="600164"/>
          </a:xfrm>
          <a:prstGeom prst="rect">
            <a:avLst/>
          </a:prstGeom>
          <a:noFill/>
        </p:spPr>
        <p:txBody>
          <a:bodyPr wrap="square" rtlCol="0">
            <a:spAutoFit/>
          </a:bodyPr>
          <a:lstStyle/>
          <a:p>
            <a:pPr>
              <a:spcBef>
                <a:spcPts val="600"/>
              </a:spcBef>
              <a:spcAft>
                <a:spcPts val="600"/>
              </a:spcAft>
            </a:pPr>
            <a:r>
              <a:rPr lang="en-NZ" sz="1100" dirty="0">
                <a:latin typeface="Source Sans Pro" panose="020B0503030403020204" pitchFamily="34" charset="0"/>
                <a:ea typeface="Source Sans Pro" panose="020B0503030403020204" pitchFamily="34" charset="0"/>
                <a:cs typeface="Arial" panose="020B0604020202020204" pitchFamily="34" charset="0"/>
              </a:rPr>
              <a:t>Understand why the information was collected, what people were told about how it would be used and any implications for using it in this policy analysis — this is part of </a:t>
            </a: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Manaakitanga</a:t>
            </a:r>
            <a:r>
              <a:rPr lang="en-NZ" sz="1100" b="1" dirty="0">
                <a:solidFill>
                  <a:srgbClr val="2C86B4"/>
                </a:solidFill>
                <a:latin typeface="Source Sans Pro" panose="020B0503030403020204" pitchFamily="34" charset="0"/>
                <a:ea typeface="Source Sans Pro" panose="020B0503030403020204" pitchFamily="34" charset="0"/>
                <a:cs typeface="Calibri" panose="020F0502020204030204" pitchFamily="34" charset="0"/>
              </a:rPr>
              <a:t> </a:t>
            </a:r>
            <a:r>
              <a:rPr lang="en-NZ" sz="1100" dirty="0">
                <a:latin typeface="Source Sans Pro" panose="020B0503030403020204" pitchFamily="34" charset="0"/>
                <a:ea typeface="Source Sans Pro" panose="020B0503030403020204" pitchFamily="34" charset="0"/>
                <a:cs typeface="Arial" panose="020B0604020202020204" pitchFamily="34" charset="0"/>
              </a:rPr>
              <a:t>and</a:t>
            </a:r>
            <a:r>
              <a:rPr lang="en-NZ" sz="1100" b="1" dirty="0">
                <a:solidFill>
                  <a:srgbClr val="2C86B4"/>
                </a:solidFill>
                <a:latin typeface="Source Sans Pro" panose="020B0503030403020204" pitchFamily="34" charset="0"/>
                <a:ea typeface="Source Sans Pro" panose="020B0503030403020204" pitchFamily="34" charset="0"/>
                <a:cs typeface="Arial" panose="020B0604020202020204" pitchFamily="34" charset="0"/>
              </a:rPr>
              <a:t> </a:t>
            </a:r>
            <a:r>
              <a:rPr lang="en-NZ" sz="1100" dirty="0">
                <a:latin typeface="Source Sans Pro" panose="020B0503030403020204" pitchFamily="34" charset="0"/>
                <a:ea typeface="Source Sans Pro" panose="020B0503030403020204" pitchFamily="34" charset="0"/>
                <a:cs typeface="Arial" panose="020B0604020202020204" pitchFamily="34" charset="0"/>
              </a:rPr>
              <a:t>your role as </a:t>
            </a:r>
            <a:r>
              <a:rPr lang="en-NZ" sz="1100">
                <a:latin typeface="Source Sans Pro" panose="020B0503030403020204" pitchFamily="34" charset="0"/>
                <a:ea typeface="Source Sans Pro" panose="020B0503030403020204" pitchFamily="34" charset="0"/>
                <a:cs typeface="Arial" panose="020B0604020202020204" pitchFamily="34" charset="0"/>
              </a:rPr>
              <a:t>a </a:t>
            </a:r>
            <a:r>
              <a:rPr lang="en-NZ" sz="1100" b="1">
                <a:solidFill>
                  <a:srgbClr val="E8731B"/>
                </a:solidFill>
                <a:latin typeface="Source Sans Pro" panose="020B0503030403020204" pitchFamily="34" charset="0"/>
                <a:ea typeface="Source Sans Pro" panose="020B0503030403020204" pitchFamily="34" charset="0"/>
                <a:cs typeface="Arial" panose="020B0604020202020204" pitchFamily="34" charset="0"/>
              </a:rPr>
              <a:t>kaitiaki</a:t>
            </a:r>
            <a:r>
              <a:rPr lang="en-NZ" sz="1100" b="1" dirty="0">
                <a:solidFill>
                  <a:srgbClr val="E8731B"/>
                </a:solidFill>
                <a:latin typeface="Source Sans Pro" panose="020B0503030403020204" pitchFamily="34" charset="0"/>
                <a:ea typeface="Source Sans Pro" panose="020B0503030403020204" pitchFamily="34" charset="0"/>
                <a:cs typeface="Arial" panose="020B0604020202020204" pitchFamily="34" charset="0"/>
              </a:rPr>
              <a:t>.</a:t>
            </a:r>
          </a:p>
        </p:txBody>
      </p:sp>
      <p:pic>
        <p:nvPicPr>
          <p:cNvPr id="3" name="Picture 2">
            <a:extLst>
              <a:ext uri="{FF2B5EF4-FFF2-40B4-BE49-F238E27FC236}">
                <a16:creationId xmlns:a16="http://schemas.microsoft.com/office/drawing/2014/main" id="{E0AE0467-8CE2-4499-A460-3C568782DE9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010" y="31995"/>
            <a:ext cx="900000" cy="900000"/>
          </a:xfrm>
          <a:prstGeom prst="rect">
            <a:avLst/>
          </a:prstGeom>
        </p:spPr>
      </p:pic>
      <p:sp>
        <p:nvSpPr>
          <p:cNvPr id="128" name="TextBox 127">
            <a:extLst>
              <a:ext uri="{FF2B5EF4-FFF2-40B4-BE49-F238E27FC236}">
                <a16:creationId xmlns:a16="http://schemas.microsoft.com/office/drawing/2014/main" id="{795EA0C1-463F-42DA-9B8A-6DF0B76F16EE}"/>
              </a:ext>
            </a:extLst>
          </p:cNvPr>
          <p:cNvSpPr txBox="1"/>
          <p:nvPr/>
        </p:nvSpPr>
        <p:spPr>
          <a:xfrm>
            <a:off x="1820221" y="3018466"/>
            <a:ext cx="1620000" cy="43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marL="0" lvl="0" indent="0" defTabSz="488950">
              <a:lnSpc>
                <a:spcPct val="90000"/>
              </a:lnSpc>
              <a:spcBef>
                <a:spcPct val="0"/>
              </a:spcBef>
              <a:spcAft>
                <a:spcPct val="35000"/>
              </a:spcAft>
              <a:buNone/>
            </a:pPr>
            <a:r>
              <a:rPr lang="en-NZ" sz="1100" b="1" kern="1200" dirty="0">
                <a:latin typeface="Source Sans Pro" panose="020B0503030403020204" pitchFamily="34" charset="0"/>
                <a:ea typeface="Source Sans Pro" panose="020B0503030403020204" pitchFamily="34" charset="0"/>
                <a:cs typeface="Arial" panose="020B0604020202020204" pitchFamily="34" charset="0"/>
              </a:rPr>
              <a:t>Understand or analyse the opportunity or issue</a:t>
            </a:r>
          </a:p>
        </p:txBody>
      </p:sp>
      <p:sp>
        <p:nvSpPr>
          <p:cNvPr id="135" name="TextBox 134">
            <a:extLst>
              <a:ext uri="{FF2B5EF4-FFF2-40B4-BE49-F238E27FC236}">
                <a16:creationId xmlns:a16="http://schemas.microsoft.com/office/drawing/2014/main" id="{7F4CB36E-8CE6-4DD4-AD56-B31305BC86CE}"/>
              </a:ext>
            </a:extLst>
          </p:cNvPr>
          <p:cNvSpPr txBox="1"/>
          <p:nvPr/>
        </p:nvSpPr>
        <p:spPr>
          <a:xfrm>
            <a:off x="3584732" y="3018466"/>
            <a:ext cx="1620000" cy="43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marL="0" lvl="0" indent="0" defTabSz="488950">
              <a:lnSpc>
                <a:spcPct val="90000"/>
              </a:lnSpc>
              <a:spcBef>
                <a:spcPct val="0"/>
              </a:spcBef>
              <a:spcAft>
                <a:spcPct val="35000"/>
              </a:spcAft>
              <a:buNone/>
            </a:pPr>
            <a:r>
              <a:rPr lang="en-NZ" sz="1100" b="1" kern="1200" dirty="0">
                <a:latin typeface="Source Sans Pro" panose="020B0503030403020204" pitchFamily="34" charset="0"/>
                <a:ea typeface="Source Sans Pro" panose="020B0503030403020204" pitchFamily="34" charset="0"/>
                <a:cs typeface="Arial" panose="020B0604020202020204" pitchFamily="34" charset="0"/>
              </a:rPr>
              <a:t>Develop policy options</a:t>
            </a:r>
          </a:p>
          <a:p>
            <a:pPr marL="0" lvl="0" indent="0" defTabSz="488950">
              <a:lnSpc>
                <a:spcPct val="90000"/>
              </a:lnSpc>
              <a:spcBef>
                <a:spcPct val="0"/>
              </a:spcBef>
              <a:spcAft>
                <a:spcPct val="35000"/>
              </a:spcAft>
              <a:buNone/>
            </a:pPr>
            <a:endParaRPr lang="en-NZ" sz="1100" b="1" kern="1200" dirty="0">
              <a:latin typeface="Source Sans Pro" panose="020B0503030403020204" pitchFamily="34" charset="0"/>
              <a:ea typeface="Source Sans Pro" panose="020B0503030403020204" pitchFamily="34" charset="0"/>
              <a:cs typeface="Arial" panose="020B0604020202020204" pitchFamily="34" charset="0"/>
            </a:endParaRPr>
          </a:p>
        </p:txBody>
      </p:sp>
      <p:sp>
        <p:nvSpPr>
          <p:cNvPr id="138" name="TextBox 137">
            <a:extLst>
              <a:ext uri="{FF2B5EF4-FFF2-40B4-BE49-F238E27FC236}">
                <a16:creationId xmlns:a16="http://schemas.microsoft.com/office/drawing/2014/main" id="{25CED077-7E19-4E89-B760-F438C59008B7}"/>
              </a:ext>
            </a:extLst>
          </p:cNvPr>
          <p:cNvSpPr txBox="1"/>
          <p:nvPr/>
        </p:nvSpPr>
        <p:spPr>
          <a:xfrm>
            <a:off x="5349244" y="3018466"/>
            <a:ext cx="1620000" cy="43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marL="0" lvl="0" indent="0" defTabSz="466725">
              <a:lnSpc>
                <a:spcPct val="90000"/>
              </a:lnSpc>
              <a:spcBef>
                <a:spcPct val="0"/>
              </a:spcBef>
              <a:spcAft>
                <a:spcPct val="35000"/>
              </a:spcAft>
              <a:buNone/>
            </a:pPr>
            <a:r>
              <a:rPr lang="en-NZ" sz="1100" b="1" kern="1200" dirty="0">
                <a:latin typeface="Source Sans Pro" panose="020B0503030403020204" pitchFamily="34" charset="0"/>
                <a:ea typeface="Source Sans Pro" panose="020B0503030403020204" pitchFamily="34" charset="0"/>
                <a:cs typeface="Arial" panose="020B0604020202020204" pitchFamily="34" charset="0"/>
              </a:rPr>
              <a:t>Assess and recommend a policy response </a:t>
            </a:r>
          </a:p>
        </p:txBody>
      </p:sp>
      <p:sp>
        <p:nvSpPr>
          <p:cNvPr id="141" name="TextBox 140">
            <a:extLst>
              <a:ext uri="{FF2B5EF4-FFF2-40B4-BE49-F238E27FC236}">
                <a16:creationId xmlns:a16="http://schemas.microsoft.com/office/drawing/2014/main" id="{F98F80D6-4FA1-45E1-A289-573C9B686EC2}"/>
              </a:ext>
            </a:extLst>
          </p:cNvPr>
          <p:cNvSpPr txBox="1"/>
          <p:nvPr/>
        </p:nvSpPr>
        <p:spPr>
          <a:xfrm>
            <a:off x="7448063" y="3018466"/>
            <a:ext cx="1620000" cy="43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marL="0" lvl="0" indent="0" defTabSz="488950">
              <a:lnSpc>
                <a:spcPct val="90000"/>
              </a:lnSpc>
              <a:spcBef>
                <a:spcPct val="0"/>
              </a:spcBef>
              <a:spcAft>
                <a:spcPct val="35000"/>
              </a:spcAft>
              <a:buNone/>
            </a:pPr>
            <a:r>
              <a:rPr lang="en-NZ" sz="1100" b="1" kern="1200" dirty="0">
                <a:latin typeface="Source Sans Pro" panose="020B0503030403020204" pitchFamily="34" charset="0"/>
                <a:ea typeface="Source Sans Pro" panose="020B0503030403020204" pitchFamily="34" charset="0"/>
                <a:cs typeface="Arial" panose="020B0604020202020204" pitchFamily="34" charset="0"/>
              </a:rPr>
              <a:t>Implement the policy</a:t>
            </a:r>
          </a:p>
          <a:p>
            <a:pPr marL="0" lvl="0" indent="0" defTabSz="488950">
              <a:lnSpc>
                <a:spcPct val="90000"/>
              </a:lnSpc>
              <a:spcBef>
                <a:spcPct val="0"/>
              </a:spcBef>
              <a:spcAft>
                <a:spcPct val="35000"/>
              </a:spcAft>
              <a:buNone/>
            </a:pPr>
            <a:endParaRPr lang="en-NZ" sz="1100" b="1" kern="1200" dirty="0">
              <a:latin typeface="Source Sans Pro" panose="020B0503030403020204" pitchFamily="34" charset="0"/>
              <a:ea typeface="Source Sans Pro" panose="020B0503030403020204" pitchFamily="34" charset="0"/>
              <a:cs typeface="Arial" panose="020B0604020202020204" pitchFamily="34" charset="0"/>
            </a:endParaRPr>
          </a:p>
        </p:txBody>
      </p:sp>
      <p:sp>
        <p:nvSpPr>
          <p:cNvPr id="144" name="TextBox 143">
            <a:extLst>
              <a:ext uri="{FF2B5EF4-FFF2-40B4-BE49-F238E27FC236}">
                <a16:creationId xmlns:a16="http://schemas.microsoft.com/office/drawing/2014/main" id="{C231A8BD-4891-4635-B6D1-F791E45672EB}"/>
              </a:ext>
            </a:extLst>
          </p:cNvPr>
          <p:cNvSpPr txBox="1"/>
          <p:nvPr/>
        </p:nvSpPr>
        <p:spPr>
          <a:xfrm>
            <a:off x="10279571" y="3018466"/>
            <a:ext cx="1620000" cy="43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marL="0" lvl="0" indent="0" defTabSz="466725">
              <a:lnSpc>
                <a:spcPct val="90000"/>
              </a:lnSpc>
              <a:spcBef>
                <a:spcPct val="0"/>
              </a:spcBef>
              <a:spcAft>
                <a:spcPct val="35000"/>
              </a:spcAft>
              <a:buNone/>
            </a:pPr>
            <a:r>
              <a:rPr lang="en-NZ" sz="1100" b="1" kern="1200" dirty="0">
                <a:latin typeface="Source Sans Pro" panose="020B0503030403020204" pitchFamily="34" charset="0"/>
                <a:ea typeface="Source Sans Pro" panose="020B0503030403020204" pitchFamily="34" charset="0"/>
                <a:cs typeface="Arial" panose="020B0604020202020204" pitchFamily="34" charset="0"/>
              </a:rPr>
              <a:t>Monitor and evaluate the policy and its outcomes</a:t>
            </a:r>
          </a:p>
        </p:txBody>
      </p:sp>
      <p:sp>
        <p:nvSpPr>
          <p:cNvPr id="147" name="TextBox 146">
            <a:extLst>
              <a:ext uri="{FF2B5EF4-FFF2-40B4-BE49-F238E27FC236}">
                <a16:creationId xmlns:a16="http://schemas.microsoft.com/office/drawing/2014/main" id="{586D4BC6-E6EE-4DC1-842F-93C5A6FB2E53}"/>
              </a:ext>
            </a:extLst>
          </p:cNvPr>
          <p:cNvSpPr txBox="1"/>
          <p:nvPr/>
        </p:nvSpPr>
        <p:spPr>
          <a:xfrm>
            <a:off x="55710" y="3018466"/>
            <a:ext cx="1620000" cy="432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marL="0" lvl="0" indent="0" defTabSz="466725">
              <a:lnSpc>
                <a:spcPct val="90000"/>
              </a:lnSpc>
              <a:spcBef>
                <a:spcPct val="0"/>
              </a:spcBef>
              <a:spcAft>
                <a:spcPct val="35000"/>
              </a:spcAft>
              <a:buNone/>
            </a:pPr>
            <a:r>
              <a:rPr lang="en-NZ" sz="1100" b="1" kern="1200" dirty="0">
                <a:latin typeface="Source Sans Pro" panose="020B0503030403020204" pitchFamily="34" charset="0"/>
                <a:ea typeface="Source Sans Pro" panose="020B0503030403020204" pitchFamily="34" charset="0"/>
                <a:cs typeface="Arial" panose="020B0604020202020204" pitchFamily="34" charset="0"/>
              </a:rPr>
              <a:t>Identify an opportunity or issue</a:t>
            </a:r>
          </a:p>
        </p:txBody>
      </p:sp>
      <p:sp>
        <p:nvSpPr>
          <p:cNvPr id="148" name="TextBox 147">
            <a:extLst>
              <a:ext uri="{FF2B5EF4-FFF2-40B4-BE49-F238E27FC236}">
                <a16:creationId xmlns:a16="http://schemas.microsoft.com/office/drawing/2014/main" id="{92E253C3-03A3-48FE-BAE0-BF4C3D68FC74}"/>
              </a:ext>
            </a:extLst>
          </p:cNvPr>
          <p:cNvSpPr txBox="1"/>
          <p:nvPr/>
        </p:nvSpPr>
        <p:spPr>
          <a:xfrm>
            <a:off x="0" y="3753788"/>
            <a:ext cx="7296587" cy="523220"/>
          </a:xfrm>
          <a:prstGeom prst="rect">
            <a:avLst/>
          </a:prstGeom>
          <a:noFill/>
        </p:spPr>
        <p:txBody>
          <a:bodyPr wrap="square" rtlCol="0">
            <a:spAutoFit/>
          </a:bodyPr>
          <a:lstStyle/>
          <a:p>
            <a:r>
              <a:rPr lang="en-NZ" sz="1400" b="1" dirty="0">
                <a:solidFill>
                  <a:srgbClr val="E8731B"/>
                </a:solidFill>
                <a:latin typeface="Source Sans Pro" panose="020B0503030403020204" pitchFamily="34" charset="0"/>
                <a:ea typeface="Source Sans Pro" panose="020B0503030403020204" pitchFamily="34" charset="0"/>
              </a:rPr>
              <a:t>Examples that involve collecting or using data and information to help develop </a:t>
            </a:r>
            <a:br>
              <a:rPr lang="en-NZ" sz="1400" b="1" dirty="0">
                <a:solidFill>
                  <a:srgbClr val="E8731B"/>
                </a:solidFill>
                <a:latin typeface="Source Sans Pro" panose="020B0503030403020204" pitchFamily="34" charset="0"/>
                <a:ea typeface="Source Sans Pro" panose="020B0503030403020204" pitchFamily="34" charset="0"/>
              </a:rPr>
            </a:br>
            <a:r>
              <a:rPr lang="en-NZ" sz="1400" b="1" dirty="0">
                <a:solidFill>
                  <a:srgbClr val="E8731B"/>
                </a:solidFill>
                <a:latin typeface="Source Sans Pro" panose="020B0503030403020204" pitchFamily="34" charset="0"/>
                <a:ea typeface="Source Sans Pro" panose="020B0503030403020204" pitchFamily="34" charset="0"/>
              </a:rPr>
              <a:t>the policy</a:t>
            </a:r>
          </a:p>
        </p:txBody>
      </p:sp>
      <p:sp>
        <p:nvSpPr>
          <p:cNvPr id="121" name="TextBox 120">
            <a:extLst>
              <a:ext uri="{FF2B5EF4-FFF2-40B4-BE49-F238E27FC236}">
                <a16:creationId xmlns:a16="http://schemas.microsoft.com/office/drawing/2014/main" id="{15CFE508-F061-46BD-AC31-0E0A988F5D21}"/>
              </a:ext>
            </a:extLst>
          </p:cNvPr>
          <p:cNvSpPr txBox="1"/>
          <p:nvPr/>
        </p:nvSpPr>
        <p:spPr>
          <a:xfrm>
            <a:off x="36661" y="5087479"/>
            <a:ext cx="3600000" cy="430887"/>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Data about people’s engagement in services, programmes or interventions. </a:t>
            </a:r>
          </a:p>
        </p:txBody>
      </p:sp>
      <p:sp>
        <p:nvSpPr>
          <p:cNvPr id="150" name="TextBox 149">
            <a:extLst>
              <a:ext uri="{FF2B5EF4-FFF2-40B4-BE49-F238E27FC236}">
                <a16:creationId xmlns:a16="http://schemas.microsoft.com/office/drawing/2014/main" id="{7A29B6C7-E312-41A4-9F95-8289E282C5A9}"/>
              </a:ext>
            </a:extLst>
          </p:cNvPr>
          <p:cNvSpPr txBox="1"/>
          <p:nvPr/>
        </p:nvSpPr>
        <p:spPr>
          <a:xfrm>
            <a:off x="36661" y="5508007"/>
            <a:ext cx="3600000" cy="261610"/>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Data for modelling demand or costs. </a:t>
            </a:r>
          </a:p>
        </p:txBody>
      </p:sp>
      <p:sp>
        <p:nvSpPr>
          <p:cNvPr id="151" name="TextBox 150">
            <a:extLst>
              <a:ext uri="{FF2B5EF4-FFF2-40B4-BE49-F238E27FC236}">
                <a16:creationId xmlns:a16="http://schemas.microsoft.com/office/drawing/2014/main" id="{F1D5BE25-36E7-43DE-8BA7-FB5885543877}"/>
              </a:ext>
            </a:extLst>
          </p:cNvPr>
          <p:cNvSpPr txBox="1"/>
          <p:nvPr/>
        </p:nvSpPr>
        <p:spPr>
          <a:xfrm>
            <a:off x="3639784" y="4526774"/>
            <a:ext cx="3600000" cy="261610"/>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Statistical analysis around an issue or topic.</a:t>
            </a:r>
          </a:p>
        </p:txBody>
      </p:sp>
      <p:sp>
        <p:nvSpPr>
          <p:cNvPr id="152" name="TextBox 151">
            <a:extLst>
              <a:ext uri="{FF2B5EF4-FFF2-40B4-BE49-F238E27FC236}">
                <a16:creationId xmlns:a16="http://schemas.microsoft.com/office/drawing/2014/main" id="{258E4D03-73CD-4F22-887A-0F343982565F}"/>
              </a:ext>
            </a:extLst>
          </p:cNvPr>
          <p:cNvSpPr txBox="1"/>
          <p:nvPr/>
        </p:nvSpPr>
        <p:spPr>
          <a:xfrm>
            <a:off x="36661" y="4666950"/>
            <a:ext cx="3600000" cy="430887"/>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Qualitative information from stakeholder workshops, interviews or co-design sessions.</a:t>
            </a:r>
          </a:p>
        </p:txBody>
      </p:sp>
      <p:sp>
        <p:nvSpPr>
          <p:cNvPr id="95" name="TextBox 94">
            <a:extLst>
              <a:ext uri="{FF2B5EF4-FFF2-40B4-BE49-F238E27FC236}">
                <a16:creationId xmlns:a16="http://schemas.microsoft.com/office/drawing/2014/main" id="{27475E10-5DC7-48CF-A2C4-3A9A48513602}"/>
              </a:ext>
            </a:extLst>
          </p:cNvPr>
          <p:cNvSpPr txBox="1"/>
          <p:nvPr/>
        </p:nvSpPr>
        <p:spPr>
          <a:xfrm>
            <a:off x="3639784" y="4246421"/>
            <a:ext cx="3927161" cy="261610"/>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Census data about different groups of people</a:t>
            </a:r>
          </a:p>
        </p:txBody>
      </p:sp>
      <p:sp>
        <p:nvSpPr>
          <p:cNvPr id="153" name="TextBox 152">
            <a:extLst>
              <a:ext uri="{FF2B5EF4-FFF2-40B4-BE49-F238E27FC236}">
                <a16:creationId xmlns:a16="http://schemas.microsoft.com/office/drawing/2014/main" id="{8F8F288A-664F-4F54-885A-95C3173B2BFD}"/>
              </a:ext>
            </a:extLst>
          </p:cNvPr>
          <p:cNvSpPr txBox="1"/>
          <p:nvPr/>
        </p:nvSpPr>
        <p:spPr>
          <a:xfrm>
            <a:off x="36661" y="4246421"/>
            <a:ext cx="3600000" cy="430887"/>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Evaluations about the effectiveness of services and interventions. </a:t>
            </a:r>
          </a:p>
        </p:txBody>
      </p:sp>
      <p:sp>
        <p:nvSpPr>
          <p:cNvPr id="154" name="TextBox 153">
            <a:extLst>
              <a:ext uri="{FF2B5EF4-FFF2-40B4-BE49-F238E27FC236}">
                <a16:creationId xmlns:a16="http://schemas.microsoft.com/office/drawing/2014/main" id="{11B49ED5-096C-4E95-8F92-DE8A3648DDD2}"/>
              </a:ext>
            </a:extLst>
          </p:cNvPr>
          <p:cNvSpPr txBox="1"/>
          <p:nvPr/>
        </p:nvSpPr>
        <p:spPr>
          <a:xfrm>
            <a:off x="7383895" y="4898004"/>
            <a:ext cx="2808000" cy="769441"/>
          </a:xfrm>
          <a:prstGeom prst="rect">
            <a:avLst/>
          </a:prstGeom>
          <a:noFill/>
          <a:ln>
            <a:noFill/>
          </a:ln>
        </p:spPr>
        <p:txBody>
          <a:bodyPr wrap="square" rtlCol="0">
            <a:spAutoFit/>
          </a:bodyPr>
          <a:lstStyle/>
          <a:p>
            <a:r>
              <a:rPr lang="en-NZ" sz="1100" dirty="0">
                <a:latin typeface="Source Sans Pro" panose="020B0503030403020204" pitchFamily="34" charset="0"/>
                <a:ea typeface="Source Sans Pro" panose="020B0503030403020204" pitchFamily="34" charset="0"/>
                <a:cs typeface="Arial" panose="020B0604020202020204" pitchFamily="34" charset="0"/>
              </a:rPr>
              <a:t>Data about the characteristics of people who engage with the service or programme delivered under the policy or are affected by the policy. </a:t>
            </a:r>
          </a:p>
        </p:txBody>
      </p:sp>
      <p:sp>
        <p:nvSpPr>
          <p:cNvPr id="156" name="Freeform: Shape 155">
            <a:extLst>
              <a:ext uri="{FF2B5EF4-FFF2-40B4-BE49-F238E27FC236}">
                <a16:creationId xmlns:a16="http://schemas.microsoft.com/office/drawing/2014/main" id="{CF9ABA50-949D-4BC2-8B3D-34F57493B568}"/>
              </a:ext>
            </a:extLst>
          </p:cNvPr>
          <p:cNvSpPr/>
          <p:nvPr/>
        </p:nvSpPr>
        <p:spPr>
          <a:xfrm>
            <a:off x="7460361" y="3499501"/>
            <a:ext cx="5298216" cy="141762"/>
          </a:xfrm>
          <a:custGeom>
            <a:avLst/>
            <a:gdLst>
              <a:gd name="connsiteX0" fmla="*/ 0 w 7744408"/>
              <a:gd name="connsiteY0" fmla="*/ 2472612 h 2472612"/>
              <a:gd name="connsiteX1" fmla="*/ 1819469 w 7744408"/>
              <a:gd name="connsiteY1" fmla="*/ 774441 h 2472612"/>
              <a:gd name="connsiteX2" fmla="*/ 5047861 w 7744408"/>
              <a:gd name="connsiteY2" fmla="*/ 1819469 h 2472612"/>
              <a:gd name="connsiteX3" fmla="*/ 7744408 w 7744408"/>
              <a:gd name="connsiteY3" fmla="*/ 0 h 2472612"/>
              <a:gd name="connsiteX0" fmla="*/ 0 w 7744408"/>
              <a:gd name="connsiteY0" fmla="*/ 2472612 h 2472612"/>
              <a:gd name="connsiteX1" fmla="*/ 1841605 w 7744408"/>
              <a:gd name="connsiteY1" fmla="*/ 1017037 h 2472612"/>
              <a:gd name="connsiteX2" fmla="*/ 5047861 w 7744408"/>
              <a:gd name="connsiteY2" fmla="*/ 1819469 h 2472612"/>
              <a:gd name="connsiteX3" fmla="*/ 7744408 w 7744408"/>
              <a:gd name="connsiteY3" fmla="*/ 0 h 2472612"/>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Lst>
            <a:ahLst/>
            <a:cxnLst>
              <a:cxn ang="0">
                <a:pos x="connsiteX0" y="connsiteY0"/>
              </a:cxn>
              <a:cxn ang="0">
                <a:pos x="connsiteX1" y="connsiteY1"/>
              </a:cxn>
              <a:cxn ang="0">
                <a:pos x="connsiteX2" y="connsiteY2"/>
              </a:cxn>
              <a:cxn ang="0">
                <a:pos x="connsiteX3" y="connsiteY3"/>
              </a:cxn>
            </a:cxnLst>
            <a:rect l="l" t="t" r="r" b="b"/>
            <a:pathLst>
              <a:path w="7552562" h="2565918">
                <a:moveTo>
                  <a:pt x="0" y="2565918"/>
                </a:moveTo>
                <a:cubicBezTo>
                  <a:pt x="489079" y="1771261"/>
                  <a:pt x="1000295" y="1219200"/>
                  <a:pt x="1841605" y="1110343"/>
                </a:cubicBezTo>
                <a:cubicBezTo>
                  <a:pt x="2682915" y="1001486"/>
                  <a:pt x="4096035" y="2097832"/>
                  <a:pt x="5047861" y="1912775"/>
                </a:cubicBezTo>
                <a:cubicBezTo>
                  <a:pt x="5999687" y="1727718"/>
                  <a:pt x="6860364" y="1041141"/>
                  <a:pt x="7552562" y="0"/>
                </a:cubicBezTo>
              </a:path>
            </a:pathLst>
          </a:custGeom>
          <a:noFill/>
          <a:ln w="50800">
            <a:solidFill>
              <a:srgbClr val="E8731B">
                <a:alpha val="30000"/>
              </a:srgbClr>
            </a:solidFill>
            <a:tailEnd type="triangle"/>
          </a:ln>
          <a:effectLst>
            <a:outerShdw blurRad="50800" dist="203200" dir="2700000" algn="tl"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35"/>
          </a:p>
        </p:txBody>
      </p:sp>
      <p:sp>
        <p:nvSpPr>
          <p:cNvPr id="157" name="TextBox 156">
            <a:extLst>
              <a:ext uri="{FF2B5EF4-FFF2-40B4-BE49-F238E27FC236}">
                <a16:creationId xmlns:a16="http://schemas.microsoft.com/office/drawing/2014/main" id="{AB5DFF94-549F-4288-A3A4-2F9FCB699189}"/>
              </a:ext>
            </a:extLst>
          </p:cNvPr>
          <p:cNvSpPr txBox="1"/>
          <p:nvPr/>
        </p:nvSpPr>
        <p:spPr>
          <a:xfrm>
            <a:off x="9309419" y="2648607"/>
            <a:ext cx="2249606" cy="307777"/>
          </a:xfrm>
          <a:prstGeom prst="rect">
            <a:avLst/>
          </a:prstGeom>
          <a:noFill/>
        </p:spPr>
        <p:txBody>
          <a:bodyPr wrap="square" rtlCol="0">
            <a:spAutoFit/>
          </a:bodyPr>
          <a:lstStyle/>
          <a:p>
            <a:r>
              <a:rPr lang="en-NZ" sz="1400" b="1" dirty="0">
                <a:solidFill>
                  <a:srgbClr val="E8731B"/>
                </a:solidFill>
                <a:latin typeface="Source Sans Pro" panose="020B0503030403020204" pitchFamily="34" charset="0"/>
                <a:ea typeface="Source Sans Pro" panose="020B0503030403020204" pitchFamily="34" charset="0"/>
              </a:rPr>
              <a:t>Policy implementation </a:t>
            </a:r>
          </a:p>
        </p:txBody>
      </p:sp>
      <p:sp>
        <p:nvSpPr>
          <p:cNvPr id="158" name="Freeform: Shape 157">
            <a:extLst>
              <a:ext uri="{FF2B5EF4-FFF2-40B4-BE49-F238E27FC236}">
                <a16:creationId xmlns:a16="http://schemas.microsoft.com/office/drawing/2014/main" id="{7E79B5EA-9EA0-4B56-A411-4BB7BA3C70E4}"/>
              </a:ext>
            </a:extLst>
          </p:cNvPr>
          <p:cNvSpPr/>
          <p:nvPr/>
        </p:nvSpPr>
        <p:spPr>
          <a:xfrm>
            <a:off x="97117" y="5787765"/>
            <a:ext cx="12546941" cy="168932"/>
          </a:xfrm>
          <a:custGeom>
            <a:avLst/>
            <a:gdLst>
              <a:gd name="connsiteX0" fmla="*/ 0 w 7744408"/>
              <a:gd name="connsiteY0" fmla="*/ 2472612 h 2472612"/>
              <a:gd name="connsiteX1" fmla="*/ 1819469 w 7744408"/>
              <a:gd name="connsiteY1" fmla="*/ 774441 h 2472612"/>
              <a:gd name="connsiteX2" fmla="*/ 5047861 w 7744408"/>
              <a:gd name="connsiteY2" fmla="*/ 1819469 h 2472612"/>
              <a:gd name="connsiteX3" fmla="*/ 7744408 w 7744408"/>
              <a:gd name="connsiteY3" fmla="*/ 0 h 2472612"/>
              <a:gd name="connsiteX0" fmla="*/ 0 w 7744408"/>
              <a:gd name="connsiteY0" fmla="*/ 2472612 h 2472612"/>
              <a:gd name="connsiteX1" fmla="*/ 1841605 w 7744408"/>
              <a:gd name="connsiteY1" fmla="*/ 1017037 h 2472612"/>
              <a:gd name="connsiteX2" fmla="*/ 5047861 w 7744408"/>
              <a:gd name="connsiteY2" fmla="*/ 1819469 h 2472612"/>
              <a:gd name="connsiteX3" fmla="*/ 7744408 w 7744408"/>
              <a:gd name="connsiteY3" fmla="*/ 0 h 2472612"/>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Lst>
            <a:ahLst/>
            <a:cxnLst>
              <a:cxn ang="0">
                <a:pos x="connsiteX0" y="connsiteY0"/>
              </a:cxn>
              <a:cxn ang="0">
                <a:pos x="connsiteX1" y="connsiteY1"/>
              </a:cxn>
              <a:cxn ang="0">
                <a:pos x="connsiteX2" y="connsiteY2"/>
              </a:cxn>
              <a:cxn ang="0">
                <a:pos x="connsiteX3" y="connsiteY3"/>
              </a:cxn>
            </a:cxnLst>
            <a:rect l="l" t="t" r="r" b="b"/>
            <a:pathLst>
              <a:path w="7552562" h="2565918">
                <a:moveTo>
                  <a:pt x="0" y="2565918"/>
                </a:moveTo>
                <a:cubicBezTo>
                  <a:pt x="489079" y="1771261"/>
                  <a:pt x="1000295" y="1219200"/>
                  <a:pt x="1841605" y="1110343"/>
                </a:cubicBezTo>
                <a:cubicBezTo>
                  <a:pt x="2682915" y="1001486"/>
                  <a:pt x="4096035" y="2097832"/>
                  <a:pt x="5047861" y="1912775"/>
                </a:cubicBezTo>
                <a:cubicBezTo>
                  <a:pt x="5999687" y="1727718"/>
                  <a:pt x="6860364" y="1041141"/>
                  <a:pt x="7552562" y="0"/>
                </a:cubicBezTo>
              </a:path>
            </a:pathLst>
          </a:custGeom>
          <a:noFill/>
          <a:ln w="50800">
            <a:solidFill>
              <a:srgbClr val="E8731B">
                <a:alpha val="30000"/>
              </a:srgbClr>
            </a:solidFill>
            <a:tailEnd type="triangle"/>
          </a:ln>
          <a:effectLst>
            <a:outerShdw blurRad="50800" dist="203200" dir="2700000" algn="tl"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35"/>
          </a:p>
        </p:txBody>
      </p:sp>
      <p:pic>
        <p:nvPicPr>
          <p:cNvPr id="57" name="Picture 56" descr="A picture containing text&#10;&#10;Description automatically generated">
            <a:extLst>
              <a:ext uri="{FF2B5EF4-FFF2-40B4-BE49-F238E27FC236}">
                <a16:creationId xmlns:a16="http://schemas.microsoft.com/office/drawing/2014/main" id="{1726D4B6-56E0-4E9B-A920-E5BCF05514E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976637" y="121521"/>
            <a:ext cx="1667421" cy="720000"/>
          </a:xfrm>
          <a:prstGeom prst="rect">
            <a:avLst/>
          </a:prstGeom>
        </p:spPr>
      </p:pic>
      <p:sp>
        <p:nvSpPr>
          <p:cNvPr id="2" name="Rectangle 1">
            <a:extLst>
              <a:ext uri="{FF2B5EF4-FFF2-40B4-BE49-F238E27FC236}">
                <a16:creationId xmlns:a16="http://schemas.microsoft.com/office/drawing/2014/main" id="{E53857EA-C645-477B-8A42-23330009E3E3}"/>
              </a:ext>
            </a:extLst>
          </p:cNvPr>
          <p:cNvSpPr/>
          <p:nvPr/>
        </p:nvSpPr>
        <p:spPr>
          <a:xfrm>
            <a:off x="6472316" y="903200"/>
            <a:ext cx="6326127" cy="1743968"/>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NZ" sz="700" b="1" dirty="0">
              <a:solidFill>
                <a:schemeClr val="tx1"/>
              </a:solidFill>
              <a:latin typeface="Source Sans Pro" panose="020B0503030403020204" pitchFamily="34" charset="0"/>
              <a:ea typeface="Source Sans Pro" panose="020B0503030403020204" pitchFamily="34" charset="0"/>
            </a:endParaRPr>
          </a:p>
          <a:p>
            <a:r>
              <a:rPr lang="en-NZ" sz="1300" b="1" dirty="0">
                <a:solidFill>
                  <a:schemeClr val="tx1"/>
                </a:solidFill>
                <a:latin typeface="Source Sans Pro" panose="020B0503030403020204" pitchFamily="34" charset="0"/>
                <a:ea typeface="Source Sans Pro" panose="020B0503030403020204" pitchFamily="34" charset="0"/>
              </a:rPr>
              <a:t>      Keep in mind</a:t>
            </a:r>
          </a:p>
          <a:p>
            <a:r>
              <a:rPr lang="en-NZ" sz="1300" dirty="0">
                <a:solidFill>
                  <a:schemeClr val="tx1"/>
                </a:solidFill>
                <a:latin typeface="Source Sans Pro" panose="020B0503030403020204" pitchFamily="34" charset="0"/>
                <a:ea typeface="Source Sans Pro" panose="020B0503030403020204" pitchFamily="34" charset="0"/>
              </a:rPr>
              <a:t>People often think of information they have supplied, or that is about them, as personal, even when it has been de-identified or anonymised and is being used in a non-personal form. Whenever your work is about people, then being clear about purpose, supporting transparency and choice, enabling people to access their information and sharing the value of the insights developed using people’s information are key parts of good practice.</a:t>
            </a:r>
          </a:p>
        </p:txBody>
      </p:sp>
      <p:sp>
        <p:nvSpPr>
          <p:cNvPr id="59" name="Oval 58">
            <a:extLst>
              <a:ext uri="{FF2B5EF4-FFF2-40B4-BE49-F238E27FC236}">
                <a16:creationId xmlns:a16="http://schemas.microsoft.com/office/drawing/2014/main" id="{AFC279FA-0A4B-466C-9CB7-C9D39DE3DB5C}"/>
              </a:ext>
            </a:extLst>
          </p:cNvPr>
          <p:cNvSpPr/>
          <p:nvPr/>
        </p:nvSpPr>
        <p:spPr>
          <a:xfrm>
            <a:off x="6588588" y="1029717"/>
            <a:ext cx="166493" cy="167526"/>
          </a:xfrm>
          <a:prstGeom prst="ellipse">
            <a:avLst/>
          </a:prstGeom>
          <a:solidFill>
            <a:srgbClr val="EA8132"/>
          </a:solidFill>
          <a:ln>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100" b="1" dirty="0"/>
              <a:t>!</a:t>
            </a:r>
          </a:p>
        </p:txBody>
      </p:sp>
      <p:sp>
        <p:nvSpPr>
          <p:cNvPr id="61" name="TextBox 60">
            <a:extLst>
              <a:ext uri="{FF2B5EF4-FFF2-40B4-BE49-F238E27FC236}">
                <a16:creationId xmlns:a16="http://schemas.microsoft.com/office/drawing/2014/main" id="{4C7996E0-7A3A-4C61-9622-0E63CDEDB232}"/>
              </a:ext>
            </a:extLst>
          </p:cNvPr>
          <p:cNvSpPr txBox="1"/>
          <p:nvPr/>
        </p:nvSpPr>
        <p:spPr>
          <a:xfrm>
            <a:off x="11824976" y="9337580"/>
            <a:ext cx="976623" cy="230832"/>
          </a:xfrm>
          <a:prstGeom prst="rect">
            <a:avLst/>
          </a:prstGeom>
          <a:noFill/>
        </p:spPr>
        <p:txBody>
          <a:bodyPr wrap="square" rtlCol="0">
            <a:spAutoFit/>
          </a:bodyPr>
          <a:lstStyle/>
          <a:p>
            <a:pPr algn="r"/>
            <a:r>
              <a:rPr lang="en-NZ" sz="900" b="1" dirty="0">
                <a:latin typeface="Source Sans Pro" panose="020B0503030403020204" pitchFamily="34" charset="0"/>
                <a:ea typeface="Source Sans Pro" panose="020B0503030403020204" pitchFamily="34" charset="0"/>
              </a:rPr>
              <a:t>Page 1 of 1</a:t>
            </a:r>
          </a:p>
        </p:txBody>
      </p:sp>
      <p:sp>
        <p:nvSpPr>
          <p:cNvPr id="62" name="TextBox 61">
            <a:extLst>
              <a:ext uri="{FF2B5EF4-FFF2-40B4-BE49-F238E27FC236}">
                <a16:creationId xmlns:a16="http://schemas.microsoft.com/office/drawing/2014/main" id="{7DA420C4-BA69-45A7-9C76-436FC2DFAF0D}"/>
              </a:ext>
              <a:ext uri="{C183D7F6-B498-43B3-948B-1728B52AA6E4}">
                <adec:decorative xmlns:adec="http://schemas.microsoft.com/office/drawing/2017/decorative" val="0"/>
              </a:ext>
            </a:extLst>
          </p:cNvPr>
          <p:cNvSpPr txBox="1"/>
          <p:nvPr/>
        </p:nvSpPr>
        <p:spPr>
          <a:xfrm>
            <a:off x="31797" y="9283169"/>
            <a:ext cx="1205779" cy="230832"/>
          </a:xfrm>
          <a:prstGeom prst="rect">
            <a:avLst/>
          </a:prstGeom>
          <a:noFill/>
        </p:spPr>
        <p:txBody>
          <a:bodyPr wrap="none" rtlCol="0">
            <a:spAutoFit/>
          </a:bodyPr>
          <a:lstStyle/>
          <a:p>
            <a:r>
              <a:rPr lang="en-NZ" sz="900" b="1" dirty="0"/>
              <a:t>digitial.govt.nz/</a:t>
            </a:r>
            <a:r>
              <a:rPr lang="en-NZ" sz="900" b="1" dirty="0" err="1"/>
              <a:t>dpup</a:t>
            </a:r>
            <a:endParaRPr lang="en-NZ" sz="900" dirty="0">
              <a:solidFill>
                <a:srgbClr val="EA8132"/>
              </a:solidFill>
            </a:endParaRPr>
          </a:p>
        </p:txBody>
      </p:sp>
      <p:cxnSp>
        <p:nvCxnSpPr>
          <p:cNvPr id="72" name="Straight Connector 71">
            <a:extLst>
              <a:ext uri="{FF2B5EF4-FFF2-40B4-BE49-F238E27FC236}">
                <a16:creationId xmlns:a16="http://schemas.microsoft.com/office/drawing/2014/main" id="{69692ED5-79A8-4BC2-8209-E5A4B3F867F8}"/>
              </a:ext>
            </a:extLst>
          </p:cNvPr>
          <p:cNvCxnSpPr>
            <a:cxnSpLocks/>
          </p:cNvCxnSpPr>
          <p:nvPr/>
        </p:nvCxnSpPr>
        <p:spPr>
          <a:xfrm>
            <a:off x="6337253" y="6440919"/>
            <a:ext cx="0" cy="3160281"/>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20A664B6-F08F-4D36-A118-530FF12E9CA7}"/>
              </a:ext>
            </a:extLst>
          </p:cNvPr>
          <p:cNvCxnSpPr>
            <a:cxnSpLocks/>
          </p:cNvCxnSpPr>
          <p:nvPr/>
        </p:nvCxnSpPr>
        <p:spPr>
          <a:xfrm>
            <a:off x="7296590" y="3641263"/>
            <a:ext cx="0" cy="2024582"/>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DEFFDB3-DF1E-430B-9488-A470E829A77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703252" y="56015"/>
            <a:ext cx="1988524" cy="720000"/>
          </a:xfrm>
          <a:prstGeom prst="rect">
            <a:avLst/>
          </a:prstGeom>
        </p:spPr>
      </p:pic>
      <p:pic>
        <p:nvPicPr>
          <p:cNvPr id="7" name="Picture 6">
            <a:extLst>
              <a:ext uri="{FF2B5EF4-FFF2-40B4-BE49-F238E27FC236}">
                <a16:creationId xmlns:a16="http://schemas.microsoft.com/office/drawing/2014/main" id="{9196CAC5-BFD1-4B04-9D43-D740EE897E6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41124" y="9285957"/>
            <a:ext cx="1483064" cy="270000"/>
          </a:xfrm>
          <a:prstGeom prst="rect">
            <a:avLst/>
          </a:prstGeom>
        </p:spPr>
      </p:pic>
    </p:spTree>
    <p:extLst>
      <p:ext uri="{BB962C8B-B14F-4D97-AF65-F5344CB8AC3E}">
        <p14:creationId xmlns:p14="http://schemas.microsoft.com/office/powerpoint/2010/main" val="1565678914"/>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EEJU23W3HNHT-1111130400-882</_dlc_DocId>
    <_dlc_DocIdUrl xmlns="32912b76-460a-4724-b42f-6e9d0ecab840">
      <Url>https://dia.cohesion.net.nz/Sites/AOG/GCPO/_layouts/15/DocIdRedir.aspx?ID=EEJU23W3HNHT-1111130400-882</Url>
      <Description>EEJU23W3HNHT-1111130400-882</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2887B0-BC3A-4CEA-925E-54375FE9A4B1}">
  <ds:schemaRefs>
    <ds:schemaRef ds:uri="http://purl.org/dc/terms/"/>
    <ds:schemaRef ds:uri="http://schemas.microsoft.com/sharepoint/v4"/>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57D44D90-952B-483C-B148-1E06B53DF6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FA8B1E-3C7D-4A5D-9D64-32A0BA622DB2}">
  <ds:schemaRefs>
    <ds:schemaRef ds:uri="http://schemas.microsoft.com/sharepoint/events"/>
  </ds:schemaRefs>
</ds:datastoreItem>
</file>

<file path=customXml/itemProps4.xml><?xml version="1.0" encoding="utf-8"?>
<ds:datastoreItem xmlns:ds="http://schemas.openxmlformats.org/officeDocument/2006/customXml" ds:itemID="{5B199CCA-70A7-4C5C-AE3A-717B7F2D38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24608</TotalTime>
  <Words>825</Words>
  <Application>Microsoft Office PowerPoint</Application>
  <PresentationFormat>A3 Paper (297x420 mm)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vt:lpstr>
      <vt:lpstr>Calibri</vt:lpstr>
      <vt:lpstr>Calibri Light</vt:lpstr>
      <vt:lpstr>Source Sans Pro</vt:lpstr>
      <vt:lpstr>Times New Roman</vt:lpstr>
      <vt:lpstr>1_Custom Design</vt:lpstr>
      <vt:lpstr>Custom Design</vt:lpstr>
      <vt:lpstr>Social Wellbeing Agency A3 Theme</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558</cp:revision>
  <cp:lastPrinted>2020-09-28T22:28:23Z</cp:lastPrinted>
  <dcterms:created xsi:type="dcterms:W3CDTF">2016-04-18T03:19:15Z</dcterms:created>
  <dcterms:modified xsi:type="dcterms:W3CDTF">2021-11-23T08:29:35Z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A12493635</vt:lpwstr>
  </property>
  <property fmtid="{D5CDD505-2E9C-101B-9397-08002B2CF9AE}" pid="4" name="Objective-Title">
    <vt:lpwstr>Template_Presentation_A3-Ministerial-poster_Horizontal_Analytical-dots_SWA_FINAL_20200424</vt:lpwstr>
  </property>
  <property fmtid="{D5CDD505-2E9C-101B-9397-08002B2CF9AE}" pid="5" name="Objective-Comment">
    <vt:lpwstr/>
  </property>
  <property fmtid="{D5CDD505-2E9C-101B-9397-08002B2CF9AE}" pid="6" name="Objective-CreationStamp">
    <vt:filetime>2020-05-01T04:40:11Z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2020-05-01T04:40:11Z</vt:filetime>
  </property>
  <property fmtid="{D5CDD505-2E9C-101B-9397-08002B2CF9AE}" pid="10" name="Objective-ModificationStamp">
    <vt:filetime>2020-05-01T04:40:51Z</vt:filetime>
  </property>
  <property fmtid="{D5CDD505-2E9C-101B-9397-08002B2CF9AE}" pid="11" name="Objective-Owner">
    <vt:lpwstr>Jacinta Syme</vt:lpwstr>
  </property>
  <property fmtid="{D5CDD505-2E9C-101B-9397-08002B2CF9AE}" pid="12" name="Objective-Path">
    <vt:lpwstr>Global Folder:SIA INFORMATION REPOSITORY:Corporate:Communications:SWA Toolkit 2020:Microsoft Suite Templates:</vt:lpwstr>
  </property>
  <property fmtid="{D5CDD505-2E9C-101B-9397-08002B2CF9AE}" pid="13" name="Objective-Parent">
    <vt:lpwstr>Microsoft Suite Templates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r8>1</vt:r8>
  </property>
  <property fmtid="{D5CDD505-2E9C-101B-9397-08002B2CF9AE}" pid="17" name="Objective-VersionComment">
    <vt:lpwstr>First version</vt:lpwstr>
  </property>
  <property fmtid="{D5CDD505-2E9C-101B-9397-08002B2CF9AE}" pid="18" name="Objective-FileNumber">
    <vt:lpwstr>qA663544</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Final</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84a69bc5-4955-4737-aed4-2deb8171b0b9</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DIAAdministrationDocumentType">
    <vt:lpwstr/>
  </property>
  <property fmtid="{D5CDD505-2E9C-101B-9397-08002B2CF9AE}" pid="35" name="h288be6dc87141bbb85aea15bb46feec">
    <vt:lpwstr/>
  </property>
  <property fmtid="{D5CDD505-2E9C-101B-9397-08002B2CF9AE}" pid="36" name="DIAReportDocumentType">
    <vt:lpwstr/>
  </property>
  <property fmtid="{D5CDD505-2E9C-101B-9397-08002B2CF9AE}" pid="37" name="DIAMeetingDocumentType">
    <vt:lpwstr/>
  </property>
  <property fmtid="{D5CDD505-2E9C-101B-9397-08002B2CF9AE}" pid="38" name="f2ff4695490c4bf79a895c9f81dcf06d">
    <vt:lpwstr/>
  </property>
  <property fmtid="{D5CDD505-2E9C-101B-9397-08002B2CF9AE}" pid="39" name="c794c62a77ac4a12986871855a87615d">
    <vt:lpwstr/>
  </property>
</Properties>
</file>