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7" r:id="rId4"/>
    <p:sldId id="259"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95CC"/>
    <a:srgbClr val="2678A8"/>
    <a:srgbClr val="67AFD8"/>
    <a:srgbClr val="AADE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286" autoAdjust="0"/>
  </p:normalViewPr>
  <p:slideViewPr>
    <p:cSldViewPr>
      <p:cViewPr varScale="1">
        <p:scale>
          <a:sx n="82" d="100"/>
          <a:sy n="82" d="100"/>
        </p:scale>
        <p:origin x="-237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886795-9433-4FDC-BE97-88982FEC3052}" type="datetimeFigureOut">
              <a:rPr lang="en-NZ" smtClean="0"/>
              <a:t>28/11/2014</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FE570-BB3D-4EBB-AFD1-2A0FF19A74E0}" type="slidenum">
              <a:rPr lang="en-NZ" smtClean="0"/>
              <a:t>‹#›</a:t>
            </a:fld>
            <a:endParaRPr lang="en-NZ"/>
          </a:p>
        </p:txBody>
      </p:sp>
    </p:spTree>
    <p:extLst>
      <p:ext uri="{BB962C8B-B14F-4D97-AF65-F5344CB8AC3E}">
        <p14:creationId xmlns:p14="http://schemas.microsoft.com/office/powerpoint/2010/main" val="1312158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Hi there!  It’s really great to see all of you here today.</a:t>
            </a:r>
            <a:r>
              <a:rPr lang="en-NZ" baseline="0" dirty="0" smtClean="0"/>
              <a:t> </a:t>
            </a:r>
            <a:r>
              <a:rPr lang="en-NZ" dirty="0" smtClean="0">
                <a:sym typeface="Wingdings" panose="05000000000000000000" pitchFamily="2" charset="2"/>
              </a:rPr>
              <a:t>My name is </a:t>
            </a:r>
            <a:r>
              <a:rPr lang="en-NZ" dirty="0" err="1" smtClean="0">
                <a:sym typeface="Wingdings" panose="05000000000000000000" pitchFamily="2" charset="2"/>
              </a:rPr>
              <a:t>aimee</a:t>
            </a:r>
            <a:r>
              <a:rPr lang="en-NZ" dirty="0" smtClean="0">
                <a:sym typeface="Wingdings" panose="05000000000000000000" pitchFamily="2" charset="2"/>
              </a:rPr>
              <a:t> </a:t>
            </a:r>
            <a:r>
              <a:rPr lang="en-NZ" dirty="0" err="1" smtClean="0">
                <a:sym typeface="Wingdings" panose="05000000000000000000" pitchFamily="2" charset="2"/>
              </a:rPr>
              <a:t>whitcroft</a:t>
            </a:r>
            <a:r>
              <a:rPr lang="en-NZ" dirty="0" smtClean="0">
                <a:sym typeface="Wingdings" panose="05000000000000000000" pitchFamily="2" charset="2"/>
              </a:rPr>
              <a:t>, and I’m Content Designer Lead for the</a:t>
            </a:r>
            <a:r>
              <a:rPr lang="en-NZ" baseline="0" dirty="0" smtClean="0">
                <a:sym typeface="Wingdings" panose="05000000000000000000" pitchFamily="2" charset="2"/>
              </a:rPr>
              <a:t> Govt.nz website. I’m going to be introducing us briefly today, and then hopefully eliciting your help </a:t>
            </a:r>
            <a:endParaRPr lang="en-NZ" dirty="0"/>
          </a:p>
        </p:txBody>
      </p:sp>
      <p:sp>
        <p:nvSpPr>
          <p:cNvPr id="4" name="Slide Number Placeholder 3"/>
          <p:cNvSpPr>
            <a:spLocks noGrp="1"/>
          </p:cNvSpPr>
          <p:nvPr>
            <p:ph type="sldNum" sz="quarter" idx="10"/>
          </p:nvPr>
        </p:nvSpPr>
        <p:spPr/>
        <p:txBody>
          <a:bodyPr/>
          <a:lstStyle/>
          <a:p>
            <a:fld id="{5FEFE570-BB3D-4EBB-AFD1-2A0FF19A74E0}" type="slidenum">
              <a:rPr lang="en-NZ" smtClean="0"/>
              <a:t>1</a:t>
            </a:fld>
            <a:endParaRPr lang="en-NZ"/>
          </a:p>
        </p:txBody>
      </p:sp>
    </p:spTree>
    <p:extLst>
      <p:ext uri="{BB962C8B-B14F-4D97-AF65-F5344CB8AC3E}">
        <p14:creationId xmlns:p14="http://schemas.microsoft.com/office/powerpoint/2010/main" val="2386729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As we all know, interacting with government can be a difficult process. </a:t>
            </a:r>
          </a:p>
          <a:p>
            <a:endParaRPr lang="en-NZ" dirty="0" smtClean="0"/>
          </a:p>
          <a:p>
            <a:r>
              <a:rPr lang="en-NZ" dirty="0" smtClean="0"/>
              <a:t>People don’t know where to start looking for government-related information online. Or they’re not sure which are the best sources of this information. Often it’s not clear how government</a:t>
            </a:r>
            <a:r>
              <a:rPr lang="en-NZ" baseline="0" dirty="0" smtClean="0"/>
              <a:t> services actually work, what the next steps are, or who the best people are to contact. </a:t>
            </a:r>
            <a:r>
              <a:rPr lang="en-NZ" sz="1200" kern="1200" dirty="0" smtClean="0">
                <a:solidFill>
                  <a:schemeClr val="tx1"/>
                </a:solidFill>
                <a:effectLst/>
                <a:latin typeface="+mn-lt"/>
                <a:ea typeface="+mn-ea"/>
                <a:cs typeface="+mn-cs"/>
              </a:rPr>
              <a:t>Sometimes people need to interact with several government departments to access a service or to get something done – I’m sure many of us here know first hand how painful and confusing an experience that can be. </a:t>
            </a: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Finally, the unfortunate fact is that many of the people most in need of government services, or who access them most often, may also</a:t>
            </a:r>
            <a:r>
              <a:rPr lang="en-NZ" sz="1200" kern="1200" baseline="0" dirty="0" smtClean="0">
                <a:solidFill>
                  <a:schemeClr val="tx1"/>
                </a:solidFill>
                <a:effectLst/>
                <a:latin typeface="+mn-lt"/>
                <a:ea typeface="+mn-ea"/>
                <a:cs typeface="+mn-cs"/>
              </a:rPr>
              <a:t> have low reach and engagement, low literacy levels or low digital ability.</a:t>
            </a:r>
            <a:endParaRPr lang="en-NZ" dirty="0"/>
          </a:p>
        </p:txBody>
      </p:sp>
      <p:sp>
        <p:nvSpPr>
          <p:cNvPr id="4" name="Slide Number Placeholder 3"/>
          <p:cNvSpPr>
            <a:spLocks noGrp="1"/>
          </p:cNvSpPr>
          <p:nvPr>
            <p:ph type="sldNum" sz="quarter" idx="10"/>
          </p:nvPr>
        </p:nvSpPr>
        <p:spPr/>
        <p:txBody>
          <a:bodyPr/>
          <a:lstStyle/>
          <a:p>
            <a:fld id="{5FEFE570-BB3D-4EBB-AFD1-2A0FF19A74E0}" type="slidenum">
              <a:rPr lang="en-NZ" smtClean="0"/>
              <a:t>2</a:t>
            </a:fld>
            <a:endParaRPr lang="en-NZ"/>
          </a:p>
        </p:txBody>
      </p:sp>
    </p:spTree>
    <p:extLst>
      <p:ext uri="{BB962C8B-B14F-4D97-AF65-F5344CB8AC3E}">
        <p14:creationId xmlns:p14="http://schemas.microsoft.com/office/powerpoint/2010/main" val="4001902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And that’s why we are here. </a:t>
            </a:r>
          </a:p>
          <a:p>
            <a:endParaRPr lang="en-NZ" dirty="0" smtClean="0"/>
          </a:p>
          <a:p>
            <a:r>
              <a:rPr lang="en-NZ" dirty="0" smtClean="0"/>
              <a:t>We launched the Govt.nz MVP – </a:t>
            </a:r>
            <a:r>
              <a:rPr lang="en-NZ" dirty="0" err="1" smtClean="0"/>
              <a:t>startup</a:t>
            </a:r>
            <a:r>
              <a:rPr lang="en-NZ" dirty="0" smtClean="0"/>
              <a:t> slang for</a:t>
            </a:r>
            <a:r>
              <a:rPr lang="en-NZ" baseline="0" dirty="0" smtClean="0"/>
              <a:t> ‘first simple, public version’ – in late July 2014. We replaced newzealand.govt.nz, which </a:t>
            </a:r>
            <a:r>
              <a:rPr lang="en-NZ" baseline="0" dirty="0" smtClean="0">
                <a:solidFill>
                  <a:srgbClr val="FF0000"/>
                </a:solidFill>
              </a:rPr>
              <a:t>was set up to provide links to all government sites</a:t>
            </a:r>
            <a:r>
              <a:rPr lang="en-NZ" baseline="0" dirty="0" smtClean="0"/>
              <a:t>. At the moment, we have content owned by 44 agencies, and contact details for over 400. </a:t>
            </a:r>
          </a:p>
          <a:p>
            <a:endParaRPr lang="en-NZ" baseline="0" dirty="0" smtClean="0"/>
          </a:p>
          <a:p>
            <a:r>
              <a:rPr lang="en-NZ" baseline="0" dirty="0" smtClean="0"/>
              <a:t>Here are some of our current statistics since 29 July 2014. We have had almost 600,000 page views. 17% of our visitors are repeat visitors. 34% of our visitors come from outside New Zealand. 29% of the visits to our site take place on mobile phone. And 54% of our visits come from searches done on the internet. These aren’t our only metrics: we are always working to figure out what the best metrics are to measure our success.</a:t>
            </a:r>
            <a:endParaRPr lang="en-NZ" dirty="0"/>
          </a:p>
        </p:txBody>
      </p:sp>
      <p:sp>
        <p:nvSpPr>
          <p:cNvPr id="4" name="Slide Number Placeholder 3"/>
          <p:cNvSpPr>
            <a:spLocks noGrp="1"/>
          </p:cNvSpPr>
          <p:nvPr>
            <p:ph type="sldNum" sz="quarter" idx="10"/>
          </p:nvPr>
        </p:nvSpPr>
        <p:spPr/>
        <p:txBody>
          <a:bodyPr/>
          <a:lstStyle/>
          <a:p>
            <a:fld id="{5FEFE570-BB3D-4EBB-AFD1-2A0FF19A74E0}" type="slidenum">
              <a:rPr lang="en-NZ" smtClean="0"/>
              <a:t>3</a:t>
            </a:fld>
            <a:endParaRPr lang="en-NZ"/>
          </a:p>
        </p:txBody>
      </p:sp>
    </p:spTree>
    <p:extLst>
      <p:ext uri="{BB962C8B-B14F-4D97-AF65-F5344CB8AC3E}">
        <p14:creationId xmlns:p14="http://schemas.microsoft.com/office/powerpoint/2010/main" val="4183233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We have three primary goals. </a:t>
            </a:r>
          </a:p>
          <a:p>
            <a:endParaRPr lang="en-NZ" dirty="0" smtClean="0"/>
          </a:p>
          <a:p>
            <a:r>
              <a:rPr lang="en-NZ" dirty="0" smtClean="0"/>
              <a:t>The first is that we are absolutely human-centric. Our purpose is to figure out what people are trying to do</a:t>
            </a:r>
            <a:r>
              <a:rPr lang="en-NZ" baseline="0" dirty="0" smtClean="0"/>
              <a:t> and</a:t>
            </a:r>
            <a:r>
              <a:rPr lang="en-NZ" dirty="0" smtClean="0"/>
              <a:t> what’s getting in their way, and then we’re working with agencies to help lower those barriers. We also want to be a source of government info that people can trust. We are working to make</a:t>
            </a:r>
            <a:r>
              <a:rPr lang="en-NZ" baseline="0" dirty="0" smtClean="0"/>
              <a:t> sure our content is up-to-date and accurate. We are working with central sites like business.govt.nz. And we are always listening to feedback from our users on what they need, and working to make our site better and more useful for them.</a:t>
            </a:r>
          </a:p>
          <a:p>
            <a:endParaRPr lang="en-NZ" baseline="0" dirty="0" smtClean="0"/>
          </a:p>
          <a:p>
            <a:r>
              <a:rPr lang="en-NZ" baseline="0" dirty="0" smtClean="0"/>
              <a:t>We also want to be the home for pan-government and independent content for citizens. </a:t>
            </a:r>
          </a:p>
          <a:p>
            <a:endParaRPr lang="en-NZ" baseline="0" dirty="0" smtClean="0"/>
          </a:p>
          <a:p>
            <a:r>
              <a:rPr lang="en-NZ" baseline="0" dirty="0" smtClean="0"/>
              <a:t>Finally, and perhaps most importantly for you all, we want to promote open and transparent government. We’re doing this through things like providing an open platform where New Zealanders can give us feedback about their online government experiences. We’re promoting the sharing and reuse of content – all of ours, unless specified, is CC-BY 3.0. There are a host of other things, too, including the fact that we also want to be the authoritative source of government directory and contact data.</a:t>
            </a:r>
            <a:endParaRPr lang="en-NZ" dirty="0"/>
          </a:p>
        </p:txBody>
      </p:sp>
      <p:sp>
        <p:nvSpPr>
          <p:cNvPr id="4" name="Slide Number Placeholder 3"/>
          <p:cNvSpPr>
            <a:spLocks noGrp="1"/>
          </p:cNvSpPr>
          <p:nvPr>
            <p:ph type="sldNum" sz="quarter" idx="10"/>
          </p:nvPr>
        </p:nvSpPr>
        <p:spPr/>
        <p:txBody>
          <a:bodyPr/>
          <a:lstStyle/>
          <a:p>
            <a:fld id="{5FEFE570-BB3D-4EBB-AFD1-2A0FF19A74E0}" type="slidenum">
              <a:rPr lang="en-NZ" smtClean="0"/>
              <a:t>4</a:t>
            </a:fld>
            <a:endParaRPr lang="en-NZ"/>
          </a:p>
        </p:txBody>
      </p:sp>
    </p:spTree>
    <p:extLst>
      <p:ext uri="{BB962C8B-B14F-4D97-AF65-F5344CB8AC3E}">
        <p14:creationId xmlns:p14="http://schemas.microsoft.com/office/powerpoint/2010/main" val="1646468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And on that note: w</a:t>
            </a:r>
            <a:r>
              <a:rPr lang="en-NZ" baseline="0" dirty="0" smtClean="0"/>
              <a:t>e have an API. You can find it linked to in the footer of Govt.nz, or by </a:t>
            </a:r>
            <a:r>
              <a:rPr lang="en-NZ" baseline="0" dirty="0" err="1" smtClean="0"/>
              <a:t>by</a:t>
            </a:r>
            <a:r>
              <a:rPr lang="en-NZ" baseline="0" dirty="0" smtClean="0"/>
              <a:t> going to the link on this slide: www.govt.nz/api/v1. At present, it serves data from our Government A-Z directory: organisation names and acronyms, their contact details, managers, ministers, roles and sectors. At present, it outputs results in JSON or XML, and the instructions are in HTML. We know it’s a bit basic: a baby API, if you will. We’ve been focussing our efforts on things like getting some content onto the site.</a:t>
            </a:r>
            <a:endParaRPr lang="en-NZ" dirty="0"/>
          </a:p>
        </p:txBody>
      </p:sp>
      <p:sp>
        <p:nvSpPr>
          <p:cNvPr id="4" name="Slide Number Placeholder 3"/>
          <p:cNvSpPr>
            <a:spLocks noGrp="1"/>
          </p:cNvSpPr>
          <p:nvPr>
            <p:ph type="sldNum" sz="quarter" idx="10"/>
          </p:nvPr>
        </p:nvSpPr>
        <p:spPr/>
        <p:txBody>
          <a:bodyPr/>
          <a:lstStyle/>
          <a:p>
            <a:fld id="{5FEFE570-BB3D-4EBB-AFD1-2A0FF19A74E0}" type="slidenum">
              <a:rPr lang="en-NZ" smtClean="0"/>
              <a:t>5</a:t>
            </a:fld>
            <a:endParaRPr lang="en-NZ"/>
          </a:p>
        </p:txBody>
      </p:sp>
    </p:spTree>
    <p:extLst>
      <p:ext uri="{BB962C8B-B14F-4D97-AF65-F5344CB8AC3E}">
        <p14:creationId xmlns:p14="http://schemas.microsoft.com/office/powerpoint/2010/main" val="3360977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NZ" dirty="0" smtClean="0"/>
              <a:t>But we want to make</a:t>
            </a:r>
            <a:r>
              <a:rPr lang="en-NZ" baseline="0" dirty="0" smtClean="0"/>
              <a:t> our API better. And we were thinking that the open data and open government community would be the ideal people to help us do this! So, these are the sorts of questions we have for you all: </a:t>
            </a:r>
          </a:p>
          <a:p>
            <a:pPr fontAlgn="base"/>
            <a:r>
              <a:rPr lang="en-NZ" sz="1600" baseline="0" dirty="0" smtClean="0"/>
              <a:t> - </a:t>
            </a:r>
            <a:r>
              <a:rPr lang="en-US" sz="1600" dirty="0" smtClean="0"/>
              <a:t>What would make it useful for you?</a:t>
            </a:r>
          </a:p>
          <a:p>
            <a:pPr fontAlgn="base"/>
            <a:r>
              <a:rPr lang="en-NZ" sz="1600" baseline="0" dirty="0" smtClean="0"/>
              <a:t> - </a:t>
            </a:r>
            <a:r>
              <a:rPr lang="en-US" sz="1600" dirty="0" smtClean="0"/>
              <a:t>How do you think it should work (technically)?</a:t>
            </a:r>
          </a:p>
          <a:p>
            <a:pPr fontAlgn="base"/>
            <a:r>
              <a:rPr lang="en-NZ" sz="1600" baseline="0" dirty="0" smtClean="0"/>
              <a:t> - </a:t>
            </a:r>
            <a:r>
              <a:rPr lang="en-US" sz="1600" dirty="0" smtClean="0"/>
              <a:t>Are there any output formats you think it should have that it doesn’t?</a:t>
            </a:r>
          </a:p>
          <a:p>
            <a:pPr fontAlgn="base"/>
            <a:r>
              <a:rPr lang="en-NZ" sz="1600" baseline="0" dirty="0" smtClean="0"/>
              <a:t> - </a:t>
            </a:r>
            <a:r>
              <a:rPr lang="en-US" sz="1600" dirty="0" smtClean="0"/>
              <a:t>Where do you think it could be used?</a:t>
            </a:r>
          </a:p>
          <a:p>
            <a:pPr fontAlgn="base"/>
            <a:r>
              <a:rPr lang="en-NZ" sz="1600" baseline="0" dirty="0" smtClean="0"/>
              <a:t> - </a:t>
            </a:r>
            <a:r>
              <a:rPr lang="en-US" sz="1600" dirty="0" smtClean="0"/>
              <a:t>Have you or your </a:t>
            </a:r>
            <a:r>
              <a:rPr lang="en-US" sz="1600" dirty="0" err="1" smtClean="0"/>
              <a:t>organisation</a:t>
            </a:r>
            <a:r>
              <a:rPr lang="en-US" sz="1600" dirty="0" smtClean="0"/>
              <a:t> already been using the API and if so, how?</a:t>
            </a:r>
            <a:endParaRPr lang="en-NZ" sz="1600" dirty="0" smtClean="0"/>
          </a:p>
          <a:p>
            <a:r>
              <a:rPr lang="en-NZ" sz="1600" baseline="0" dirty="0" smtClean="0"/>
              <a:t> - </a:t>
            </a:r>
            <a:r>
              <a:rPr lang="en-NZ" sz="1600" dirty="0" smtClean="0"/>
              <a:t>What info could/should it carry? </a:t>
            </a:r>
            <a:r>
              <a:rPr lang="en-NZ" sz="1600" dirty="0" err="1" smtClean="0"/>
              <a:t>Eg</a:t>
            </a:r>
            <a:r>
              <a:rPr lang="en-NZ" sz="1600" dirty="0" smtClean="0"/>
              <a:t>:</a:t>
            </a:r>
          </a:p>
          <a:p>
            <a:pPr lvl="1"/>
            <a:r>
              <a:rPr lang="en-NZ" sz="1400" baseline="0" dirty="0" smtClean="0"/>
              <a:t> -- </a:t>
            </a:r>
            <a:r>
              <a:rPr lang="en-NZ" sz="1400" dirty="0" smtClean="0"/>
              <a:t>Would a directory of consultations in progress across government be useful?</a:t>
            </a:r>
          </a:p>
          <a:p>
            <a:pPr lvl="1"/>
            <a:r>
              <a:rPr lang="en-NZ" sz="1400" baseline="0" dirty="0" smtClean="0"/>
              <a:t> -- </a:t>
            </a:r>
            <a:r>
              <a:rPr lang="en-NZ" sz="1400" dirty="0" smtClean="0"/>
              <a:t>Should it be able to access all of government data?</a:t>
            </a:r>
          </a:p>
        </p:txBody>
      </p:sp>
      <p:sp>
        <p:nvSpPr>
          <p:cNvPr id="4" name="Slide Number Placeholder 3"/>
          <p:cNvSpPr>
            <a:spLocks noGrp="1"/>
          </p:cNvSpPr>
          <p:nvPr>
            <p:ph type="sldNum" sz="quarter" idx="10"/>
          </p:nvPr>
        </p:nvSpPr>
        <p:spPr/>
        <p:txBody>
          <a:bodyPr/>
          <a:lstStyle/>
          <a:p>
            <a:fld id="{5FEFE570-BB3D-4EBB-AFD1-2A0FF19A74E0}" type="slidenum">
              <a:rPr lang="en-NZ" smtClean="0"/>
              <a:t>6</a:t>
            </a:fld>
            <a:endParaRPr lang="en-NZ"/>
          </a:p>
        </p:txBody>
      </p:sp>
    </p:spTree>
    <p:extLst>
      <p:ext uri="{BB962C8B-B14F-4D97-AF65-F5344CB8AC3E}">
        <p14:creationId xmlns:p14="http://schemas.microsoft.com/office/powerpoint/2010/main" val="3060628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If you</a:t>
            </a:r>
            <a:r>
              <a:rPr lang="en-NZ" baseline="0" dirty="0" smtClean="0"/>
              <a:t> have something to tell us, please do. We’re looking not only for comment and questions, but also people who might want to form part of an API expert panel, to advise us on an ongoing basis. There are a few ways to contact us – emailing us at online@dia.govt.nz is best, but you can tweet us at @</a:t>
            </a:r>
            <a:r>
              <a:rPr lang="en-NZ" baseline="0" dirty="0" err="1" smtClean="0"/>
              <a:t>govtnz</a:t>
            </a:r>
            <a:r>
              <a:rPr lang="en-NZ" baseline="0" dirty="0" smtClean="0"/>
              <a:t>, too. And we’ve also posted our </a:t>
            </a:r>
            <a:r>
              <a:rPr lang="en-NZ" baseline="0" dirty="0" err="1" smtClean="0"/>
              <a:t>shoutout</a:t>
            </a:r>
            <a:r>
              <a:rPr lang="en-NZ" baseline="0" dirty="0" smtClean="0"/>
              <a:t> about our API on the Open Government Ninjas forum and the New Zealand Government Web Toolkit blog, so you can get involved in the discussions there, if you want </a:t>
            </a:r>
            <a:r>
              <a:rPr lang="en-NZ" baseline="0" dirty="0" smtClean="0">
                <a:sym typeface="Wingdings" panose="05000000000000000000" pitchFamily="2" charset="2"/>
              </a:rPr>
              <a:t></a:t>
            </a:r>
          </a:p>
          <a:p>
            <a:endParaRPr lang="en-NZ" baseline="0" dirty="0" smtClean="0">
              <a:sym typeface="Wingdings" panose="05000000000000000000" pitchFamily="2" charset="2"/>
            </a:endParaRPr>
          </a:p>
          <a:p>
            <a:r>
              <a:rPr lang="en-NZ" baseline="0" dirty="0" smtClean="0">
                <a:sym typeface="Wingdings" panose="05000000000000000000" pitchFamily="2" charset="2"/>
              </a:rPr>
              <a:t>Thanks, everyone!</a:t>
            </a:r>
            <a:endParaRPr lang="en-NZ" dirty="0"/>
          </a:p>
        </p:txBody>
      </p:sp>
      <p:sp>
        <p:nvSpPr>
          <p:cNvPr id="4" name="Slide Number Placeholder 3"/>
          <p:cNvSpPr>
            <a:spLocks noGrp="1"/>
          </p:cNvSpPr>
          <p:nvPr>
            <p:ph type="sldNum" sz="quarter" idx="10"/>
          </p:nvPr>
        </p:nvSpPr>
        <p:spPr/>
        <p:txBody>
          <a:bodyPr/>
          <a:lstStyle/>
          <a:p>
            <a:fld id="{5FEFE570-BB3D-4EBB-AFD1-2A0FF19A74E0}" type="slidenum">
              <a:rPr lang="en-NZ" smtClean="0"/>
              <a:t>7</a:t>
            </a:fld>
            <a:endParaRPr lang="en-NZ"/>
          </a:p>
        </p:txBody>
      </p:sp>
    </p:spTree>
    <p:extLst>
      <p:ext uri="{BB962C8B-B14F-4D97-AF65-F5344CB8AC3E}">
        <p14:creationId xmlns:p14="http://schemas.microsoft.com/office/powerpoint/2010/main" val="191951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solidFill>
            <a:srgbClr val="3795CC"/>
          </a:solidFill>
        </p:spPr>
        <p:txBody>
          <a:bodyPr>
            <a:noAutofit/>
          </a:bodyPr>
          <a:lstStyle>
            <a:lvl1pPr>
              <a:defRPr sz="6600"/>
            </a:lvl1pPr>
          </a:lstStyle>
          <a:p>
            <a:r>
              <a:rPr lang="en-US" dirty="0" smtClean="0"/>
              <a:t>Click to edit Master title style</a:t>
            </a:r>
            <a:endParaRPr lang="en-N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A6ABD047-935E-4BFD-A86C-2925421C9F60}" type="datetime1">
              <a:rPr lang="en-NZ" smtClean="0"/>
              <a:t>28/11/2014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32872682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8FE6B388-F328-45BB-BE0B-555A0E26876C}" type="datetime1">
              <a:rPr lang="en-NZ" smtClean="0"/>
              <a:t>28/11/2014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2414199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1B334F89-CAE3-476D-B659-C643E0537333}" type="datetime1">
              <a:rPr lang="en-NZ" smtClean="0"/>
              <a:t>28/11/2014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426956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3795CC"/>
          </a:solidFill>
        </p:spPr>
        <p:txBody>
          <a:bodyPr>
            <a:noAutofit/>
          </a:bodyPr>
          <a:lstStyle>
            <a:lvl1pPr>
              <a:defRPr sz="5400">
                <a:solidFill>
                  <a:schemeClr val="bg1"/>
                </a:solidFill>
              </a:defRPr>
            </a:lvl1pPr>
          </a:lstStyle>
          <a:p>
            <a:r>
              <a:rPr lang="en-US" smtClean="0"/>
              <a:t>Click to edit Master title style</a:t>
            </a:r>
            <a:endParaRPr lang="en-NZ"/>
          </a:p>
        </p:txBody>
      </p:sp>
      <p:sp>
        <p:nvSpPr>
          <p:cNvPr id="3" name="Content Placeholder 2"/>
          <p:cNvSpPr>
            <a:spLocks noGrp="1"/>
          </p:cNvSpPr>
          <p:nvPr>
            <p:ph idx="1"/>
          </p:nvPr>
        </p:nvSpPr>
        <p:spPr/>
        <p:txBody>
          <a:bodyPr>
            <a:normAutofit/>
          </a:bodyPr>
          <a:lstStyle>
            <a:lvl1pPr>
              <a:defRPr sz="2800">
                <a:latin typeface="Verdana" panose="020B0604030504040204" pitchFamily="34" charset="0"/>
                <a:ea typeface="Verdana" panose="020B0604030504040204" pitchFamily="34" charset="0"/>
                <a:cs typeface="Verdana" panose="020B0604030504040204" pitchFamily="34" charset="0"/>
              </a:defRPr>
            </a:lvl1pPr>
            <a:lvl2pPr>
              <a:defRPr sz="24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1800">
                <a:latin typeface="Verdana" panose="020B0604030504040204" pitchFamily="34" charset="0"/>
                <a:ea typeface="Verdana" panose="020B0604030504040204" pitchFamily="34" charset="0"/>
                <a:cs typeface="Verdana" panose="020B0604030504040204" pitchFamily="34" charset="0"/>
              </a:defRPr>
            </a:lvl4pPr>
            <a:lvl5pPr>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69206984-BBD5-46D7-9A79-A1AD9B6705BB}" type="datetime1">
              <a:rPr lang="en-NZ" smtClean="0"/>
              <a:t>28/11/2014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3520148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33F8E-7187-42B0-B38F-29BC8D17AC0E}" type="datetime1">
              <a:rPr lang="en-NZ" smtClean="0"/>
              <a:t>28/11/2014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14353350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7B07797D-E883-4216-94A3-3E0766B623A7}" type="datetime1">
              <a:rPr lang="en-NZ" smtClean="0"/>
              <a:t>28/11/2014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1437694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A3FD253D-5BD3-4EB5-9FEC-F9A8E860DE3B}" type="datetime1">
              <a:rPr lang="en-NZ" smtClean="0"/>
              <a:t>28/11/2014</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924261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FEF0096D-8B86-4137-BC10-DB583CC13405}" type="datetime1">
              <a:rPr lang="en-NZ" smtClean="0"/>
              <a:t>28/11/2014</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259416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96E10-B3A9-4D1A-8005-665AA9AD18A6}" type="datetime1">
              <a:rPr lang="en-NZ" smtClean="0"/>
              <a:t>28/11/2014</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2162402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63800-5600-4408-8CC1-F5B388379881}" type="datetime1">
              <a:rPr lang="en-NZ" smtClean="0"/>
              <a:t>28/11/2014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3346818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1A19A-8BBA-43D9-B255-0B4CBBE0CE4F}" type="datetime1">
              <a:rPr lang="en-NZ" smtClean="0"/>
              <a:t>28/11/2014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4AB6566-4765-4AF2-954B-0FD66A75963F}" type="slidenum">
              <a:rPr lang="en-NZ" smtClean="0"/>
              <a:t>‹#›</a:t>
            </a:fld>
            <a:endParaRPr lang="en-NZ"/>
          </a:p>
        </p:txBody>
      </p:sp>
    </p:spTree>
    <p:extLst>
      <p:ext uri="{BB962C8B-B14F-4D97-AF65-F5344CB8AC3E}">
        <p14:creationId xmlns:p14="http://schemas.microsoft.com/office/powerpoint/2010/main" val="3599989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74638"/>
            <a:ext cx="9144000" cy="1143000"/>
          </a:xfrm>
          <a:prstGeom prst="rect">
            <a:avLst/>
          </a:prstGeom>
          <a:solidFill>
            <a:srgbClr val="3795CC"/>
          </a:solidFill>
        </p:spPr>
        <p:txBody>
          <a:bodyPr vert="horz" lIns="91440" tIns="45720" rIns="91440" bIns="45720" rtlCol="0" anchor="ctr">
            <a:normAutofit/>
          </a:bodyPr>
          <a:lstStyle/>
          <a:p>
            <a:r>
              <a:rPr lang="en-US" dirty="0" smtClean="0"/>
              <a:t>Click to edit Master title style</a:t>
            </a:r>
            <a:endParaRPr lang="en-NZ"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BB8FFE-1791-457E-8AF0-F9F0D55060A1}" type="datetime1">
              <a:rPr lang="en-NZ" smtClean="0"/>
              <a:t>28/11/2014</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B6566-4765-4AF2-954B-0FD66A75963F}" type="slidenum">
              <a:rPr lang="en-NZ" smtClean="0"/>
              <a:t>‹#›</a:t>
            </a:fld>
            <a:endParaRPr lang="en-NZ"/>
          </a:p>
        </p:txBody>
      </p:sp>
    </p:spTree>
    <p:extLst>
      <p:ext uri="{BB962C8B-B14F-4D97-AF65-F5344CB8AC3E}">
        <p14:creationId xmlns:p14="http://schemas.microsoft.com/office/powerpoint/2010/main" val="340340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5400" kern="1200">
          <a:solidFill>
            <a:schemeClr val="bg1"/>
          </a:solidFill>
          <a:latin typeface="Baskerville Old Face" panose="020206020805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3795CC"/>
          </a:solidFill>
        </p:spPr>
        <p:txBody>
          <a:bodyPr/>
          <a:lstStyle/>
          <a:p>
            <a:r>
              <a:rPr lang="en-NZ" dirty="0"/>
              <a:t>G</a:t>
            </a:r>
            <a:r>
              <a:rPr lang="en-NZ" dirty="0" smtClean="0">
                <a:latin typeface="Baskerville Old Face" panose="02020602080505020303" pitchFamily="18" charset="0"/>
              </a:rPr>
              <a:t>ovt.nz</a:t>
            </a:r>
            <a:endParaRPr lang="en-NZ" dirty="0">
              <a:latin typeface="Baskerville Old Face" panose="02020602080505020303" pitchFamily="18" charset="0"/>
            </a:endParaRPr>
          </a:p>
        </p:txBody>
      </p:sp>
      <p:sp>
        <p:nvSpPr>
          <p:cNvPr id="3" name="Subtitle 2"/>
          <p:cNvSpPr>
            <a:spLocks noGrp="1"/>
          </p:cNvSpPr>
          <p:nvPr>
            <p:ph type="subTitle" idx="1"/>
          </p:nvPr>
        </p:nvSpPr>
        <p:spPr/>
        <p:txBody>
          <a:bodyPr>
            <a:normAutofit/>
          </a:bodyPr>
          <a:lstStyle/>
          <a:p>
            <a:r>
              <a:rPr lang="en-NZ" sz="2000" dirty="0" err="1">
                <a:solidFill>
                  <a:srgbClr val="2678A8"/>
                </a:solidFill>
              </a:rPr>
              <a:t>a</a:t>
            </a:r>
            <a:r>
              <a:rPr lang="en-NZ" sz="2000" dirty="0" err="1" smtClean="0">
                <a:solidFill>
                  <a:srgbClr val="2678A8"/>
                </a:solidFill>
              </a:rPr>
              <a:t>imee</a:t>
            </a:r>
            <a:r>
              <a:rPr lang="en-NZ" sz="2000" dirty="0" smtClean="0">
                <a:solidFill>
                  <a:srgbClr val="2678A8"/>
                </a:solidFill>
              </a:rPr>
              <a:t> </a:t>
            </a:r>
            <a:r>
              <a:rPr lang="en-NZ" sz="2000" dirty="0" err="1" smtClean="0">
                <a:solidFill>
                  <a:srgbClr val="2678A8"/>
                </a:solidFill>
              </a:rPr>
              <a:t>whitcroft</a:t>
            </a:r>
            <a:endParaRPr lang="en-NZ" sz="2000" dirty="0" smtClean="0">
              <a:solidFill>
                <a:srgbClr val="2678A8"/>
              </a:solidFill>
            </a:endParaRPr>
          </a:p>
          <a:p>
            <a:r>
              <a:rPr lang="en-NZ" sz="2000" dirty="0" smtClean="0">
                <a:solidFill>
                  <a:srgbClr val="2678A8"/>
                </a:solidFill>
              </a:rPr>
              <a:t>Content Designer Lead, Govt.nz</a:t>
            </a:r>
            <a:endParaRPr lang="en-NZ" sz="2000" dirty="0">
              <a:solidFill>
                <a:srgbClr val="2678A8"/>
              </a:solidFill>
            </a:endParaRPr>
          </a:p>
        </p:txBody>
      </p:sp>
      <p:sp>
        <p:nvSpPr>
          <p:cNvPr id="4" name="Footer Placeholder 3"/>
          <p:cNvSpPr>
            <a:spLocks noGrp="1"/>
          </p:cNvSpPr>
          <p:nvPr>
            <p:ph type="ftr" sz="quarter" idx="11"/>
          </p:nvPr>
        </p:nvSpPr>
        <p:spPr/>
        <p:txBody>
          <a:bodyPr/>
          <a:lstStyle/>
          <a:p>
            <a:endParaRPr lang="en-NZ"/>
          </a:p>
        </p:txBody>
      </p:sp>
    </p:spTree>
    <p:extLst>
      <p:ext uri="{BB962C8B-B14F-4D97-AF65-F5344CB8AC3E}">
        <p14:creationId xmlns:p14="http://schemas.microsoft.com/office/powerpoint/2010/main" val="3884998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3795CC"/>
          </a:solidFill>
        </p:spPr>
        <p:txBody>
          <a:bodyPr/>
          <a:lstStyle/>
          <a:p>
            <a:r>
              <a:rPr lang="en-NZ" dirty="0"/>
              <a:t>w</a:t>
            </a:r>
            <a:r>
              <a:rPr lang="en-NZ" dirty="0" smtClean="0">
                <a:latin typeface="Baskerville Old Face" panose="02020602080505020303" pitchFamily="18" charset="0"/>
              </a:rPr>
              <a:t>hat’s the problem?</a:t>
            </a:r>
            <a:endParaRPr lang="en-NZ" dirty="0">
              <a:latin typeface="Baskerville Old Face" panose="02020602080505020303" pitchFamily="18" charset="0"/>
            </a:endParaRPr>
          </a:p>
        </p:txBody>
      </p:sp>
      <p:sp>
        <p:nvSpPr>
          <p:cNvPr id="3" name="Content Placeholder 2"/>
          <p:cNvSpPr>
            <a:spLocks noGrp="1"/>
          </p:cNvSpPr>
          <p:nvPr>
            <p:ph idx="1"/>
          </p:nvPr>
        </p:nvSpPr>
        <p:spPr/>
        <p:txBody>
          <a:bodyPr>
            <a:normAutofit/>
          </a:bodyPr>
          <a:lstStyle/>
          <a:p>
            <a:r>
              <a:rPr lang="en-NZ" sz="2800" dirty="0" smtClean="0">
                <a:latin typeface="Verdana" panose="020B0604030504040204" pitchFamily="34" charset="0"/>
                <a:ea typeface="Verdana" panose="020B0604030504040204" pitchFamily="34" charset="0"/>
                <a:cs typeface="Verdana" panose="020B0604030504040204" pitchFamily="34" charset="0"/>
              </a:rPr>
              <a:t>People find interacting with government… difficult</a:t>
            </a:r>
          </a:p>
          <a:p>
            <a:endParaRPr lang="en-NZ" sz="2800" dirty="0" smtClean="0">
              <a:latin typeface="Verdana" panose="020B0604030504040204" pitchFamily="34" charset="0"/>
              <a:ea typeface="Verdana" panose="020B0604030504040204" pitchFamily="34" charset="0"/>
              <a:cs typeface="Verdana" panose="020B0604030504040204" pitchFamily="34" charset="0"/>
            </a:endParaRPr>
          </a:p>
          <a:p>
            <a:r>
              <a:rPr lang="en-NZ" sz="2800" dirty="0" smtClean="0">
                <a:latin typeface="Verdana" panose="020B0604030504040204" pitchFamily="34" charset="0"/>
                <a:ea typeface="Verdana" panose="020B0604030504040204" pitchFamily="34" charset="0"/>
                <a:cs typeface="Verdana" panose="020B0604030504040204" pitchFamily="34" charset="0"/>
              </a:rPr>
              <a:t>User journeys tend to require multi-agency interactions: painful and confusing</a:t>
            </a:r>
          </a:p>
          <a:p>
            <a:endParaRPr lang="en-NZ" sz="2800" dirty="0" smtClean="0">
              <a:latin typeface="Verdana" panose="020B0604030504040204" pitchFamily="34" charset="0"/>
              <a:ea typeface="Verdana" panose="020B0604030504040204" pitchFamily="34" charset="0"/>
              <a:cs typeface="Verdana" panose="020B0604030504040204" pitchFamily="34" charset="0"/>
            </a:endParaRPr>
          </a:p>
          <a:p>
            <a:r>
              <a:rPr lang="en-NZ" sz="2800" dirty="0" smtClean="0">
                <a:latin typeface="Verdana" panose="020B0604030504040204" pitchFamily="34" charset="0"/>
                <a:ea typeface="Verdana" panose="020B0604030504040204" pitchFamily="34" charset="0"/>
                <a:cs typeface="Verdana" panose="020B0604030504040204" pitchFamily="34" charset="0"/>
              </a:rPr>
              <a:t>Often, those who use government services most are also those with lowest digital reach and literacy</a:t>
            </a:r>
            <a:endParaRPr lang="en-NZ" sz="2800" dirty="0">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p:cNvSpPr>
            <a:spLocks noGrp="1"/>
          </p:cNvSpPr>
          <p:nvPr>
            <p:ph type="ftr" sz="quarter" idx="11"/>
          </p:nvPr>
        </p:nvSpPr>
        <p:spPr/>
        <p:txBody>
          <a:bodyPr/>
          <a:lstStyle/>
          <a:p>
            <a:endParaRPr lang="en-NZ"/>
          </a:p>
        </p:txBody>
      </p:sp>
    </p:spTree>
    <p:extLst>
      <p:ext uri="{BB962C8B-B14F-4D97-AF65-F5344CB8AC3E}">
        <p14:creationId xmlns:p14="http://schemas.microsoft.com/office/powerpoint/2010/main" val="2673538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w</a:t>
            </a:r>
            <a:r>
              <a:rPr lang="en-NZ" dirty="0" smtClean="0"/>
              <a:t>e are here to help</a:t>
            </a:r>
            <a:endParaRPr lang="en-NZ" dirty="0"/>
          </a:p>
        </p:txBody>
      </p:sp>
      <p:sp>
        <p:nvSpPr>
          <p:cNvPr id="3" name="Content Placeholder 2"/>
          <p:cNvSpPr>
            <a:spLocks noGrp="1"/>
          </p:cNvSpPr>
          <p:nvPr>
            <p:ph idx="1"/>
          </p:nvPr>
        </p:nvSpPr>
        <p:spPr/>
        <p:txBody>
          <a:bodyPr/>
          <a:lstStyle/>
          <a:p>
            <a:r>
              <a:rPr lang="en-NZ" dirty="0" smtClean="0"/>
              <a:t>Govt.nz  |</a:t>
            </a:r>
            <a:r>
              <a:rPr lang="en-NZ" dirty="0" smtClean="0">
                <a:solidFill>
                  <a:srgbClr val="2678A8"/>
                </a:solidFill>
              </a:rPr>
              <a:t>|  www.govt.nz</a:t>
            </a:r>
          </a:p>
          <a:p>
            <a:r>
              <a:rPr lang="en-NZ" dirty="0" smtClean="0"/>
              <a:t>Launched late July 2014</a:t>
            </a:r>
          </a:p>
          <a:p>
            <a:r>
              <a:rPr lang="en-NZ" dirty="0" smtClean="0"/>
              <a:t>Replaced </a:t>
            </a:r>
            <a:r>
              <a:rPr lang="en-NZ" dirty="0" smtClean="0">
                <a:solidFill>
                  <a:srgbClr val="2678A8"/>
                </a:solidFill>
              </a:rPr>
              <a:t>newzealand.govt.nz</a:t>
            </a:r>
          </a:p>
        </p:txBody>
      </p:sp>
      <p:sp>
        <p:nvSpPr>
          <p:cNvPr id="5" name="Content Placeholder 2"/>
          <p:cNvSpPr txBox="1">
            <a:spLocks/>
          </p:cNvSpPr>
          <p:nvPr/>
        </p:nvSpPr>
        <p:spPr>
          <a:xfrm>
            <a:off x="755576" y="459150"/>
            <a:ext cx="8229600" cy="212948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NZ"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p:cNvSpPr>
            <a:spLocks noGrp="1"/>
          </p:cNvSpPr>
          <p:nvPr>
            <p:ph type="ftr" sz="quarter" idx="11"/>
          </p:nvPr>
        </p:nvSpPr>
        <p:spPr>
          <a:xfrm>
            <a:off x="0" y="5878800"/>
            <a:ext cx="9144000" cy="846000"/>
          </a:xfrm>
        </p:spPr>
        <p:txBody>
          <a:bodyPr anchor="b"/>
          <a:lstStyle/>
          <a:p>
            <a:r>
              <a:rPr lang="en-US" dirty="0" smtClean="0"/>
              <a:t>Pages </a:t>
            </a:r>
            <a:r>
              <a:rPr lang="en-US" dirty="0"/>
              <a:t>icon made by </a:t>
            </a:r>
            <a:r>
              <a:rPr lang="en-US" dirty="0" smtClean="0"/>
              <a:t>Elegant Themes; visitor icon made by Icons8; mobile and plane icons made by </a:t>
            </a:r>
            <a:r>
              <a:rPr lang="en-US" dirty="0" err="1" smtClean="0"/>
              <a:t>Freepik</a:t>
            </a:r>
            <a:r>
              <a:rPr lang="en-US" dirty="0" smtClean="0"/>
              <a:t>; search icon made by </a:t>
            </a:r>
            <a:r>
              <a:rPr lang="en-US" dirty="0" err="1" smtClean="0"/>
              <a:t>SimpleIcon</a:t>
            </a:r>
            <a:r>
              <a:rPr lang="en-US" dirty="0" smtClean="0"/>
              <a:t>. </a:t>
            </a:r>
            <a:endParaRPr lang="en-US" dirty="0"/>
          </a:p>
          <a:p>
            <a:r>
              <a:rPr lang="en-US" dirty="0"/>
              <a:t>All icons from www.flaticon.com</a:t>
            </a:r>
            <a:r>
              <a:rPr lang="en-US" dirty="0" smtClean="0"/>
              <a:t>, </a:t>
            </a:r>
            <a:r>
              <a:rPr lang="en-US" dirty="0"/>
              <a:t>licensed under </a:t>
            </a:r>
            <a:r>
              <a:rPr lang="en-US" dirty="0" smtClean="0"/>
              <a:t>CC BY </a:t>
            </a:r>
            <a:r>
              <a:rPr lang="en-US" dirty="0"/>
              <a:t>3.0</a:t>
            </a:r>
            <a:r>
              <a:rPr lang="en-US" dirty="0" smtClean="0"/>
              <a:t>.</a:t>
            </a:r>
            <a:endParaRPr lang="en-NZ" dirty="0"/>
          </a:p>
        </p:txBody>
      </p:sp>
      <p:grpSp>
        <p:nvGrpSpPr>
          <p:cNvPr id="22" name="Group 21"/>
          <p:cNvGrpSpPr/>
          <p:nvPr/>
        </p:nvGrpSpPr>
        <p:grpSpPr>
          <a:xfrm>
            <a:off x="535976" y="3789040"/>
            <a:ext cx="3390025" cy="439200"/>
            <a:chOff x="535976" y="3494131"/>
            <a:chExt cx="3390025" cy="439200"/>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5976" y="3494131"/>
              <a:ext cx="439200" cy="439200"/>
            </a:xfrm>
            <a:prstGeom prst="rect">
              <a:avLst/>
            </a:prstGeom>
          </p:spPr>
        </p:pic>
        <p:sp>
          <p:nvSpPr>
            <p:cNvPr id="11" name="Rectangle 10"/>
            <p:cNvSpPr/>
            <p:nvPr/>
          </p:nvSpPr>
          <p:spPr>
            <a:xfrm>
              <a:off x="1115616" y="3529065"/>
              <a:ext cx="2810385" cy="369332"/>
            </a:xfrm>
            <a:prstGeom prst="rect">
              <a:avLst/>
            </a:prstGeom>
          </p:spPr>
          <p:txBody>
            <a:bodyPr wrap="none">
              <a:spAutoFit/>
            </a:bodyPr>
            <a:lstStyle/>
            <a:p>
              <a:r>
                <a:rPr lang="en-NZ" dirty="0">
                  <a:latin typeface="Verdana" panose="020B0604030504040204" pitchFamily="34" charset="0"/>
                  <a:ea typeface="Verdana" panose="020B0604030504040204" pitchFamily="34" charset="0"/>
                  <a:cs typeface="Verdana" panose="020B0604030504040204" pitchFamily="34" charset="0"/>
                </a:rPr>
                <a:t>590,000 pages viewed</a:t>
              </a:r>
              <a:endParaRPr lang="en-NZ" dirty="0"/>
            </a:p>
          </p:txBody>
        </p:sp>
      </p:grpSp>
      <p:grpSp>
        <p:nvGrpSpPr>
          <p:cNvPr id="17" name="Group 16"/>
          <p:cNvGrpSpPr/>
          <p:nvPr/>
        </p:nvGrpSpPr>
        <p:grpSpPr>
          <a:xfrm>
            <a:off x="535976" y="4618920"/>
            <a:ext cx="3051792" cy="439200"/>
            <a:chOff x="535976" y="4645984"/>
            <a:chExt cx="3051792" cy="439200"/>
          </a:xfrm>
        </p:grpSpPr>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5976" y="4645984"/>
              <a:ext cx="439200" cy="439200"/>
            </a:xfrm>
            <a:prstGeom prst="rect">
              <a:avLst/>
            </a:prstGeom>
          </p:spPr>
        </p:pic>
        <p:sp>
          <p:nvSpPr>
            <p:cNvPr id="12" name="Rectangle 11"/>
            <p:cNvSpPr/>
            <p:nvPr/>
          </p:nvSpPr>
          <p:spPr>
            <a:xfrm>
              <a:off x="1115616" y="4680918"/>
              <a:ext cx="2472152" cy="369332"/>
            </a:xfrm>
            <a:prstGeom prst="rect">
              <a:avLst/>
            </a:prstGeom>
          </p:spPr>
          <p:txBody>
            <a:bodyPr wrap="none">
              <a:spAutoFit/>
            </a:bodyPr>
            <a:lstStyle/>
            <a:p>
              <a:r>
                <a:rPr lang="en-NZ" dirty="0">
                  <a:latin typeface="Verdana" panose="020B0604030504040204" pitchFamily="34" charset="0"/>
                  <a:ea typeface="Verdana" panose="020B0604030504040204" pitchFamily="34" charset="0"/>
                  <a:cs typeface="Verdana" panose="020B0604030504040204" pitchFamily="34" charset="0"/>
                </a:rPr>
                <a:t>17% repeat visitors</a:t>
              </a:r>
            </a:p>
          </p:txBody>
        </p:sp>
      </p:grpSp>
      <p:grpSp>
        <p:nvGrpSpPr>
          <p:cNvPr id="20" name="Group 19"/>
          <p:cNvGrpSpPr/>
          <p:nvPr/>
        </p:nvGrpSpPr>
        <p:grpSpPr>
          <a:xfrm>
            <a:off x="4211960" y="3773599"/>
            <a:ext cx="3213694" cy="454641"/>
            <a:chOff x="4211960" y="3508605"/>
            <a:chExt cx="3213694" cy="454641"/>
          </a:xfrm>
        </p:grpSpPr>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11960" y="3508605"/>
              <a:ext cx="439200" cy="454641"/>
            </a:xfrm>
            <a:prstGeom prst="rect">
              <a:avLst/>
            </a:prstGeom>
          </p:spPr>
        </p:pic>
        <p:sp>
          <p:nvSpPr>
            <p:cNvPr id="13" name="Rectangle 12"/>
            <p:cNvSpPr/>
            <p:nvPr/>
          </p:nvSpPr>
          <p:spPr>
            <a:xfrm>
              <a:off x="4791600" y="3551259"/>
              <a:ext cx="2634054" cy="369332"/>
            </a:xfrm>
            <a:prstGeom prst="rect">
              <a:avLst/>
            </a:prstGeom>
          </p:spPr>
          <p:txBody>
            <a:bodyPr wrap="none">
              <a:spAutoFit/>
            </a:bodyPr>
            <a:lstStyle/>
            <a:p>
              <a:r>
                <a:rPr lang="en-NZ" dirty="0">
                  <a:latin typeface="Verdana" panose="020B0604030504040204" pitchFamily="34" charset="0"/>
                  <a:ea typeface="Verdana" panose="020B0604030504040204" pitchFamily="34" charset="0"/>
                  <a:cs typeface="Verdana" panose="020B0604030504040204" pitchFamily="34" charset="0"/>
                </a:rPr>
                <a:t>29% mobile sessions</a:t>
              </a:r>
            </a:p>
          </p:txBody>
        </p:sp>
      </p:grpSp>
      <p:grpSp>
        <p:nvGrpSpPr>
          <p:cNvPr id="19" name="Group 18"/>
          <p:cNvGrpSpPr/>
          <p:nvPr/>
        </p:nvGrpSpPr>
        <p:grpSpPr>
          <a:xfrm>
            <a:off x="4211960" y="4618920"/>
            <a:ext cx="3975121" cy="439200"/>
            <a:chOff x="4211960" y="4440005"/>
            <a:chExt cx="3975121" cy="439200"/>
          </a:xfrm>
        </p:grpSpPr>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11960" y="4440005"/>
              <a:ext cx="439200" cy="439200"/>
            </a:xfrm>
            <a:prstGeom prst="rect">
              <a:avLst/>
            </a:prstGeom>
          </p:spPr>
        </p:pic>
        <p:sp>
          <p:nvSpPr>
            <p:cNvPr id="14" name="Rectangle 13"/>
            <p:cNvSpPr/>
            <p:nvPr/>
          </p:nvSpPr>
          <p:spPr>
            <a:xfrm>
              <a:off x="4791600" y="4474939"/>
              <a:ext cx="3395481" cy="369332"/>
            </a:xfrm>
            <a:prstGeom prst="rect">
              <a:avLst/>
            </a:prstGeom>
          </p:spPr>
          <p:txBody>
            <a:bodyPr wrap="none">
              <a:spAutoFit/>
            </a:bodyPr>
            <a:lstStyle/>
            <a:p>
              <a:r>
                <a:rPr lang="en-NZ" dirty="0">
                  <a:latin typeface="Verdana" panose="020B0604030504040204" pitchFamily="34" charset="0"/>
                  <a:ea typeface="Verdana" panose="020B0604030504040204" pitchFamily="34" charset="0"/>
                  <a:cs typeface="Verdana" panose="020B0604030504040204" pitchFamily="34" charset="0"/>
                </a:rPr>
                <a:t>34% come from outside NZ</a:t>
              </a:r>
            </a:p>
          </p:txBody>
        </p:sp>
      </p:grpSp>
      <p:grpSp>
        <p:nvGrpSpPr>
          <p:cNvPr id="18" name="Group 17"/>
          <p:cNvGrpSpPr/>
          <p:nvPr/>
        </p:nvGrpSpPr>
        <p:grpSpPr>
          <a:xfrm>
            <a:off x="535976" y="5406514"/>
            <a:ext cx="3452542" cy="439200"/>
            <a:chOff x="535976" y="5369640"/>
            <a:chExt cx="3452542" cy="439200"/>
          </a:xfrm>
        </p:grpSpPr>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5976" y="5369640"/>
              <a:ext cx="439200" cy="439200"/>
            </a:xfrm>
            <a:prstGeom prst="rect">
              <a:avLst/>
            </a:prstGeom>
          </p:spPr>
        </p:pic>
        <p:sp>
          <p:nvSpPr>
            <p:cNvPr id="15" name="Rectangle 14"/>
            <p:cNvSpPr/>
            <p:nvPr/>
          </p:nvSpPr>
          <p:spPr>
            <a:xfrm>
              <a:off x="1115616" y="5404574"/>
              <a:ext cx="2872902" cy="369332"/>
            </a:xfrm>
            <a:prstGeom prst="rect">
              <a:avLst/>
            </a:prstGeom>
          </p:spPr>
          <p:txBody>
            <a:bodyPr wrap="none">
              <a:spAutoFit/>
            </a:bodyPr>
            <a:lstStyle/>
            <a:p>
              <a:r>
                <a:rPr lang="en-NZ" dirty="0">
                  <a:latin typeface="Verdana" panose="020B0604030504040204" pitchFamily="34" charset="0"/>
                  <a:ea typeface="Verdana" panose="020B0604030504040204" pitchFamily="34" charset="0"/>
                  <a:cs typeface="Verdana" panose="020B0604030504040204" pitchFamily="34" charset="0"/>
                </a:rPr>
                <a:t>54% visits from search</a:t>
              </a:r>
            </a:p>
          </p:txBody>
        </p:sp>
      </p:grpSp>
      <p:sp>
        <p:nvSpPr>
          <p:cNvPr id="21" name="Rectangle 20"/>
          <p:cNvSpPr/>
          <p:nvPr/>
        </p:nvSpPr>
        <p:spPr>
          <a:xfrm>
            <a:off x="4211960" y="5302949"/>
            <a:ext cx="4572000" cy="646331"/>
          </a:xfrm>
          <a:prstGeom prst="rect">
            <a:avLst/>
          </a:prstGeom>
        </p:spPr>
        <p:txBody>
          <a:bodyPr>
            <a:spAutoFit/>
          </a:bodyPr>
          <a:lstStyle/>
          <a:p>
            <a:r>
              <a:rPr lang="en-NZ" dirty="0">
                <a:solidFill>
                  <a:srgbClr val="2678A8"/>
                </a:solidFill>
                <a:latin typeface="Verdana" panose="020B0604030504040204" pitchFamily="34" charset="0"/>
                <a:ea typeface="Verdana" panose="020B0604030504040204" pitchFamily="34" charset="0"/>
                <a:cs typeface="Verdana" panose="020B0604030504040204" pitchFamily="34" charset="0"/>
              </a:rPr>
              <a:t>We’re working to improve our metrics &amp; measure engagement better</a:t>
            </a:r>
          </a:p>
        </p:txBody>
      </p:sp>
    </p:spTree>
    <p:extLst>
      <p:ext uri="{BB962C8B-B14F-4D97-AF65-F5344CB8AC3E}">
        <p14:creationId xmlns:p14="http://schemas.microsoft.com/office/powerpoint/2010/main" val="7925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we’re doing</a:t>
            </a:r>
            <a:endParaRPr lang="en-NZ" dirty="0"/>
          </a:p>
        </p:txBody>
      </p:sp>
      <p:grpSp>
        <p:nvGrpSpPr>
          <p:cNvPr id="5" name="Group 4"/>
          <p:cNvGrpSpPr/>
          <p:nvPr/>
        </p:nvGrpSpPr>
        <p:grpSpPr>
          <a:xfrm>
            <a:off x="457200" y="1600200"/>
            <a:ext cx="8229599" cy="4525962"/>
            <a:chOff x="457200" y="1600200"/>
            <a:chExt cx="8229599" cy="4525962"/>
          </a:xfrm>
        </p:grpSpPr>
        <p:sp>
          <p:nvSpPr>
            <p:cNvPr id="6" name="Freeform 5"/>
            <p:cNvSpPr/>
            <p:nvPr/>
          </p:nvSpPr>
          <p:spPr>
            <a:xfrm>
              <a:off x="3749039" y="1600200"/>
              <a:ext cx="4937760" cy="1414363"/>
            </a:xfrm>
            <a:custGeom>
              <a:avLst/>
              <a:gdLst>
                <a:gd name="connsiteX0" fmla="*/ 0 w 4937760"/>
                <a:gd name="connsiteY0" fmla="*/ 176795 h 1414363"/>
                <a:gd name="connsiteX1" fmla="*/ 4230579 w 4937760"/>
                <a:gd name="connsiteY1" fmla="*/ 176795 h 1414363"/>
                <a:gd name="connsiteX2" fmla="*/ 4230579 w 4937760"/>
                <a:gd name="connsiteY2" fmla="*/ 0 h 1414363"/>
                <a:gd name="connsiteX3" fmla="*/ 4937760 w 4937760"/>
                <a:gd name="connsiteY3" fmla="*/ 707182 h 1414363"/>
                <a:gd name="connsiteX4" fmla="*/ 4230579 w 4937760"/>
                <a:gd name="connsiteY4" fmla="*/ 1414363 h 1414363"/>
                <a:gd name="connsiteX5" fmla="*/ 4230579 w 4937760"/>
                <a:gd name="connsiteY5" fmla="*/ 1237568 h 1414363"/>
                <a:gd name="connsiteX6" fmla="*/ 0 w 4937760"/>
                <a:gd name="connsiteY6" fmla="*/ 1237568 h 1414363"/>
                <a:gd name="connsiteX7" fmla="*/ 0 w 4937760"/>
                <a:gd name="connsiteY7" fmla="*/ 176795 h 141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37760" h="1414363">
                  <a:moveTo>
                    <a:pt x="0" y="176795"/>
                  </a:moveTo>
                  <a:lnTo>
                    <a:pt x="4230579" y="176795"/>
                  </a:lnTo>
                  <a:lnTo>
                    <a:pt x="4230579" y="0"/>
                  </a:lnTo>
                  <a:lnTo>
                    <a:pt x="4937760" y="707182"/>
                  </a:lnTo>
                  <a:lnTo>
                    <a:pt x="4230579" y="1414363"/>
                  </a:lnTo>
                  <a:lnTo>
                    <a:pt x="4230579" y="1237568"/>
                  </a:lnTo>
                  <a:lnTo>
                    <a:pt x="0" y="1237568"/>
                  </a:lnTo>
                  <a:lnTo>
                    <a:pt x="0" y="176795"/>
                  </a:lnTo>
                  <a:close/>
                </a:path>
              </a:pathLst>
            </a:custGeom>
            <a:solidFill>
              <a:srgbClr val="3795CC">
                <a:alpha val="90000"/>
              </a:srgb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700" tIns="189495" rIns="543086" bIns="189495" numCol="1" spcCol="1270" anchor="ctr" anchorCtr="0">
              <a:noAutofit/>
            </a:bodyPr>
            <a:lstStyle/>
            <a:p>
              <a:pPr marL="180975" lvl="2" defTabSz="889000">
                <a:lnSpc>
                  <a:spcPct val="90000"/>
                </a:lnSpc>
                <a:spcBef>
                  <a:spcPct val="0"/>
                </a:spcBef>
                <a:spcAft>
                  <a:spcPct val="15000"/>
                </a:spcAft>
              </a:pPr>
              <a:r>
                <a:rPr lang="en-NZ" sz="2000" kern="12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Design and deliver information which meets </a:t>
              </a:r>
              <a:r>
                <a:rPr lang="en-NZ" sz="2000" i="1" kern="12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user</a:t>
              </a:r>
              <a:r>
                <a:rPr lang="en-NZ" sz="2000" kern="12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needs</a:t>
              </a:r>
              <a:endParaRPr lang="en-NZ" sz="2000"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Freeform 6"/>
            <p:cNvSpPr/>
            <p:nvPr/>
          </p:nvSpPr>
          <p:spPr>
            <a:xfrm>
              <a:off x="457200" y="1600200"/>
              <a:ext cx="3291840" cy="1414363"/>
            </a:xfrm>
            <a:custGeom>
              <a:avLst/>
              <a:gdLst>
                <a:gd name="connsiteX0" fmla="*/ 0 w 3291840"/>
                <a:gd name="connsiteY0" fmla="*/ 235732 h 1414363"/>
                <a:gd name="connsiteX1" fmla="*/ 235732 w 3291840"/>
                <a:gd name="connsiteY1" fmla="*/ 0 h 1414363"/>
                <a:gd name="connsiteX2" fmla="*/ 3056108 w 3291840"/>
                <a:gd name="connsiteY2" fmla="*/ 0 h 1414363"/>
                <a:gd name="connsiteX3" fmla="*/ 3291840 w 3291840"/>
                <a:gd name="connsiteY3" fmla="*/ 235732 h 1414363"/>
                <a:gd name="connsiteX4" fmla="*/ 3291840 w 3291840"/>
                <a:gd name="connsiteY4" fmla="*/ 1178631 h 1414363"/>
                <a:gd name="connsiteX5" fmla="*/ 3056108 w 3291840"/>
                <a:gd name="connsiteY5" fmla="*/ 1414363 h 1414363"/>
                <a:gd name="connsiteX6" fmla="*/ 235732 w 3291840"/>
                <a:gd name="connsiteY6" fmla="*/ 1414363 h 1414363"/>
                <a:gd name="connsiteX7" fmla="*/ 0 w 3291840"/>
                <a:gd name="connsiteY7" fmla="*/ 1178631 h 1414363"/>
                <a:gd name="connsiteX8" fmla="*/ 0 w 3291840"/>
                <a:gd name="connsiteY8" fmla="*/ 235732 h 141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1840" h="1414363">
                  <a:moveTo>
                    <a:pt x="0" y="235732"/>
                  </a:moveTo>
                  <a:cubicBezTo>
                    <a:pt x="0" y="105541"/>
                    <a:pt x="105541" y="0"/>
                    <a:pt x="235732" y="0"/>
                  </a:cubicBezTo>
                  <a:lnTo>
                    <a:pt x="3056108" y="0"/>
                  </a:lnTo>
                  <a:cubicBezTo>
                    <a:pt x="3186299" y="0"/>
                    <a:pt x="3291840" y="105541"/>
                    <a:pt x="3291840" y="235732"/>
                  </a:cubicBezTo>
                  <a:lnTo>
                    <a:pt x="3291840" y="1178631"/>
                  </a:lnTo>
                  <a:cubicBezTo>
                    <a:pt x="3291840" y="1308822"/>
                    <a:pt x="3186299" y="1414363"/>
                    <a:pt x="3056108" y="1414363"/>
                  </a:cubicBezTo>
                  <a:lnTo>
                    <a:pt x="235732" y="1414363"/>
                  </a:lnTo>
                  <a:cubicBezTo>
                    <a:pt x="105541" y="1414363"/>
                    <a:pt x="0" y="1308822"/>
                    <a:pt x="0" y="1178631"/>
                  </a:cubicBezTo>
                  <a:lnTo>
                    <a:pt x="0" y="235732"/>
                  </a:lnTo>
                  <a:close/>
                </a:path>
              </a:pathLst>
            </a:custGeom>
            <a:noFill/>
            <a:ln>
              <a:solidFill>
                <a:srgbClr val="67AFD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9064" tIns="149054" rIns="229064" bIns="149054" numCol="1" spcCol="1270" anchor="ctr" anchorCtr="0">
              <a:noAutofit/>
            </a:bodyPr>
            <a:lstStyle/>
            <a:p>
              <a:pPr lvl="0" algn="ctr" defTabSz="1866900">
                <a:lnSpc>
                  <a:spcPct val="90000"/>
                </a:lnSpc>
                <a:spcBef>
                  <a:spcPct val="0"/>
                </a:spcBef>
                <a:spcAft>
                  <a:spcPct val="35000"/>
                </a:spcAft>
              </a:pPr>
              <a:r>
                <a:rPr lang="en-NZ" sz="4200" kern="1200" dirty="0" smtClean="0">
                  <a:solidFill>
                    <a:srgbClr val="2678A8"/>
                  </a:solidFill>
                  <a:latin typeface="Baskerville Old Face" panose="02020602080505020303" pitchFamily="18" charset="0"/>
                </a:rPr>
                <a:t>user centric</a:t>
              </a:r>
              <a:endParaRPr lang="en-NZ" sz="4200" kern="1200" dirty="0">
                <a:solidFill>
                  <a:srgbClr val="2678A8"/>
                </a:solidFill>
                <a:latin typeface="Baskerville Old Face" panose="02020602080505020303" pitchFamily="18" charset="0"/>
              </a:endParaRPr>
            </a:p>
          </p:txBody>
        </p:sp>
        <p:sp>
          <p:nvSpPr>
            <p:cNvPr id="8" name="Freeform 7"/>
            <p:cNvSpPr/>
            <p:nvPr/>
          </p:nvSpPr>
          <p:spPr>
            <a:xfrm>
              <a:off x="3749039" y="3155999"/>
              <a:ext cx="4937760" cy="1414363"/>
            </a:xfrm>
            <a:custGeom>
              <a:avLst/>
              <a:gdLst>
                <a:gd name="connsiteX0" fmla="*/ 0 w 4937760"/>
                <a:gd name="connsiteY0" fmla="*/ 176795 h 1414363"/>
                <a:gd name="connsiteX1" fmla="*/ 4230579 w 4937760"/>
                <a:gd name="connsiteY1" fmla="*/ 176795 h 1414363"/>
                <a:gd name="connsiteX2" fmla="*/ 4230579 w 4937760"/>
                <a:gd name="connsiteY2" fmla="*/ 0 h 1414363"/>
                <a:gd name="connsiteX3" fmla="*/ 4937760 w 4937760"/>
                <a:gd name="connsiteY3" fmla="*/ 707182 h 1414363"/>
                <a:gd name="connsiteX4" fmla="*/ 4230579 w 4937760"/>
                <a:gd name="connsiteY4" fmla="*/ 1414363 h 1414363"/>
                <a:gd name="connsiteX5" fmla="*/ 4230579 w 4937760"/>
                <a:gd name="connsiteY5" fmla="*/ 1237568 h 1414363"/>
                <a:gd name="connsiteX6" fmla="*/ 0 w 4937760"/>
                <a:gd name="connsiteY6" fmla="*/ 1237568 h 1414363"/>
                <a:gd name="connsiteX7" fmla="*/ 0 w 4937760"/>
                <a:gd name="connsiteY7" fmla="*/ 176795 h 141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37760" h="1414363">
                  <a:moveTo>
                    <a:pt x="0" y="176795"/>
                  </a:moveTo>
                  <a:lnTo>
                    <a:pt x="4230579" y="176795"/>
                  </a:lnTo>
                  <a:lnTo>
                    <a:pt x="4230579" y="0"/>
                  </a:lnTo>
                  <a:lnTo>
                    <a:pt x="4937760" y="707182"/>
                  </a:lnTo>
                  <a:lnTo>
                    <a:pt x="4230579" y="1414363"/>
                  </a:lnTo>
                  <a:lnTo>
                    <a:pt x="4230579" y="1237568"/>
                  </a:lnTo>
                  <a:lnTo>
                    <a:pt x="0" y="1237568"/>
                  </a:lnTo>
                  <a:lnTo>
                    <a:pt x="0" y="176795"/>
                  </a:lnTo>
                  <a:close/>
                </a:path>
              </a:pathLst>
            </a:custGeom>
            <a:solidFill>
              <a:srgbClr val="3795CC">
                <a:alpha val="90000"/>
              </a:srgb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700" tIns="189495" rIns="543086" bIns="189495" numCol="1" spcCol="1270" anchor="ctr" anchorCtr="0">
              <a:noAutofit/>
            </a:bodyPr>
            <a:lstStyle/>
            <a:p>
              <a:pPr marL="180975" lvl="1" algn="l" defTabSz="889000">
                <a:lnSpc>
                  <a:spcPct val="90000"/>
                </a:lnSpc>
                <a:spcBef>
                  <a:spcPct val="0"/>
                </a:spcBef>
                <a:spcAft>
                  <a:spcPct val="15000"/>
                </a:spcAft>
              </a:pPr>
              <a:r>
                <a:rPr lang="en-NZ" sz="2000" kern="12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Be a source of government-related info people can trust</a:t>
              </a:r>
              <a:endParaRPr lang="en-NZ" sz="2000"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Freeform 8"/>
            <p:cNvSpPr/>
            <p:nvPr/>
          </p:nvSpPr>
          <p:spPr>
            <a:xfrm>
              <a:off x="457200" y="3155999"/>
              <a:ext cx="3291840" cy="1414363"/>
            </a:xfrm>
            <a:custGeom>
              <a:avLst/>
              <a:gdLst>
                <a:gd name="connsiteX0" fmla="*/ 0 w 3291840"/>
                <a:gd name="connsiteY0" fmla="*/ 235732 h 1414363"/>
                <a:gd name="connsiteX1" fmla="*/ 235732 w 3291840"/>
                <a:gd name="connsiteY1" fmla="*/ 0 h 1414363"/>
                <a:gd name="connsiteX2" fmla="*/ 3056108 w 3291840"/>
                <a:gd name="connsiteY2" fmla="*/ 0 h 1414363"/>
                <a:gd name="connsiteX3" fmla="*/ 3291840 w 3291840"/>
                <a:gd name="connsiteY3" fmla="*/ 235732 h 1414363"/>
                <a:gd name="connsiteX4" fmla="*/ 3291840 w 3291840"/>
                <a:gd name="connsiteY4" fmla="*/ 1178631 h 1414363"/>
                <a:gd name="connsiteX5" fmla="*/ 3056108 w 3291840"/>
                <a:gd name="connsiteY5" fmla="*/ 1414363 h 1414363"/>
                <a:gd name="connsiteX6" fmla="*/ 235732 w 3291840"/>
                <a:gd name="connsiteY6" fmla="*/ 1414363 h 1414363"/>
                <a:gd name="connsiteX7" fmla="*/ 0 w 3291840"/>
                <a:gd name="connsiteY7" fmla="*/ 1178631 h 1414363"/>
                <a:gd name="connsiteX8" fmla="*/ 0 w 3291840"/>
                <a:gd name="connsiteY8" fmla="*/ 235732 h 141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1840" h="1414363">
                  <a:moveTo>
                    <a:pt x="0" y="235732"/>
                  </a:moveTo>
                  <a:cubicBezTo>
                    <a:pt x="0" y="105541"/>
                    <a:pt x="105541" y="0"/>
                    <a:pt x="235732" y="0"/>
                  </a:cubicBezTo>
                  <a:lnTo>
                    <a:pt x="3056108" y="0"/>
                  </a:lnTo>
                  <a:cubicBezTo>
                    <a:pt x="3186299" y="0"/>
                    <a:pt x="3291840" y="105541"/>
                    <a:pt x="3291840" y="235732"/>
                  </a:cubicBezTo>
                  <a:lnTo>
                    <a:pt x="3291840" y="1178631"/>
                  </a:lnTo>
                  <a:cubicBezTo>
                    <a:pt x="3291840" y="1308822"/>
                    <a:pt x="3186299" y="1414363"/>
                    <a:pt x="3056108" y="1414363"/>
                  </a:cubicBezTo>
                  <a:lnTo>
                    <a:pt x="235732" y="1414363"/>
                  </a:lnTo>
                  <a:cubicBezTo>
                    <a:pt x="105541" y="1414363"/>
                    <a:pt x="0" y="1308822"/>
                    <a:pt x="0" y="1178631"/>
                  </a:cubicBezTo>
                  <a:lnTo>
                    <a:pt x="0" y="235732"/>
                  </a:lnTo>
                  <a:close/>
                </a:path>
              </a:pathLst>
            </a:custGeom>
            <a:noFill/>
            <a:ln>
              <a:solidFill>
                <a:srgbClr val="67AFD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9064" tIns="149054" rIns="229064" bIns="149054" numCol="1" spcCol="1270" anchor="ctr" anchorCtr="0">
              <a:noAutofit/>
            </a:bodyPr>
            <a:lstStyle/>
            <a:p>
              <a:pPr lvl="0" algn="ctr" defTabSz="1866900">
                <a:lnSpc>
                  <a:spcPct val="90000"/>
                </a:lnSpc>
                <a:spcBef>
                  <a:spcPct val="0"/>
                </a:spcBef>
                <a:spcAft>
                  <a:spcPct val="35000"/>
                </a:spcAft>
              </a:pPr>
              <a:r>
                <a:rPr lang="en-NZ" sz="4200" kern="1200" smtClean="0">
                  <a:solidFill>
                    <a:srgbClr val="2678A8"/>
                  </a:solidFill>
                  <a:latin typeface="Baskerville Old Face" panose="02020602080505020303" pitchFamily="18" charset="0"/>
                </a:rPr>
                <a:t>authoritative</a:t>
              </a:r>
              <a:endParaRPr lang="en-NZ" sz="4200" kern="1200" dirty="0">
                <a:solidFill>
                  <a:srgbClr val="2678A8"/>
                </a:solidFill>
                <a:latin typeface="Baskerville Old Face" panose="02020602080505020303" pitchFamily="18" charset="0"/>
              </a:endParaRPr>
            </a:p>
          </p:txBody>
        </p:sp>
        <p:sp>
          <p:nvSpPr>
            <p:cNvPr id="10" name="Freeform 9"/>
            <p:cNvSpPr/>
            <p:nvPr/>
          </p:nvSpPr>
          <p:spPr>
            <a:xfrm>
              <a:off x="3749039" y="4711799"/>
              <a:ext cx="4937760" cy="1414363"/>
            </a:xfrm>
            <a:custGeom>
              <a:avLst/>
              <a:gdLst>
                <a:gd name="connsiteX0" fmla="*/ 0 w 4937760"/>
                <a:gd name="connsiteY0" fmla="*/ 176795 h 1414363"/>
                <a:gd name="connsiteX1" fmla="*/ 4230579 w 4937760"/>
                <a:gd name="connsiteY1" fmla="*/ 176795 h 1414363"/>
                <a:gd name="connsiteX2" fmla="*/ 4230579 w 4937760"/>
                <a:gd name="connsiteY2" fmla="*/ 0 h 1414363"/>
                <a:gd name="connsiteX3" fmla="*/ 4937760 w 4937760"/>
                <a:gd name="connsiteY3" fmla="*/ 707182 h 1414363"/>
                <a:gd name="connsiteX4" fmla="*/ 4230579 w 4937760"/>
                <a:gd name="connsiteY4" fmla="*/ 1414363 h 1414363"/>
                <a:gd name="connsiteX5" fmla="*/ 4230579 w 4937760"/>
                <a:gd name="connsiteY5" fmla="*/ 1237568 h 1414363"/>
                <a:gd name="connsiteX6" fmla="*/ 0 w 4937760"/>
                <a:gd name="connsiteY6" fmla="*/ 1237568 h 1414363"/>
                <a:gd name="connsiteX7" fmla="*/ 0 w 4937760"/>
                <a:gd name="connsiteY7" fmla="*/ 176795 h 141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37760" h="1414363">
                  <a:moveTo>
                    <a:pt x="0" y="176795"/>
                  </a:moveTo>
                  <a:lnTo>
                    <a:pt x="4230579" y="176795"/>
                  </a:lnTo>
                  <a:lnTo>
                    <a:pt x="4230579" y="0"/>
                  </a:lnTo>
                  <a:lnTo>
                    <a:pt x="4937760" y="707182"/>
                  </a:lnTo>
                  <a:lnTo>
                    <a:pt x="4230579" y="1414363"/>
                  </a:lnTo>
                  <a:lnTo>
                    <a:pt x="4230579" y="1237568"/>
                  </a:lnTo>
                  <a:lnTo>
                    <a:pt x="0" y="1237568"/>
                  </a:lnTo>
                  <a:lnTo>
                    <a:pt x="0" y="176795"/>
                  </a:lnTo>
                  <a:close/>
                </a:path>
              </a:pathLst>
            </a:custGeom>
            <a:solidFill>
              <a:srgbClr val="3795CC">
                <a:alpha val="90000"/>
              </a:srgb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700" tIns="189495" rIns="543086" bIns="189495" numCol="1" spcCol="1270" anchor="ctr" anchorCtr="0">
              <a:noAutofit/>
            </a:bodyPr>
            <a:lstStyle/>
            <a:p>
              <a:pPr marL="180975" lvl="1" algn="l" defTabSz="889000">
                <a:lnSpc>
                  <a:spcPct val="90000"/>
                </a:lnSpc>
                <a:spcBef>
                  <a:spcPct val="0"/>
                </a:spcBef>
                <a:spcAft>
                  <a:spcPct val="15000"/>
                </a:spcAft>
              </a:pPr>
              <a:r>
                <a:rPr lang="en-NZ" sz="2000" kern="12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Promote open and transparent government</a:t>
              </a:r>
              <a:endParaRPr lang="en-NZ" sz="2000"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Freeform 10"/>
            <p:cNvSpPr/>
            <p:nvPr/>
          </p:nvSpPr>
          <p:spPr>
            <a:xfrm>
              <a:off x="457200" y="4711799"/>
              <a:ext cx="3291840" cy="1414363"/>
            </a:xfrm>
            <a:custGeom>
              <a:avLst/>
              <a:gdLst>
                <a:gd name="connsiteX0" fmla="*/ 0 w 3291840"/>
                <a:gd name="connsiteY0" fmla="*/ 235732 h 1414363"/>
                <a:gd name="connsiteX1" fmla="*/ 235732 w 3291840"/>
                <a:gd name="connsiteY1" fmla="*/ 0 h 1414363"/>
                <a:gd name="connsiteX2" fmla="*/ 3056108 w 3291840"/>
                <a:gd name="connsiteY2" fmla="*/ 0 h 1414363"/>
                <a:gd name="connsiteX3" fmla="*/ 3291840 w 3291840"/>
                <a:gd name="connsiteY3" fmla="*/ 235732 h 1414363"/>
                <a:gd name="connsiteX4" fmla="*/ 3291840 w 3291840"/>
                <a:gd name="connsiteY4" fmla="*/ 1178631 h 1414363"/>
                <a:gd name="connsiteX5" fmla="*/ 3056108 w 3291840"/>
                <a:gd name="connsiteY5" fmla="*/ 1414363 h 1414363"/>
                <a:gd name="connsiteX6" fmla="*/ 235732 w 3291840"/>
                <a:gd name="connsiteY6" fmla="*/ 1414363 h 1414363"/>
                <a:gd name="connsiteX7" fmla="*/ 0 w 3291840"/>
                <a:gd name="connsiteY7" fmla="*/ 1178631 h 1414363"/>
                <a:gd name="connsiteX8" fmla="*/ 0 w 3291840"/>
                <a:gd name="connsiteY8" fmla="*/ 235732 h 141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1840" h="1414363">
                  <a:moveTo>
                    <a:pt x="0" y="235732"/>
                  </a:moveTo>
                  <a:cubicBezTo>
                    <a:pt x="0" y="105541"/>
                    <a:pt x="105541" y="0"/>
                    <a:pt x="235732" y="0"/>
                  </a:cubicBezTo>
                  <a:lnTo>
                    <a:pt x="3056108" y="0"/>
                  </a:lnTo>
                  <a:cubicBezTo>
                    <a:pt x="3186299" y="0"/>
                    <a:pt x="3291840" y="105541"/>
                    <a:pt x="3291840" y="235732"/>
                  </a:cubicBezTo>
                  <a:lnTo>
                    <a:pt x="3291840" y="1178631"/>
                  </a:lnTo>
                  <a:cubicBezTo>
                    <a:pt x="3291840" y="1308822"/>
                    <a:pt x="3186299" y="1414363"/>
                    <a:pt x="3056108" y="1414363"/>
                  </a:cubicBezTo>
                  <a:lnTo>
                    <a:pt x="235732" y="1414363"/>
                  </a:lnTo>
                  <a:cubicBezTo>
                    <a:pt x="105541" y="1414363"/>
                    <a:pt x="0" y="1308822"/>
                    <a:pt x="0" y="1178631"/>
                  </a:cubicBezTo>
                  <a:lnTo>
                    <a:pt x="0" y="235732"/>
                  </a:lnTo>
                  <a:close/>
                </a:path>
              </a:pathLst>
            </a:custGeom>
            <a:noFill/>
            <a:ln>
              <a:solidFill>
                <a:srgbClr val="67AFD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9064" tIns="149054" rIns="229064" bIns="149054" numCol="1" spcCol="1270" anchor="ctr" anchorCtr="0">
              <a:noAutofit/>
            </a:bodyPr>
            <a:lstStyle/>
            <a:p>
              <a:pPr lvl="0" algn="ctr" defTabSz="1866900">
                <a:lnSpc>
                  <a:spcPct val="90000"/>
                </a:lnSpc>
                <a:spcBef>
                  <a:spcPct val="0"/>
                </a:spcBef>
                <a:spcAft>
                  <a:spcPct val="35000"/>
                </a:spcAft>
              </a:pPr>
              <a:r>
                <a:rPr lang="en-NZ" sz="4200" kern="1200" smtClean="0">
                  <a:solidFill>
                    <a:srgbClr val="2678A8"/>
                  </a:solidFill>
                  <a:latin typeface="Baskerville Old Face" panose="02020602080505020303" pitchFamily="18" charset="0"/>
                </a:rPr>
                <a:t>open &amp; transparent</a:t>
              </a:r>
              <a:endParaRPr lang="en-NZ" sz="4200" kern="1200" dirty="0">
                <a:solidFill>
                  <a:srgbClr val="2678A8"/>
                </a:solidFill>
                <a:latin typeface="Baskerville Old Face" panose="02020602080505020303" pitchFamily="18" charset="0"/>
              </a:endParaRPr>
            </a:p>
          </p:txBody>
        </p:sp>
      </p:grpSp>
      <p:sp>
        <p:nvSpPr>
          <p:cNvPr id="3" name="Footer Placeholder 2"/>
          <p:cNvSpPr>
            <a:spLocks noGrp="1"/>
          </p:cNvSpPr>
          <p:nvPr>
            <p:ph type="ftr" sz="quarter" idx="11"/>
          </p:nvPr>
        </p:nvSpPr>
        <p:spPr/>
        <p:txBody>
          <a:bodyPr/>
          <a:lstStyle/>
          <a:p>
            <a:endParaRPr lang="en-NZ"/>
          </a:p>
        </p:txBody>
      </p:sp>
    </p:spTree>
    <p:extLst>
      <p:ext uri="{BB962C8B-B14F-4D97-AF65-F5344CB8AC3E}">
        <p14:creationId xmlns:p14="http://schemas.microsoft.com/office/powerpoint/2010/main" val="3425978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o</a:t>
            </a:r>
            <a:r>
              <a:rPr lang="en-NZ" dirty="0" smtClean="0"/>
              <a:t>n that note: APIs</a:t>
            </a:r>
            <a:endParaRPr lang="en-NZ" dirty="0"/>
          </a:p>
        </p:txBody>
      </p:sp>
      <p:sp>
        <p:nvSpPr>
          <p:cNvPr id="3" name="Content Placeholder 2"/>
          <p:cNvSpPr>
            <a:spLocks noGrp="1"/>
          </p:cNvSpPr>
          <p:nvPr>
            <p:ph idx="1"/>
          </p:nvPr>
        </p:nvSpPr>
        <p:spPr/>
        <p:txBody>
          <a:bodyPr>
            <a:normAutofit fontScale="92500" lnSpcReduction="20000"/>
          </a:bodyPr>
          <a:lstStyle/>
          <a:p>
            <a:r>
              <a:rPr lang="en-NZ" dirty="0" smtClean="0"/>
              <a:t>We have one</a:t>
            </a:r>
          </a:p>
          <a:p>
            <a:endParaRPr lang="en-NZ" dirty="0" smtClean="0"/>
          </a:p>
          <a:p>
            <a:r>
              <a:rPr lang="en-NZ" dirty="0" smtClean="0"/>
              <a:t>It lives at </a:t>
            </a:r>
            <a:r>
              <a:rPr lang="en-NZ" dirty="0" smtClean="0">
                <a:solidFill>
                  <a:srgbClr val="2678A8"/>
                </a:solidFill>
              </a:rPr>
              <a:t>www.govt.nz/api/v1</a:t>
            </a:r>
          </a:p>
          <a:p>
            <a:endParaRPr lang="en-NZ" dirty="0"/>
          </a:p>
          <a:p>
            <a:r>
              <a:rPr lang="en-NZ" dirty="0" smtClean="0"/>
              <a:t>It’s very basic</a:t>
            </a:r>
          </a:p>
          <a:p>
            <a:endParaRPr lang="en-NZ" dirty="0" smtClean="0"/>
          </a:p>
          <a:p>
            <a:r>
              <a:rPr lang="en-NZ" dirty="0" smtClean="0"/>
              <a:t>It serves data from our </a:t>
            </a:r>
            <a:r>
              <a:rPr lang="en-NZ" dirty="0" err="1" smtClean="0"/>
              <a:t>Govt</a:t>
            </a:r>
            <a:r>
              <a:rPr lang="en-NZ" dirty="0" smtClean="0"/>
              <a:t> A-Z directory</a:t>
            </a:r>
          </a:p>
          <a:p>
            <a:pPr lvl="1"/>
            <a:r>
              <a:rPr lang="fr-FR" dirty="0" smtClean="0"/>
              <a:t>Organisations (+ </a:t>
            </a:r>
            <a:r>
              <a:rPr lang="fr-FR" dirty="0" err="1" smtClean="0"/>
              <a:t>acronyms</a:t>
            </a:r>
            <a:r>
              <a:rPr lang="fr-FR" dirty="0" smtClean="0"/>
              <a:t> and </a:t>
            </a:r>
            <a:r>
              <a:rPr lang="fr-FR" dirty="0" err="1" smtClean="0"/>
              <a:t>common</a:t>
            </a:r>
            <a:r>
              <a:rPr lang="fr-FR" dirty="0" smtClean="0"/>
              <a:t> </a:t>
            </a:r>
            <a:r>
              <a:rPr lang="fr-FR" dirty="0" err="1" smtClean="0"/>
              <a:t>names</a:t>
            </a:r>
            <a:r>
              <a:rPr lang="fr-FR" dirty="0" smtClean="0"/>
              <a:t>), organisation contact </a:t>
            </a:r>
            <a:r>
              <a:rPr lang="fr-FR" dirty="0" err="1" smtClean="0"/>
              <a:t>details</a:t>
            </a:r>
            <a:r>
              <a:rPr lang="fr-FR" dirty="0" smtClean="0"/>
              <a:t>, managers, </a:t>
            </a:r>
            <a:r>
              <a:rPr lang="fr-FR" dirty="0" err="1" smtClean="0"/>
              <a:t>ministers</a:t>
            </a:r>
            <a:r>
              <a:rPr lang="fr-FR" dirty="0" smtClean="0"/>
              <a:t>, </a:t>
            </a:r>
            <a:r>
              <a:rPr lang="fr-FR" dirty="0" err="1" smtClean="0"/>
              <a:t>roles</a:t>
            </a:r>
            <a:r>
              <a:rPr lang="fr-FR" dirty="0" smtClean="0"/>
              <a:t> and </a:t>
            </a:r>
            <a:r>
              <a:rPr lang="fr-FR" dirty="0" err="1" smtClean="0"/>
              <a:t>sectors</a:t>
            </a:r>
            <a:endParaRPr lang="fr-FR" dirty="0" smtClean="0"/>
          </a:p>
          <a:p>
            <a:endParaRPr lang="fr-FR" dirty="0" smtClean="0"/>
          </a:p>
          <a:p>
            <a:r>
              <a:rPr lang="fr-FR" dirty="0" smtClean="0"/>
              <a:t>Outputs </a:t>
            </a:r>
            <a:r>
              <a:rPr lang="en-NZ" dirty="0" err="1" smtClean="0"/>
              <a:t>json</a:t>
            </a:r>
            <a:r>
              <a:rPr lang="en-NZ" dirty="0" smtClean="0"/>
              <a:t> or xml (instructions in HTML)</a:t>
            </a:r>
            <a:endParaRPr lang="fr-FR" dirty="0" smtClean="0"/>
          </a:p>
        </p:txBody>
      </p:sp>
      <p:sp>
        <p:nvSpPr>
          <p:cNvPr id="4" name="Footer Placeholder 3"/>
          <p:cNvSpPr>
            <a:spLocks noGrp="1"/>
          </p:cNvSpPr>
          <p:nvPr>
            <p:ph type="ftr" sz="quarter" idx="11"/>
          </p:nvPr>
        </p:nvSpPr>
        <p:spPr/>
        <p:txBody>
          <a:bodyPr/>
          <a:lstStyle/>
          <a:p>
            <a:endParaRPr lang="en-NZ"/>
          </a:p>
        </p:txBody>
      </p:sp>
    </p:spTree>
    <p:extLst>
      <p:ext uri="{BB962C8B-B14F-4D97-AF65-F5344CB8AC3E}">
        <p14:creationId xmlns:p14="http://schemas.microsoft.com/office/powerpoint/2010/main" val="3485801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w</a:t>
            </a:r>
            <a:r>
              <a:rPr lang="en-NZ" dirty="0" smtClean="0"/>
              <a:t>e want to make it </a:t>
            </a:r>
            <a:r>
              <a:rPr lang="en-NZ" dirty="0" err="1" smtClean="0"/>
              <a:t>betterer</a:t>
            </a:r>
            <a:endParaRPr lang="en-NZ" dirty="0"/>
          </a:p>
        </p:txBody>
      </p:sp>
      <p:sp>
        <p:nvSpPr>
          <p:cNvPr id="3" name="Content Placeholder 2"/>
          <p:cNvSpPr>
            <a:spLocks noGrp="1"/>
          </p:cNvSpPr>
          <p:nvPr>
            <p:ph idx="1"/>
          </p:nvPr>
        </p:nvSpPr>
        <p:spPr/>
        <p:txBody>
          <a:bodyPr>
            <a:noAutofit/>
          </a:bodyPr>
          <a:lstStyle/>
          <a:p>
            <a:pPr fontAlgn="base"/>
            <a:r>
              <a:rPr lang="en-US" sz="1600" dirty="0"/>
              <a:t>What would make it useful for you?</a:t>
            </a:r>
          </a:p>
          <a:p>
            <a:pPr fontAlgn="base"/>
            <a:endParaRPr lang="en-US" sz="1600" dirty="0"/>
          </a:p>
          <a:p>
            <a:pPr fontAlgn="base"/>
            <a:r>
              <a:rPr lang="en-US" sz="1600" dirty="0"/>
              <a:t>How do you think it should </a:t>
            </a:r>
            <a:r>
              <a:rPr lang="en-US" sz="1600" dirty="0" smtClean="0"/>
              <a:t>work (technically)?</a:t>
            </a:r>
            <a:endParaRPr lang="en-US" sz="1600" dirty="0"/>
          </a:p>
          <a:p>
            <a:pPr fontAlgn="base"/>
            <a:endParaRPr lang="en-US" sz="1600" dirty="0"/>
          </a:p>
          <a:p>
            <a:pPr fontAlgn="base"/>
            <a:r>
              <a:rPr lang="en-US" sz="1600" dirty="0"/>
              <a:t>Are there any </a:t>
            </a:r>
            <a:r>
              <a:rPr lang="en-US" sz="1600" dirty="0" smtClean="0"/>
              <a:t>output </a:t>
            </a:r>
            <a:r>
              <a:rPr lang="en-US" sz="1600" dirty="0"/>
              <a:t>formats you </a:t>
            </a:r>
            <a:r>
              <a:rPr lang="en-US" sz="1600" dirty="0" smtClean="0"/>
              <a:t>think it should have that it doesn’t?</a:t>
            </a:r>
          </a:p>
          <a:p>
            <a:pPr fontAlgn="base"/>
            <a:endParaRPr lang="en-US" sz="1600" dirty="0"/>
          </a:p>
          <a:p>
            <a:pPr fontAlgn="base"/>
            <a:r>
              <a:rPr lang="en-US" sz="1600" dirty="0"/>
              <a:t>Where do you think it could be used</a:t>
            </a:r>
            <a:r>
              <a:rPr lang="en-US" sz="1600" dirty="0" smtClean="0"/>
              <a:t>?</a:t>
            </a:r>
          </a:p>
          <a:p>
            <a:pPr fontAlgn="base"/>
            <a:endParaRPr lang="en-US" sz="1600" dirty="0"/>
          </a:p>
          <a:p>
            <a:pPr fontAlgn="base"/>
            <a:r>
              <a:rPr lang="en-US" sz="1600" dirty="0"/>
              <a:t>Have you/your </a:t>
            </a:r>
            <a:r>
              <a:rPr lang="en-US" sz="1600" dirty="0" err="1"/>
              <a:t>organisation</a:t>
            </a:r>
            <a:r>
              <a:rPr lang="en-US" sz="1600" dirty="0"/>
              <a:t> already been using the API and if so, how?</a:t>
            </a:r>
          </a:p>
          <a:p>
            <a:endParaRPr lang="en-NZ" sz="1600" dirty="0"/>
          </a:p>
          <a:p>
            <a:r>
              <a:rPr lang="en-NZ" sz="1600" dirty="0" smtClean="0"/>
              <a:t>What info could/should it carry? </a:t>
            </a:r>
            <a:r>
              <a:rPr lang="en-NZ" sz="1600" dirty="0" err="1" smtClean="0"/>
              <a:t>Eg</a:t>
            </a:r>
            <a:r>
              <a:rPr lang="en-NZ" sz="1600" dirty="0"/>
              <a:t>:</a:t>
            </a:r>
            <a:endParaRPr lang="en-NZ" sz="1600" dirty="0" smtClean="0"/>
          </a:p>
          <a:p>
            <a:pPr lvl="1"/>
            <a:r>
              <a:rPr lang="en-NZ" sz="1400" dirty="0" smtClean="0"/>
              <a:t>Would a list of all the things government is engaging the public on be useful?</a:t>
            </a:r>
          </a:p>
          <a:p>
            <a:pPr lvl="1"/>
            <a:r>
              <a:rPr lang="en-NZ" sz="1400" dirty="0" smtClean="0"/>
              <a:t>Should it be able to access all of government data?</a:t>
            </a:r>
            <a:endParaRPr lang="en-NZ" sz="1400" dirty="0"/>
          </a:p>
        </p:txBody>
      </p:sp>
      <p:sp>
        <p:nvSpPr>
          <p:cNvPr id="4" name="Footer Placeholder 3"/>
          <p:cNvSpPr>
            <a:spLocks noGrp="1"/>
          </p:cNvSpPr>
          <p:nvPr>
            <p:ph type="ftr" sz="quarter" idx="11"/>
          </p:nvPr>
        </p:nvSpPr>
        <p:spPr/>
        <p:txBody>
          <a:bodyPr/>
          <a:lstStyle/>
          <a:p>
            <a:endParaRPr lang="en-NZ"/>
          </a:p>
        </p:txBody>
      </p:sp>
    </p:spTree>
    <p:extLst>
      <p:ext uri="{BB962C8B-B14F-4D97-AF65-F5344CB8AC3E}">
        <p14:creationId xmlns:p14="http://schemas.microsoft.com/office/powerpoint/2010/main" val="2869907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w</a:t>
            </a:r>
            <a:r>
              <a:rPr lang="en-NZ" dirty="0" smtClean="0"/>
              <a:t>e’d love for you get involved!</a:t>
            </a:r>
            <a:endParaRPr lang="en-NZ" dirty="0"/>
          </a:p>
        </p:txBody>
      </p:sp>
      <p:sp>
        <p:nvSpPr>
          <p:cNvPr id="3" name="Content Placeholder 2"/>
          <p:cNvSpPr>
            <a:spLocks noGrp="1"/>
          </p:cNvSpPr>
          <p:nvPr>
            <p:ph idx="1"/>
          </p:nvPr>
        </p:nvSpPr>
        <p:spPr/>
        <p:txBody>
          <a:bodyPr>
            <a:normAutofit/>
          </a:bodyPr>
          <a:lstStyle/>
          <a:p>
            <a:r>
              <a:rPr lang="en-NZ" sz="2400" dirty="0" smtClean="0"/>
              <a:t>We’re looking for comment, questions, feedback, random thoughts – the lot</a:t>
            </a:r>
          </a:p>
          <a:p>
            <a:endParaRPr lang="en-NZ" sz="2400" dirty="0" smtClean="0"/>
          </a:p>
          <a:p>
            <a:r>
              <a:rPr lang="en-NZ" sz="2400" dirty="0" smtClean="0"/>
              <a:t>We are also looking for people who’d like to be on our API panel</a:t>
            </a:r>
          </a:p>
          <a:p>
            <a:endParaRPr lang="en-NZ" sz="2400" dirty="0"/>
          </a:p>
        </p:txBody>
      </p:sp>
      <p:sp>
        <p:nvSpPr>
          <p:cNvPr id="4" name="Footer Placeholder 3"/>
          <p:cNvSpPr>
            <a:spLocks noGrp="1"/>
          </p:cNvSpPr>
          <p:nvPr>
            <p:ph type="ftr" sz="quarter" idx="11"/>
          </p:nvPr>
        </p:nvSpPr>
        <p:spPr>
          <a:xfrm>
            <a:off x="0" y="5877272"/>
            <a:ext cx="9036496" cy="844203"/>
          </a:xfrm>
        </p:spPr>
        <p:txBody>
          <a:bodyPr anchor="b"/>
          <a:lstStyle/>
          <a:p>
            <a:r>
              <a:rPr lang="en-US" dirty="0" smtClean="0"/>
              <a:t>Blog icon </a:t>
            </a:r>
            <a:r>
              <a:rPr lang="en-US" dirty="0"/>
              <a:t>made by </a:t>
            </a:r>
            <a:r>
              <a:rPr lang="en-US" dirty="0" err="1" smtClean="0"/>
              <a:t>Icomoon</a:t>
            </a:r>
            <a:r>
              <a:rPr lang="en-US" dirty="0" smtClean="0"/>
              <a:t>; email icon made by </a:t>
            </a:r>
            <a:r>
              <a:rPr lang="en-US" dirty="0" err="1" smtClean="0"/>
              <a:t>SimpleIcon</a:t>
            </a:r>
            <a:r>
              <a:rPr lang="en-US" dirty="0" smtClean="0"/>
              <a:t>; twitter icon made by Elegant Themes. </a:t>
            </a:r>
          </a:p>
          <a:p>
            <a:r>
              <a:rPr lang="en-US" dirty="0" smtClean="0"/>
              <a:t>All icons </a:t>
            </a:r>
            <a:r>
              <a:rPr lang="en-US" dirty="0"/>
              <a:t>from </a:t>
            </a:r>
            <a:r>
              <a:rPr lang="en-US" dirty="0" smtClean="0"/>
              <a:t>www.flaticon.com, licensed </a:t>
            </a:r>
            <a:r>
              <a:rPr lang="en-US" dirty="0"/>
              <a:t>under </a:t>
            </a:r>
            <a:r>
              <a:rPr lang="en-US" dirty="0" smtClean="0"/>
              <a:t>CC BY 3.0.</a:t>
            </a:r>
            <a:endParaRPr lang="en-NZ" dirty="0"/>
          </a:p>
        </p:txBody>
      </p:sp>
      <p:grpSp>
        <p:nvGrpSpPr>
          <p:cNvPr id="19" name="Group 18"/>
          <p:cNvGrpSpPr/>
          <p:nvPr/>
        </p:nvGrpSpPr>
        <p:grpSpPr>
          <a:xfrm>
            <a:off x="2155650" y="5169386"/>
            <a:ext cx="4832700" cy="707886"/>
            <a:chOff x="603397" y="5231820"/>
            <a:chExt cx="4832700" cy="707886"/>
          </a:xfrm>
        </p:grpSpPr>
        <p:sp>
          <p:nvSpPr>
            <p:cNvPr id="8" name="Rectangle 7"/>
            <p:cNvSpPr/>
            <p:nvPr/>
          </p:nvSpPr>
          <p:spPr>
            <a:xfrm>
              <a:off x="1115617" y="5231820"/>
              <a:ext cx="4320480" cy="707886"/>
            </a:xfrm>
            <a:prstGeom prst="rect">
              <a:avLst/>
            </a:prstGeom>
          </p:spPr>
          <p:txBody>
            <a:bodyPr wrap="square">
              <a:spAutoFit/>
            </a:bodyPr>
            <a:lstStyle/>
            <a:p>
              <a:pPr algn="ctr"/>
              <a:r>
                <a:rPr lang="en-NZ" sz="2000" b="1" dirty="0" smtClean="0"/>
                <a:t>The Open Government Ninjas forum </a:t>
              </a:r>
            </a:p>
            <a:p>
              <a:pPr algn="ctr"/>
              <a:r>
                <a:rPr lang="en-NZ" sz="2000" b="1" dirty="0" smtClean="0"/>
                <a:t>NZ Government Web Toolkit blog</a:t>
              </a:r>
              <a:endParaRPr lang="en-NZ" sz="2000" b="1"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397" y="5366163"/>
              <a:ext cx="439200" cy="439200"/>
            </a:xfrm>
            <a:prstGeom prst="rect">
              <a:avLst/>
            </a:prstGeom>
          </p:spPr>
        </p:pic>
      </p:grpSp>
      <p:grpSp>
        <p:nvGrpSpPr>
          <p:cNvPr id="17" name="Group 16"/>
          <p:cNvGrpSpPr/>
          <p:nvPr/>
        </p:nvGrpSpPr>
        <p:grpSpPr>
          <a:xfrm>
            <a:off x="1302992" y="4479503"/>
            <a:ext cx="3096344" cy="461665"/>
            <a:chOff x="2707766" y="3902799"/>
            <a:chExt cx="3096344" cy="461665"/>
          </a:xfrm>
        </p:grpSpPr>
        <p:sp>
          <p:nvSpPr>
            <p:cNvPr id="6" name="Rectangle 5"/>
            <p:cNvSpPr/>
            <p:nvPr/>
          </p:nvSpPr>
          <p:spPr>
            <a:xfrm>
              <a:off x="3131840" y="3902799"/>
              <a:ext cx="2672270" cy="461665"/>
            </a:xfrm>
            <a:prstGeom prst="rect">
              <a:avLst/>
            </a:prstGeom>
          </p:spPr>
          <p:txBody>
            <a:bodyPr wrap="none">
              <a:spAutoFit/>
            </a:bodyPr>
            <a:lstStyle/>
            <a:p>
              <a:r>
                <a:rPr lang="en-NZ" sz="2400" b="1" dirty="0" smtClean="0">
                  <a:solidFill>
                    <a:srgbClr val="2678A8"/>
                  </a:solidFill>
                </a:rPr>
                <a:t>online@dia.govt.nz</a:t>
              </a:r>
              <a:endParaRPr lang="en-NZ" sz="2400" b="1" dirty="0">
                <a:solidFill>
                  <a:srgbClr val="2678A8"/>
                </a:solidFill>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07766" y="3913526"/>
              <a:ext cx="440211" cy="440211"/>
            </a:xfrm>
            <a:prstGeom prst="rect">
              <a:avLst/>
            </a:prstGeom>
          </p:spPr>
        </p:pic>
      </p:grpSp>
      <p:grpSp>
        <p:nvGrpSpPr>
          <p:cNvPr id="18" name="Group 17"/>
          <p:cNvGrpSpPr/>
          <p:nvPr/>
        </p:nvGrpSpPr>
        <p:grpSpPr>
          <a:xfrm>
            <a:off x="5148064" y="4479503"/>
            <a:ext cx="1728192" cy="461665"/>
            <a:chOff x="5220072" y="4364464"/>
            <a:chExt cx="1728192" cy="461665"/>
          </a:xfrm>
        </p:grpSpPr>
        <p:sp>
          <p:nvSpPr>
            <p:cNvPr id="7" name="Rectangle 6"/>
            <p:cNvSpPr/>
            <p:nvPr/>
          </p:nvSpPr>
          <p:spPr>
            <a:xfrm>
              <a:off x="5637521" y="4364464"/>
              <a:ext cx="1310743" cy="461665"/>
            </a:xfrm>
            <a:prstGeom prst="rect">
              <a:avLst/>
            </a:prstGeom>
          </p:spPr>
          <p:txBody>
            <a:bodyPr wrap="none">
              <a:spAutoFit/>
            </a:bodyPr>
            <a:lstStyle/>
            <a:p>
              <a:r>
                <a:rPr lang="en-NZ" sz="2400" b="1" dirty="0" smtClean="0">
                  <a:solidFill>
                    <a:srgbClr val="2678A8"/>
                  </a:solidFill>
                </a:rPr>
                <a:t>@</a:t>
              </a:r>
              <a:r>
                <a:rPr lang="en-NZ" sz="2400" b="1" dirty="0" err="1">
                  <a:solidFill>
                    <a:srgbClr val="2678A8"/>
                  </a:solidFill>
                </a:rPr>
                <a:t>govtnz</a:t>
              </a:r>
              <a:endParaRPr lang="en-NZ" sz="2400" b="1" dirty="0">
                <a:solidFill>
                  <a:srgbClr val="2678A8"/>
                </a:solidFill>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20072" y="4375696"/>
              <a:ext cx="439200" cy="439200"/>
            </a:xfrm>
            <a:prstGeom prst="rect">
              <a:avLst/>
            </a:prstGeom>
          </p:spPr>
        </p:pic>
      </p:grpSp>
    </p:spTree>
    <p:extLst>
      <p:ext uri="{BB962C8B-B14F-4D97-AF65-F5344CB8AC3E}">
        <p14:creationId xmlns:p14="http://schemas.microsoft.com/office/powerpoint/2010/main" val="188915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TotalTime>
  <Words>1328</Words>
  <Application>Microsoft Office PowerPoint</Application>
  <PresentationFormat>On-screen Show (4:3)</PresentationFormat>
  <Paragraphs>101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Govt.nz</vt:lpstr>
      <vt:lpstr>what’s the problem?</vt:lpstr>
      <vt:lpstr>we are here to help</vt:lpstr>
      <vt:lpstr>what we’re doing</vt:lpstr>
      <vt:lpstr>on that note: APIs</vt:lpstr>
      <vt:lpstr>we want to make it betterer</vt:lpstr>
      <vt:lpstr>we’d love for you get involved!</vt:lpstr>
    </vt:vector>
  </TitlesOfParts>
  <Company>Department of Internal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govt.nz</dc:title>
  <dc:creator>aimee whitcroft</dc:creator>
  <cp:lastModifiedBy>aimee whitcroft</cp:lastModifiedBy>
  <cp:revision>37</cp:revision>
  <dcterms:created xsi:type="dcterms:W3CDTF">2014-11-16T20:32:00Z</dcterms:created>
  <dcterms:modified xsi:type="dcterms:W3CDTF">2014-11-27T20:46:07Z</dcterms:modified>
</cp:coreProperties>
</file>